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58" r:id="rId4"/>
    <p:sldId id="262" r:id="rId5"/>
    <p:sldId id="263" r:id="rId6"/>
    <p:sldId id="269" r:id="rId7"/>
    <p:sldId id="259" r:id="rId8"/>
    <p:sldId id="264" r:id="rId9"/>
    <p:sldId id="268" r:id="rId10"/>
    <p:sldId id="260" r:id="rId11"/>
    <p:sldId id="266" r:id="rId12"/>
    <p:sldId id="278" r:id="rId13"/>
    <p:sldId id="265" r:id="rId14"/>
    <p:sldId id="267" r:id="rId15"/>
    <p:sldId id="277" r:id="rId16"/>
    <p:sldId id="261" r:id="rId17"/>
    <p:sldId id="272" r:id="rId18"/>
    <p:sldId id="280" r:id="rId19"/>
    <p:sldId id="271" r:id="rId20"/>
    <p:sldId id="270" r:id="rId21"/>
    <p:sldId id="290" r:id="rId22"/>
    <p:sldId id="292" r:id="rId23"/>
    <p:sldId id="291" r:id="rId24"/>
    <p:sldId id="293" r:id="rId25"/>
  </p:sldIdLst>
  <p:sldSz cx="9144000" cy="6858000" type="screen4x3"/>
  <p:notesSz cx="6797675" cy="9928225"/>
  <p:embeddedFontLst>
    <p:embeddedFont>
      <p:font typeface="Arial Black" panose="020B0A04020102020204" pitchFamily="34" charset="0"/>
      <p:bold r:id="rId28"/>
    </p:embeddedFont>
    <p:embeddedFont>
      <p:font typeface="華康中黑體" panose="02010609010101010101" pitchFamily="49" charset="-120"/>
      <p:regular r:id="rId29"/>
    </p:embeddedFont>
    <p:embeddedFont>
      <p:font typeface="華康超明體" panose="02010609010101010101" pitchFamily="49" charset="-120"/>
      <p:regular r:id="rId30"/>
    </p:embeddedFont>
    <p:embeddedFont>
      <p:font typeface="華康細明體(P)" panose="02010600010101010101" pitchFamily="2" charset="-120"/>
      <p:regular r:id="rId31"/>
    </p:embeddedFont>
    <p:embeddedFont>
      <p:font typeface="Century" panose="02040604050505020304" pitchFamily="18" charset="0"/>
      <p:regular r:id="rId32"/>
    </p:embeddedFont>
    <p:embeddedFont>
      <p:font typeface="華康超明體(P)" panose="02010600010101010101" pitchFamily="2" charset="-120"/>
      <p:regular r:id="rId33"/>
    </p:embeddedFont>
    <p:embeddedFont>
      <p:font typeface="標楷體" panose="03000509000000000000" pitchFamily="65" charset="-120"/>
      <p:regular r:id="rId34"/>
    </p:embeddedFont>
    <p:embeddedFont>
      <p:font typeface="Baskerville Old Face" panose="02020602080505020303" pitchFamily="18" charset="0"/>
      <p:regular r:id="rId35"/>
    </p:embeddedFont>
    <p:embeddedFont>
      <p:font typeface="華康魏碑體(P)" panose="02010600010101010101" pitchFamily="2" charset="-120"/>
      <p:regular r:id="rId36"/>
    </p:embeddedFont>
    <p:embeddedFont>
      <p:font typeface="華康中黑體(P)" panose="02010600010101010101" pitchFamily="2" charset="-120"/>
      <p:regular r:id="rId37"/>
    </p:embeddedFont>
    <p:embeddedFont>
      <p:font typeface="華康楷書體W5(P)" panose="02010600010101010101" pitchFamily="2" charset="-120"/>
      <p:regular r:id="rId38"/>
    </p:embeddedFont>
  </p:embeddedFontLst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F6DE"/>
    <a:srgbClr val="FF00FF"/>
    <a:srgbClr val="9900CC"/>
    <a:srgbClr val="0000FF"/>
    <a:srgbClr val="CC00CC"/>
    <a:srgbClr val="FFFF99"/>
    <a:srgbClr val="3399FF"/>
    <a:srgbClr val="FF9900"/>
    <a:srgbClr val="FFCC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 preferSingleView="1"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84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872"/>
    </p:cViewPr>
  </p:sorterViewPr>
  <p:notesViewPr>
    <p:cSldViewPr>
      <p:cViewPr>
        <p:scale>
          <a:sx n="150" d="100"/>
          <a:sy n="150" d="100"/>
        </p:scale>
        <p:origin x="-2604" y="296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323" cy="49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18" tIns="44108" rIns="88218" bIns="44108" numCol="1" anchor="t" anchorCtr="0" compatLnSpc="1">
            <a:prstTxWarp prst="textNoShape">
              <a:avLst/>
            </a:prstTxWarp>
          </a:bodyPr>
          <a:lstStyle>
            <a:lvl1pPr defTabSz="881632">
              <a:defRPr sz="1100"/>
            </a:lvl1pPr>
          </a:lstStyle>
          <a:p>
            <a:endParaRPr lang="en-US" altLang="zh-TW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667" y="0"/>
            <a:ext cx="2945323" cy="49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18" tIns="44108" rIns="88218" bIns="44108" numCol="1" anchor="t" anchorCtr="0" compatLnSpc="1">
            <a:prstTxWarp prst="textNoShape">
              <a:avLst/>
            </a:prstTxWarp>
          </a:bodyPr>
          <a:lstStyle>
            <a:lvl1pPr algn="r" defTabSz="881632">
              <a:defRPr sz="1100"/>
            </a:lvl1pPr>
          </a:lstStyle>
          <a:p>
            <a:endParaRPr lang="en-US" altLang="zh-TW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088"/>
            <a:ext cx="2945323" cy="49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18" tIns="44108" rIns="88218" bIns="44108" numCol="1" anchor="b" anchorCtr="0" compatLnSpc="1">
            <a:prstTxWarp prst="textNoShape">
              <a:avLst/>
            </a:prstTxWarp>
          </a:bodyPr>
          <a:lstStyle>
            <a:lvl1pPr defTabSz="881632">
              <a:defRPr sz="1100"/>
            </a:lvl1pPr>
          </a:lstStyle>
          <a:p>
            <a:endParaRPr lang="en-US" altLang="zh-TW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667" y="9431088"/>
            <a:ext cx="2945323" cy="49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18" tIns="44108" rIns="88218" bIns="44108" numCol="1" anchor="b" anchorCtr="0" compatLnSpc="1">
            <a:prstTxWarp prst="textNoShape">
              <a:avLst/>
            </a:prstTxWarp>
          </a:bodyPr>
          <a:lstStyle>
            <a:lvl1pPr algn="r" defTabSz="881632">
              <a:defRPr sz="1100"/>
            </a:lvl1pPr>
          </a:lstStyle>
          <a:p>
            <a:fld id="{5FAC5855-98EC-4874-BAD3-2ABD67C5B07F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323" cy="49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18" tIns="44108" rIns="88218" bIns="44108" numCol="1" anchor="t" anchorCtr="0" compatLnSpc="1">
            <a:prstTxWarp prst="textNoShape">
              <a:avLst/>
            </a:prstTxWarp>
          </a:bodyPr>
          <a:lstStyle>
            <a:lvl1pPr defTabSz="881632">
              <a:defRPr sz="1100"/>
            </a:lvl1pPr>
          </a:lstStyle>
          <a:p>
            <a:endParaRPr lang="en-US" altLang="zh-TW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667" y="0"/>
            <a:ext cx="2945323" cy="49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18" tIns="44108" rIns="88218" bIns="44108" numCol="1" anchor="t" anchorCtr="0" compatLnSpc="1">
            <a:prstTxWarp prst="textNoShape">
              <a:avLst/>
            </a:prstTxWarp>
          </a:bodyPr>
          <a:lstStyle>
            <a:lvl1pPr algn="r" defTabSz="881632">
              <a:defRPr sz="1100"/>
            </a:lvl1pPr>
          </a:lstStyle>
          <a:p>
            <a:endParaRPr lang="en-US" altLang="zh-TW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33388" y="363538"/>
            <a:ext cx="6007100" cy="4506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40654" y="4893353"/>
            <a:ext cx="5585491" cy="4470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18" tIns="44108" rIns="88218" bIns="441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088"/>
            <a:ext cx="2945323" cy="49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18" tIns="44108" rIns="88218" bIns="44108" numCol="1" anchor="b" anchorCtr="0" compatLnSpc="1">
            <a:prstTxWarp prst="textNoShape">
              <a:avLst/>
            </a:prstTxWarp>
          </a:bodyPr>
          <a:lstStyle>
            <a:lvl1pPr defTabSz="881632">
              <a:defRPr sz="1100"/>
            </a:lvl1pPr>
          </a:lstStyle>
          <a:p>
            <a:endParaRPr lang="en-US" altLang="zh-TW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667" y="9431088"/>
            <a:ext cx="2945323" cy="49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18" tIns="44108" rIns="88218" bIns="44108" numCol="1" anchor="b" anchorCtr="0" compatLnSpc="1">
            <a:prstTxWarp prst="textNoShape">
              <a:avLst/>
            </a:prstTxWarp>
          </a:bodyPr>
          <a:lstStyle>
            <a:lvl1pPr algn="r" defTabSz="881632">
              <a:defRPr sz="2700">
                <a:latin typeface="Arial Black" panose="020B0A04020102020204" pitchFamily="34" charset="0"/>
              </a:defRPr>
            </a:lvl1pPr>
          </a:lstStyle>
          <a:p>
            <a:fld id="{315CE1E8-0FB9-48E3-BF96-603481288914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just" rtl="0" fontAlgn="base">
      <a:lnSpc>
        <a:spcPct val="120000"/>
      </a:lnSpc>
      <a:spcBef>
        <a:spcPct val="30000"/>
      </a:spcBef>
      <a:spcAft>
        <a:spcPct val="30000"/>
      </a:spcAft>
      <a:defRPr kumimoji="1" sz="11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1pPr>
    <a:lvl2pPr marL="457200" algn="just" rtl="0" fontAlgn="base">
      <a:lnSpc>
        <a:spcPct val="120000"/>
      </a:lnSpc>
      <a:spcBef>
        <a:spcPct val="30000"/>
      </a:spcBef>
      <a:spcAft>
        <a:spcPct val="30000"/>
      </a:spcAft>
      <a:defRPr kumimoji="1" sz="11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2pPr>
    <a:lvl3pPr marL="914400" algn="just" rtl="0" fontAlgn="base">
      <a:lnSpc>
        <a:spcPct val="120000"/>
      </a:lnSpc>
      <a:spcBef>
        <a:spcPct val="30000"/>
      </a:spcBef>
      <a:spcAft>
        <a:spcPct val="30000"/>
      </a:spcAft>
      <a:defRPr kumimoji="1" sz="11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3pPr>
    <a:lvl4pPr marL="1371600" algn="just" rtl="0" fontAlgn="base">
      <a:lnSpc>
        <a:spcPct val="120000"/>
      </a:lnSpc>
      <a:spcBef>
        <a:spcPct val="30000"/>
      </a:spcBef>
      <a:spcAft>
        <a:spcPct val="30000"/>
      </a:spcAft>
      <a:defRPr kumimoji="1" sz="11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4pPr>
    <a:lvl5pPr marL="1828800" algn="just" rtl="0" fontAlgn="base">
      <a:lnSpc>
        <a:spcPct val="120000"/>
      </a:lnSpc>
      <a:spcBef>
        <a:spcPct val="30000"/>
      </a:spcBef>
      <a:spcAft>
        <a:spcPct val="30000"/>
      </a:spcAft>
      <a:defRPr kumimoji="1" sz="11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2DDB0A-AC3F-4B16-9ABA-FDC27ED010D0}" type="slidenum">
              <a:rPr lang="en-US" altLang="zh-TW"/>
              <a:pPr/>
              <a:t>1</a:t>
            </a:fld>
            <a:endParaRPr lang="en-US" altLang="zh-TW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本單元主旨，在揭發</a:t>
            </a:r>
            <a:r>
              <a:rPr lang="en-US" altLang="zh-TW"/>
              <a:t>『</a:t>
            </a:r>
            <a:r>
              <a:rPr lang="zh-TW" altLang="en-US">
                <a:ea typeface="華康楷書體W5(P)" panose="02010600010101010101" pitchFamily="2" charset="-120"/>
              </a:rPr>
              <a:t>所有感覺都是腦中的成像</a:t>
            </a:r>
            <a:r>
              <a:rPr lang="en-US" altLang="zh-TW"/>
              <a:t>』</a:t>
            </a:r>
            <a:r>
              <a:rPr lang="zh-TW" altLang="en-US"/>
              <a:t>之事實。假如這件事情是真的 </a:t>
            </a:r>
            <a:r>
              <a:rPr lang="en-US" altLang="zh-TW"/>
              <a:t>(</a:t>
            </a:r>
            <a:r>
              <a:rPr lang="zh-TW" altLang="en-US"/>
              <a:t>我也認為如此</a:t>
            </a:r>
            <a:r>
              <a:rPr lang="en-US" altLang="zh-TW"/>
              <a:t>)</a:t>
            </a:r>
            <a:r>
              <a:rPr lang="zh-TW" altLang="en-US"/>
              <a:t>，那就有一個基本問題，請大家先記在心裡</a:t>
            </a:r>
            <a:r>
              <a:rPr lang="en-US" altLang="zh-TW"/>
              <a:t>『</a:t>
            </a:r>
            <a:r>
              <a:rPr lang="zh-TW" altLang="en-US"/>
              <a:t>若果真如此，那生命 </a:t>
            </a:r>
            <a:r>
              <a:rPr lang="en-US" altLang="zh-TW"/>
              <a:t>(</a:t>
            </a:r>
            <a:r>
              <a:rPr lang="zh-TW" altLang="en-US"/>
              <a:t>或此生</a:t>
            </a:r>
            <a:r>
              <a:rPr lang="en-US" altLang="zh-TW"/>
              <a:t>) </a:t>
            </a:r>
            <a:r>
              <a:rPr lang="zh-TW" altLang="en-US"/>
              <a:t>目的是什麼？</a:t>
            </a:r>
            <a:r>
              <a:rPr lang="en-US" altLang="zh-TW"/>
              <a:t>』</a:t>
            </a:r>
          </a:p>
          <a:p>
            <a:r>
              <a:rPr lang="zh-TW" altLang="en-US"/>
              <a:t>先講出幾個重點，以便引入影片：</a:t>
            </a:r>
          </a:p>
          <a:p>
            <a:r>
              <a:rPr lang="en-US" altLang="zh-TW"/>
              <a:t>(1) </a:t>
            </a:r>
            <a:r>
              <a:rPr lang="zh-TW" altLang="en-US"/>
              <a:t>神經細胞是什麼？神經如何傳導？</a:t>
            </a:r>
          </a:p>
          <a:p>
            <a:r>
              <a:rPr lang="en-US" altLang="zh-TW"/>
              <a:t>(2) </a:t>
            </a:r>
            <a:r>
              <a:rPr lang="zh-TW" altLang="en-US"/>
              <a:t>神經傳導影響非常多日常生活的感受：喜怒哀樂、愛情、痛苦、疾病。</a:t>
            </a:r>
          </a:p>
          <a:p>
            <a:r>
              <a:rPr lang="en-US" altLang="zh-TW"/>
              <a:t>(3) </a:t>
            </a:r>
            <a:r>
              <a:rPr lang="zh-TW" altLang="en-US"/>
              <a:t>神經傳導會受到藥物、心情、習慣所影響。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92EA8A-4E67-4786-8037-BF2E668168F1}" type="slidenum">
              <a:rPr lang="en-US" altLang="zh-TW"/>
              <a:pPr/>
              <a:t>10</a:t>
            </a:fld>
            <a:endParaRPr lang="en-US" altLang="zh-TW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很多植物的二次代謝物，都有奇奇怪怪的分子構造，會影響神經細胞間的傳導，也因此會影響你的情緒、理智、判斷。除了鴉片之外，古柯也是一個常見例子。</a:t>
            </a:r>
          </a:p>
          <a:p>
            <a:r>
              <a:rPr lang="zh-TW" altLang="en-US"/>
              <a:t>可口可樂的名字有 </a:t>
            </a:r>
            <a:r>
              <a:rPr lang="en-US" altLang="zh-TW"/>
              <a:t>Coca </a:t>
            </a:r>
            <a:r>
              <a:rPr lang="zh-TW" altLang="en-US"/>
              <a:t>字眼，的確與古柯鹼 </a:t>
            </a:r>
            <a:r>
              <a:rPr lang="en-US" altLang="zh-TW"/>
              <a:t>cocaine </a:t>
            </a:r>
            <a:r>
              <a:rPr lang="zh-TW" altLang="en-US"/>
              <a:t>有點關係，因早期販售時，可口可樂是由古柯葉的浸泡液，加上調味料而成，作為一種治療用的增強劑．但其中所含的 </a:t>
            </a:r>
            <a:r>
              <a:rPr lang="en-US" altLang="zh-TW"/>
              <a:t>cocaine </a:t>
            </a:r>
            <a:r>
              <a:rPr lang="zh-TW" altLang="en-US"/>
              <a:t>不多，因此還沒達到</a:t>
            </a:r>
            <a:r>
              <a:rPr lang="en-US" altLang="zh-TW"/>
              <a:t>『</a:t>
            </a:r>
            <a:r>
              <a:rPr lang="zh-TW" altLang="en-US"/>
              <a:t>毒品</a:t>
            </a:r>
            <a:r>
              <a:rPr lang="en-US" altLang="zh-TW"/>
              <a:t>』</a:t>
            </a:r>
            <a:r>
              <a:rPr lang="zh-TW" altLang="en-US"/>
              <a:t>的程度，喝多也不會上癮。倒是其中含有相當多量的咖啡因，可以提神。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65C249-985A-4B8D-B702-289ACBBC31CA}" type="slidenum">
              <a:rPr lang="en-US" altLang="zh-TW"/>
              <a:pPr/>
              <a:t>11</a:t>
            </a:fld>
            <a:endParaRPr lang="en-US" altLang="zh-TW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可口可樂基本上只是在賣涼水。雖然 </a:t>
            </a:r>
            <a:r>
              <a:rPr lang="en-US" altLang="zh-TW"/>
              <a:t>Coke </a:t>
            </a:r>
            <a:r>
              <a:rPr lang="zh-TW" altLang="en-US"/>
              <a:t>確實有一些獨特口味，相當吸引人，但是終究還是涼水。能夠把涼水賣到這種地步、如此境界，的確有其不可輕視的一套。許多管理學課程，已經把可口可樂列為重要的 </a:t>
            </a:r>
            <a:r>
              <a:rPr lang="en-US" altLang="zh-TW"/>
              <a:t>case study</a:t>
            </a:r>
            <a:r>
              <a:rPr lang="zh-TW" altLang="en-US"/>
              <a:t>。</a:t>
            </a:r>
          </a:p>
          <a:p>
            <a:r>
              <a:rPr lang="zh-TW" altLang="en-US"/>
              <a:t>其實</a:t>
            </a:r>
            <a:r>
              <a:rPr lang="zh-TW" altLang="en-US" u="sng"/>
              <a:t>可口可樂所賣的，不只是涼水，而是其所附加的一大串印象，與所連結的個人經驗與夢想，這可能與神經的記憶力與連結有關</a:t>
            </a:r>
            <a:r>
              <a:rPr lang="zh-TW" altLang="en-US"/>
              <a:t>。首先，可口可樂不斷地以種種方式灌輸到人們的腦海，尤其是與節慶、運動、特殊活動等</a:t>
            </a:r>
            <a:r>
              <a:rPr lang="en-US" altLang="zh-TW"/>
              <a:t>『</a:t>
            </a:r>
            <a:r>
              <a:rPr lang="zh-TW" altLang="en-US"/>
              <a:t>特別日子</a:t>
            </a:r>
            <a:r>
              <a:rPr lang="en-US" altLang="zh-TW"/>
              <a:t>』</a:t>
            </a:r>
            <a:r>
              <a:rPr lang="zh-TW" altLang="en-US"/>
              <a:t>連結。聖誕老人衣服的顏色，與</a:t>
            </a:r>
            <a:r>
              <a:rPr kumimoji="0" lang="zh-TW" altLang="en-US"/>
              <a:t>可口可樂一定有關係。在二戰時期，</a:t>
            </a:r>
            <a:r>
              <a:rPr lang="zh-TW" altLang="en-US"/>
              <a:t>可口可樂也免費提供給第一線的美國大兵，也藉此行銷全球，無孔不入。這種連結與腦中成像，使消費者對可口可樂產生極大的依賴感。即使在國外，美國人只要看到可口可樂，就好像看到老朋友，也真的是一種快樂的力量。麥當勞也有相同的效果，這兩家公司的本質非常相似。</a:t>
            </a:r>
          </a:p>
          <a:p>
            <a:r>
              <a:rPr lang="zh-TW" altLang="en-US"/>
              <a:t>衍生出來的結論是，即使是賣如此平凡的東西，若有高超的經營策略與行銷手法，加上一些觸及記憶深處的連結，就會造就出不平凡的成功。</a:t>
            </a:r>
          </a:p>
          <a:p>
            <a:r>
              <a:rPr lang="zh-TW" altLang="en-US"/>
              <a:t>我們這個年紀的人，所受到的美國影響非常重，比現代年輕人大很多。原因是，那時候所能接觸的外國資訊，只有美</a:t>
            </a:r>
            <a:r>
              <a:rPr kumimoji="0" lang="zh-TW" altLang="en-US"/>
              <a:t>國文化。美國電影、可樂、牛仔褲、鄉村音樂、搖滾樂等，都伴隨著我們成長，也更能深刻體會</a:t>
            </a:r>
            <a:r>
              <a:rPr lang="zh-TW" altLang="en-US"/>
              <a:t>可口可樂的本質與其衝擊的後座力。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59408F-46C3-4C2B-82A3-464B09166AED}" type="slidenum">
              <a:rPr lang="en-US" altLang="zh-TW"/>
              <a:pPr/>
              <a:t>12</a:t>
            </a:fld>
            <a:endParaRPr lang="en-US" altLang="zh-TW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509588"/>
            <a:ext cx="5870575" cy="4403725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2408" y="5034874"/>
            <a:ext cx="5792860" cy="4329083"/>
          </a:xfrm>
        </p:spPr>
        <p:txBody>
          <a:bodyPr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FB458F-27AE-4A24-93AA-BFA7FE684F7A}" type="slidenum">
              <a:rPr lang="en-US" altLang="zh-TW"/>
              <a:pPr/>
              <a:t>13</a:t>
            </a:fld>
            <a:endParaRPr lang="en-US" altLang="zh-TW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咖啡因如何提神？會不會成癮？ </a:t>
            </a:r>
          </a:p>
          <a:p>
            <a:r>
              <a:rPr lang="zh-TW" altLang="en-US"/>
              <a:t>身體內有一種物質，腺嘌呤核苷  </a:t>
            </a:r>
            <a:r>
              <a:rPr lang="en-US" altLang="zh-TW"/>
              <a:t>adenosine</a:t>
            </a:r>
            <a:r>
              <a:rPr lang="zh-TW" altLang="en-US"/>
              <a:t>，是屬於核酸的一種小分子，也是一種神經傳導物質，當與其專一性目標神經元結合後，這個神經元會受到刺激，然後對身體產生</a:t>
            </a:r>
            <a:r>
              <a:rPr lang="en-US" altLang="zh-TW"/>
              <a:t>『</a:t>
            </a:r>
            <a:r>
              <a:rPr lang="zh-TW" altLang="en-US"/>
              <a:t>休息</a:t>
            </a:r>
            <a:r>
              <a:rPr lang="en-US" altLang="zh-TW"/>
              <a:t>』</a:t>
            </a:r>
            <a:r>
              <a:rPr lang="zh-TW" altLang="en-US"/>
              <a:t>的信號。咖啡因的分子形狀與上述的 </a:t>
            </a:r>
            <a:r>
              <a:rPr lang="en-US" altLang="zh-TW"/>
              <a:t>adenosine </a:t>
            </a:r>
            <a:r>
              <a:rPr lang="zh-TW" altLang="en-US"/>
              <a:t>很像，大量引用後會抑制 </a:t>
            </a:r>
            <a:r>
              <a:rPr lang="en-US" altLang="zh-TW"/>
              <a:t>adenosine </a:t>
            </a:r>
            <a:r>
              <a:rPr lang="zh-TW" altLang="en-US"/>
              <a:t>與休息神經元的結合，因此抑制</a:t>
            </a:r>
            <a:r>
              <a:rPr lang="en-US" altLang="zh-TW"/>
              <a:t>『</a:t>
            </a:r>
            <a:r>
              <a:rPr lang="zh-TW" altLang="en-US"/>
              <a:t>休息</a:t>
            </a:r>
            <a:r>
              <a:rPr lang="en-US" altLang="zh-TW"/>
              <a:t>』</a:t>
            </a:r>
            <a:r>
              <a:rPr lang="zh-TW" altLang="en-US"/>
              <a:t>的衝動，讓喝太多咖啡的人一直醒著。</a:t>
            </a:r>
          </a:p>
          <a:p>
            <a:r>
              <a:rPr lang="en-US" altLang="zh-TW"/>
              <a:t>Adenosine </a:t>
            </a:r>
            <a:r>
              <a:rPr lang="zh-TW" altLang="en-US"/>
              <a:t>被抑制的結果，也會造成 </a:t>
            </a:r>
            <a:r>
              <a:rPr lang="en-US" altLang="zh-TW"/>
              <a:t>dopamine </a:t>
            </a:r>
            <a:r>
              <a:rPr lang="zh-TW" altLang="en-US"/>
              <a:t>傳導的作用，因此也有興奮的作用。而咖啡因對巴金森病人，有減緩發病的作用，但這點目前還無定論。</a:t>
            </a:r>
          </a:p>
          <a:p>
            <a:r>
              <a:rPr lang="zh-TW" altLang="en-US"/>
              <a:t>當我喝太多咖啡的時候，發現一個現象，就是睡不著但也無法唸書，有點像醒著的睡眠者 </a:t>
            </a:r>
            <a:r>
              <a:rPr lang="en-US" altLang="zh-TW"/>
              <a:t>(</a:t>
            </a:r>
            <a:r>
              <a:rPr lang="zh-TW" altLang="en-US"/>
              <a:t>行屍走肉</a:t>
            </a:r>
            <a:r>
              <a:rPr lang="en-US" altLang="zh-TW"/>
              <a:t>)</a:t>
            </a:r>
            <a:r>
              <a:rPr lang="zh-TW" altLang="en-US"/>
              <a:t>。</a:t>
            </a:r>
            <a:r>
              <a:rPr lang="zh-TW" altLang="en-US" u="sng"/>
              <a:t>咖啡最好用在白天該工作的時候，用來克制想睡的意念，或者增加做事的效果，而不要在晚間為了開夜車</a:t>
            </a:r>
            <a:r>
              <a:rPr lang="zh-TW" altLang="en-US"/>
              <a:t>，想要刺激提神，此時身體其實應該要睡覺的。</a:t>
            </a:r>
          </a:p>
          <a:p>
            <a:endParaRPr lang="en-US" altLang="zh-TW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B1D5F2-A7BB-457F-95AF-504076A786E1}" type="slidenum">
              <a:rPr lang="en-US" altLang="zh-TW"/>
              <a:pPr/>
              <a:t>14</a:t>
            </a:fld>
            <a:endParaRPr lang="en-US" altLang="zh-TW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『</a:t>
            </a:r>
            <a:r>
              <a:rPr lang="zh-TW" altLang="en-US"/>
              <a:t>受體</a:t>
            </a:r>
            <a:r>
              <a:rPr lang="en-US" altLang="zh-TW"/>
              <a:t>』</a:t>
            </a:r>
            <a:r>
              <a:rPr lang="zh-TW" altLang="en-US"/>
              <a:t>可說是細胞功能的基礎單位。受體基本上存在於每一個細胞，是細胞間功能協調的關鍵者。而生物的千萬種細胞，各有不同的功能，並以</a:t>
            </a:r>
            <a:r>
              <a:rPr lang="en-US" altLang="zh-TW"/>
              <a:t>『</a:t>
            </a:r>
            <a:r>
              <a:rPr lang="zh-TW" altLang="en-US"/>
              <a:t>受體</a:t>
            </a:r>
            <a:r>
              <a:rPr lang="en-US" altLang="zh-TW"/>
              <a:t>』</a:t>
            </a:r>
            <a:r>
              <a:rPr lang="zh-TW" altLang="en-US"/>
              <a:t>呈現在細胞的最外圍表面 </a:t>
            </a:r>
            <a:r>
              <a:rPr lang="en-US" altLang="zh-TW"/>
              <a:t>(</a:t>
            </a:r>
            <a:r>
              <a:rPr lang="zh-TW" altLang="en-US"/>
              <a:t>細胞膜上</a:t>
            </a:r>
            <a:r>
              <a:rPr lang="en-US" altLang="zh-TW"/>
              <a:t>)</a:t>
            </a:r>
            <a:r>
              <a:rPr lang="zh-TW" altLang="en-US"/>
              <a:t>，作為該細胞內外的專一性聯繫關鍵。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57C8BF-4CF1-4144-99A1-D792507B3917}" type="slidenum">
              <a:rPr lang="en-US" altLang="zh-TW"/>
              <a:pPr/>
              <a:t>15</a:t>
            </a:fld>
            <a:endParaRPr lang="en-US" altLang="zh-TW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509588"/>
            <a:ext cx="5870575" cy="4403725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2408" y="5034874"/>
            <a:ext cx="5792860" cy="4329083"/>
          </a:xfrm>
        </p:spPr>
        <p:txBody>
          <a:bodyPr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83E131-37FF-4512-A541-A6C574FE8FD2}" type="slidenum">
              <a:rPr lang="en-US" altLang="zh-TW"/>
              <a:pPr/>
              <a:t>16</a:t>
            </a:fld>
            <a:endParaRPr lang="en-US" altLang="zh-TW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回到神經的主題，神經網路追求的就是神經細胞間的流動，這種流動在巨觀或微觀上都可見痕跡，深深影響人類所有的精神或物質活動。</a:t>
            </a:r>
          </a:p>
          <a:p>
            <a:r>
              <a:rPr lang="zh-TW" altLang="en-US"/>
              <a:t>賽車追求速度的流暢，遺傳物質追求其自身的傳遞流動，歷史上人類不斷探索地球，在各大洲海洋上流動，達爾文在時間的座標上奔馳，得到千萬年來物種演化的流動模式 </a:t>
            </a:r>
            <a:r>
              <a:rPr lang="en-US" altLang="zh-TW"/>
              <a:t>(</a:t>
            </a:r>
            <a:r>
              <a:rPr lang="zh-TW" altLang="en-US"/>
              <a:t>演化論</a:t>
            </a:r>
            <a:r>
              <a:rPr lang="en-US" altLang="zh-TW"/>
              <a:t>)</a:t>
            </a:r>
            <a:r>
              <a:rPr lang="zh-TW" altLang="en-US"/>
              <a:t>，愛因斯坦在宇宙的無限空間上想像，歸納出相對論的時空關係。</a:t>
            </a:r>
          </a:p>
          <a:p>
            <a:r>
              <a:rPr lang="zh-TW" altLang="en-US"/>
              <a:t>想想你有什麼 </a:t>
            </a:r>
            <a:r>
              <a:rPr lang="en-US" altLang="zh-TW"/>
              <a:t>Flow</a:t>
            </a:r>
            <a:r>
              <a:rPr lang="zh-TW" altLang="en-US"/>
              <a:t>？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6FF6B0-16E3-4E47-938B-826DD2CD68B1}" type="slidenum">
              <a:rPr lang="en-US" altLang="zh-TW"/>
              <a:pPr/>
              <a:t>17</a:t>
            </a:fld>
            <a:endParaRPr lang="en-US" altLang="zh-TW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3550" y="509588"/>
            <a:ext cx="5870575" cy="4403725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2408" y="5034874"/>
            <a:ext cx="5792860" cy="4329083"/>
          </a:xfrm>
        </p:spPr>
        <p:txBody>
          <a:bodyPr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89A7E1-BB22-4553-ACB2-E7CBCEAC0381}" type="slidenum">
              <a:rPr lang="en-US" altLang="zh-TW"/>
              <a:pPr/>
              <a:t>18</a:t>
            </a:fld>
            <a:endParaRPr lang="en-US" altLang="zh-TW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3550" y="509588"/>
            <a:ext cx="5870575" cy="4403725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2408" y="5034874"/>
            <a:ext cx="5792860" cy="4329083"/>
          </a:xfrm>
        </p:spPr>
        <p:txBody>
          <a:bodyPr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0DF6F9-1A8A-452F-A8CD-5A70A9286560}" type="slidenum">
              <a:rPr lang="en-US" altLang="zh-TW"/>
              <a:pPr/>
              <a:t>19</a:t>
            </a:fld>
            <a:endParaRPr lang="en-US" altLang="zh-TW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3550" y="509588"/>
            <a:ext cx="5870575" cy="4403725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2408" y="5034874"/>
            <a:ext cx="5792860" cy="4329083"/>
          </a:xfrm>
        </p:spPr>
        <p:txBody>
          <a:bodyPr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92637F-87E6-4271-97AB-E0D62650A148}" type="slidenum">
              <a:rPr lang="en-US" altLang="zh-TW"/>
              <a:pPr/>
              <a:t>2</a:t>
            </a:fld>
            <a:endParaRPr lang="en-US" altLang="zh-TW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神經的傳導好像有快慢。以下的說法只是感想，我還沒有看到相關的科學論述。</a:t>
            </a:r>
          </a:p>
          <a:p>
            <a:r>
              <a:rPr lang="zh-TW" altLang="en-US" u="sng"/>
              <a:t>年過五十，發現自己的神經傳導好像變慢，也就是一切事物似乎過得比較快，因為在相同的時間內，所流經過的神經數目變少 </a:t>
            </a:r>
            <a:r>
              <a:rPr lang="en-US" altLang="zh-TW" u="sng"/>
              <a:t>(</a:t>
            </a:r>
            <a:r>
              <a:rPr lang="zh-TW" altLang="en-US" u="sng"/>
              <a:t>因傳導速度變慢</a:t>
            </a:r>
            <a:r>
              <a:rPr lang="en-US" altLang="zh-TW" u="sng"/>
              <a:t>)</a:t>
            </a:r>
            <a:r>
              <a:rPr lang="zh-TW" altLang="en-US"/>
              <a:t>。</a:t>
            </a:r>
          </a:p>
          <a:p>
            <a:r>
              <a:rPr lang="zh-TW" altLang="en-US"/>
              <a:t>因此，老和尚打坐可以撐很久，除了道行高深、心如止水之外，他的神經傳導較慢可能也有關係。這也是為什麼小學一堂課的時間比較短，無法撐 </a:t>
            </a:r>
            <a:r>
              <a:rPr lang="en-US" altLang="zh-TW"/>
              <a:t>50 </a:t>
            </a:r>
            <a:r>
              <a:rPr lang="zh-TW" altLang="en-US"/>
              <a:t>分鐘，並不見得是注意力不夠集中，只是 </a:t>
            </a:r>
            <a:r>
              <a:rPr lang="en-US" altLang="zh-TW"/>
              <a:t>50 </a:t>
            </a:r>
            <a:r>
              <a:rPr lang="zh-TW" altLang="en-US"/>
              <a:t>分鐘對小學生來說感覺上太長了，他們要傳導更多的神經細胞。當然，過動兒除外，那是一種生理上的問題。</a:t>
            </a:r>
          </a:p>
          <a:p>
            <a:r>
              <a:rPr lang="zh-TW" altLang="en-US"/>
              <a:t>以同一個人來說，每天早晚的傳遞速度也可能不同。</a:t>
            </a:r>
            <a:r>
              <a:rPr lang="zh-TW" altLang="en-US" u="sng"/>
              <a:t>我就發現早上的神經傳導好像比較快</a:t>
            </a:r>
            <a:r>
              <a:rPr lang="zh-TW" altLang="en-US"/>
              <a:t>，因此在同一個小時中，可以做更多的事情，因為傳導過更多的神經細胞。</a:t>
            </a:r>
          </a:p>
          <a:p>
            <a:r>
              <a:rPr lang="zh-TW" altLang="en-US"/>
              <a:t>當然，這種感覺可能也與</a:t>
            </a:r>
            <a:r>
              <a:rPr lang="en-US" altLang="zh-TW"/>
              <a:t>『</a:t>
            </a:r>
            <a:r>
              <a:rPr lang="zh-TW" altLang="en-US"/>
              <a:t>專心</a:t>
            </a:r>
            <a:r>
              <a:rPr lang="en-US" altLang="zh-TW"/>
              <a:t>』</a:t>
            </a:r>
            <a:r>
              <a:rPr lang="zh-TW" altLang="en-US"/>
              <a:t>有關，</a:t>
            </a:r>
            <a:r>
              <a:rPr lang="zh-TW" altLang="en-US" u="sng"/>
              <a:t>越專心好像傳導速度會變快</a:t>
            </a:r>
            <a:r>
              <a:rPr lang="zh-TW" altLang="en-US"/>
              <a:t>，做事的成效就會比較高。另外，我也覺得要達到專心的境界，然後稍稍加快神經傳導，也需要醞釀的時間。各位在唸書或者專心做一件事後，也有相同的經驗。因此，常常說</a:t>
            </a:r>
            <a:r>
              <a:rPr lang="en-US" altLang="zh-TW"/>
              <a:t>『</a:t>
            </a:r>
            <a:r>
              <a:rPr lang="zh-TW" altLang="en-US">
                <a:ea typeface="華康楷書體W5(P)" panose="02010600010101010101" pitchFamily="2" charset="-120"/>
              </a:rPr>
              <a:t>時間被切得很碎</a:t>
            </a:r>
            <a:r>
              <a:rPr lang="en-US" altLang="zh-TW"/>
              <a:t>』</a:t>
            </a:r>
            <a:r>
              <a:rPr lang="zh-TW" altLang="en-US"/>
              <a:t>的情形，就很難集中精神深入一件事。建議大家，好好規劃每天的時間，讓自己有比較完整的時段，專心做一件事情。</a:t>
            </a:r>
          </a:p>
          <a:p>
            <a:r>
              <a:rPr kumimoji="0" lang="zh-TW" altLang="en-US"/>
              <a:t>要和諧地與你的神經細胞們相處，小心不要被他們帶著走。神經也要馴化。</a:t>
            </a:r>
          </a:p>
          <a:p>
            <a:endParaRPr lang="en-US" altLang="zh-TW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963804-96D2-4AC4-B644-B5C7BC0FED66}" type="slidenum">
              <a:rPr lang="en-US" altLang="zh-TW"/>
              <a:pPr/>
              <a:t>20</a:t>
            </a:fld>
            <a:endParaRPr lang="en-US" altLang="zh-TW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3550" y="509588"/>
            <a:ext cx="5870575" cy="4403725"/>
          </a:xfrm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2408" y="5034874"/>
            <a:ext cx="5792860" cy="4329083"/>
          </a:xfrm>
        </p:spPr>
        <p:txBody>
          <a:bodyPr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47663" y="617538"/>
            <a:ext cx="6672262" cy="50053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CF5077-5BE2-49C9-B8CC-E72EC6772A35}" type="slidenum">
              <a:rPr lang="en-US" altLang="zh-TW" smtClean="0"/>
              <a:pPr>
                <a:defRPr/>
              </a:pPr>
              <a:t>21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846875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47663" y="617538"/>
            <a:ext cx="6672262" cy="50053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CF5077-5BE2-49C9-B8CC-E72EC6772A35}" type="slidenum">
              <a:rPr lang="en-US" altLang="zh-TW" smtClean="0"/>
              <a:pPr>
                <a:defRPr/>
              </a:pPr>
              <a:t>22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687063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47663" y="617538"/>
            <a:ext cx="6672262" cy="50053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CF5077-5BE2-49C9-B8CC-E72EC6772A35}" type="slidenum">
              <a:rPr lang="en-US" altLang="zh-TW" smtClean="0"/>
              <a:pPr>
                <a:defRPr/>
              </a:pPr>
              <a:t>23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246389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47663" y="617538"/>
            <a:ext cx="6672262" cy="50053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CF5077-5BE2-49C9-B8CC-E72EC6772A35}" type="slidenum">
              <a:rPr lang="en-US" altLang="zh-TW" smtClean="0"/>
              <a:pPr>
                <a:defRPr/>
              </a:pPr>
              <a:t>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11553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195109-36F0-4ACC-96D8-678171B10BA8}" type="slidenum">
              <a:rPr lang="en-US" altLang="zh-TW"/>
              <a:pPr/>
              <a:t>3</a:t>
            </a:fld>
            <a:endParaRPr lang="en-US" altLang="zh-TW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神經細胞之間，以化學物質來作傳導之接續，稱為突觸。神經系統如此以</a:t>
            </a:r>
            <a:r>
              <a:rPr lang="en-US" altLang="zh-TW"/>
              <a:t>『</a:t>
            </a:r>
            <a:r>
              <a:rPr lang="zh-TW" altLang="en-US"/>
              <a:t>神經元</a:t>
            </a:r>
            <a:r>
              <a:rPr lang="en-US" altLang="zh-TW"/>
              <a:t>』</a:t>
            </a:r>
            <a:r>
              <a:rPr lang="zh-TW" altLang="en-US"/>
              <a:t>為組合單位，經由連結來做傳導的方式，有相當的意義。首先，以小單位來連結，就可產生無限之組合可能；而每一種組合，也可以修改或加強，產生程度不同的結果。</a:t>
            </a:r>
          </a:p>
          <a:p>
            <a:r>
              <a:rPr lang="zh-TW" altLang="en-US"/>
              <a:t>神經細胞與傳導物質的種類也很多，各司不同的生理功能，不同的神經細胞間，也可以互相影響，以調節所呈現出來的生理現象。神經傳導物質的多寡，直接影響神經細胞，也因此影響生理現象，常常造成病變。</a:t>
            </a:r>
          </a:p>
          <a:p>
            <a:r>
              <a:rPr lang="zh-TW" altLang="en-US"/>
              <a:t>有些化學藥物非常強烈地影響傳導物質，或者突觸間的傳導，會造成很劇烈的生理反應。例如安非他命強化多巴胺的傳導效果，強化神經衝動而造成極度快感。但這不是正常的生理行為，劇烈的反應終究會損傷正常的細胞，造成永久傷害。</a:t>
            </a:r>
          </a:p>
          <a:p>
            <a:r>
              <a:rPr lang="zh-TW" altLang="en-US"/>
              <a:t>味精：鮮味 </a:t>
            </a:r>
            <a:r>
              <a:rPr lang="en-US" altLang="zh-TW"/>
              <a:t>(</a:t>
            </a:r>
            <a:r>
              <a:rPr lang="zh-TW" altLang="en-US"/>
              <a:t>旨味 </a:t>
            </a:r>
            <a:r>
              <a:rPr lang="en-US" altLang="zh-TW"/>
              <a:t>umami) vs </a:t>
            </a:r>
            <a:r>
              <a:rPr lang="zh-TW" altLang="en-US"/>
              <a:t>甜味 </a:t>
            </a:r>
            <a:r>
              <a:rPr lang="en-US" altLang="zh-TW"/>
              <a:t>(amami) (1907 </a:t>
            </a:r>
            <a:r>
              <a:rPr lang="zh-TW" altLang="en-US"/>
              <a:t>東大池田菊苗在昆布中發現</a:t>
            </a:r>
            <a:r>
              <a:rPr lang="en-US" altLang="zh-TW"/>
              <a:t>)</a:t>
            </a:r>
          </a:p>
          <a:p>
            <a:r>
              <a:rPr lang="en-US" altLang="zh-TW"/>
              <a:t>NO: </a:t>
            </a:r>
            <a:r>
              <a:rPr lang="zh-TW" altLang="en-US"/>
              <a:t>血管鬆弛劑 </a:t>
            </a:r>
            <a:r>
              <a:rPr lang="en-US" altLang="zh-TW"/>
              <a:t>Viagra</a:t>
            </a:r>
          </a:p>
          <a:p>
            <a:r>
              <a:rPr lang="en-US" altLang="zh-TW"/>
              <a:t>CO: </a:t>
            </a:r>
            <a:r>
              <a:rPr lang="zh-TW" altLang="en-US"/>
              <a:t>血管鬆弛劑、使紅肉更紅、納粹的毒殺劑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F624DE-0667-4C97-A146-D75D788F1FBB}" type="slidenum">
              <a:rPr lang="en-US" altLang="zh-TW"/>
              <a:pPr/>
              <a:t>4</a:t>
            </a:fld>
            <a:endParaRPr lang="en-US" altLang="zh-TW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生物還是設計了很多讓你愉快的神經傳導，否則可能繁衍不下去。這種愉快的傳導，主要是鼓勵</a:t>
            </a:r>
            <a:r>
              <a:rPr lang="en-US" altLang="zh-TW"/>
              <a:t>『</a:t>
            </a:r>
            <a:r>
              <a:rPr lang="zh-TW" altLang="en-US"/>
              <a:t>食、色</a:t>
            </a:r>
            <a:r>
              <a:rPr lang="en-US" altLang="zh-TW"/>
              <a:t>』</a:t>
            </a:r>
            <a:r>
              <a:rPr lang="zh-TW" altLang="en-US"/>
              <a:t>兩端。</a:t>
            </a:r>
          </a:p>
          <a:p>
            <a:r>
              <a:rPr lang="en-US" altLang="zh-TW"/>
              <a:t>[</a:t>
            </a:r>
            <a:r>
              <a:rPr lang="zh-TW" altLang="en-US"/>
              <a:t>加演 </a:t>
            </a:r>
            <a:r>
              <a:rPr lang="en-US" altLang="zh-TW"/>
              <a:t>BC1 Neurone.mpg]</a:t>
            </a:r>
          </a:p>
          <a:p>
            <a:endParaRPr lang="en-US" altLang="zh-TW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EE74E5-BB6E-4CDC-9859-F056C5001363}" type="slidenum">
              <a:rPr lang="en-US" altLang="zh-TW"/>
              <a:pPr/>
              <a:t>5</a:t>
            </a:fld>
            <a:endParaRPr lang="en-US" altLang="zh-TW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生物也設計了抵抗身體痛苦的機制，以便補償生命中一些極痛苦狀況。當受到極大痛苦之後，腦中產生了一些短的胜肽 </a:t>
            </a:r>
            <a:r>
              <a:rPr lang="en-US" altLang="zh-TW"/>
              <a:t>(</a:t>
            </a:r>
            <a:r>
              <a:rPr lang="zh-TW" altLang="en-US"/>
              <a:t>腦啡</a:t>
            </a:r>
            <a:r>
              <a:rPr lang="en-US" altLang="zh-TW"/>
              <a:t>)</a:t>
            </a:r>
            <a:r>
              <a:rPr lang="zh-TW" altLang="en-US"/>
              <a:t>，可啟動特別的神經，阻斷痛苦的神經傳導，並刺激愉快神經。鴉片中所含的麻啡，與腦啡的化學成份完全不同，然而兩者的外形卻有相似處，因此也可以啟動類似腦飛的作用，讓人愉悅。</a:t>
            </a:r>
          </a:p>
          <a:p>
            <a:r>
              <a:rPr lang="zh-TW" altLang="en-US"/>
              <a:t>但是，麻啡很難在細胞中代謝掉，因此作用較強且持久，與正常腦啡結果不同，使用多了會難以自拔，上癮者體內必須一直有麻啡存在著，否則就會發生禁斷現象而異常痛苦 </a:t>
            </a:r>
            <a:r>
              <a:rPr lang="en-US" altLang="zh-TW"/>
              <a:t>(</a:t>
            </a:r>
            <a:r>
              <a:rPr lang="zh-TW" altLang="en-US"/>
              <a:t>因為壓抑痛苦的麻啡沒有了</a:t>
            </a:r>
            <a:r>
              <a:rPr lang="en-US" altLang="zh-TW"/>
              <a:t>)</a:t>
            </a:r>
            <a:r>
              <a:rPr lang="zh-TW" altLang="en-US"/>
              <a:t>。</a:t>
            </a:r>
          </a:p>
          <a:p>
            <a:r>
              <a:rPr lang="zh-TW" altLang="en-US"/>
              <a:t>注意麻啡與腦啡的成份完全不同，前者是生物鹼，後者是由胺基酸組成的，但是卻能夠與同一種受體結合，產生類似的效果，這是如何辦到的？兩者雖然組成份不同，但是外型看起來很相似，其形狀都可與腦啡受體結合。</a:t>
            </a:r>
          </a:p>
          <a:p>
            <a:r>
              <a:rPr lang="zh-TW" altLang="en-US"/>
              <a:t>許多動植物所產生的物質，對人類有顯著的生理或藥理作用，都是與人體內的細胞受體等物質結合，所造成的效果。這種分子之間的結合，是有專一性的，就如形狀互補的積木一樣。麻啡就是最著名的例子，會模擬腦啡與其受體結合，造成腦啡的止痛效果。這些分子，大多是其他生物的</a:t>
            </a:r>
            <a:r>
              <a:rPr lang="en-US" altLang="zh-TW"/>
              <a:t>『</a:t>
            </a:r>
            <a:r>
              <a:rPr lang="zh-TW" altLang="en-US"/>
              <a:t>二次代謝物</a:t>
            </a:r>
            <a:r>
              <a:rPr lang="en-US" altLang="zh-TW"/>
              <a:t>』</a:t>
            </a:r>
            <a:r>
              <a:rPr lang="zh-TW" altLang="en-US"/>
              <a:t>，在原來的生物有它自己的用途，對人類會有作用，多半是演化的結果，或者只是碰巧。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D1697C-68DB-4123-8A83-EB6A6D8E04E6}" type="slidenum">
              <a:rPr lang="en-US" altLang="zh-TW"/>
              <a:pPr/>
              <a:t>6</a:t>
            </a:fld>
            <a:endParaRPr lang="en-US" altLang="zh-TW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3550" y="509588"/>
            <a:ext cx="5870575" cy="4403725"/>
          </a:xfrm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2408" y="5034874"/>
            <a:ext cx="5792860" cy="4329083"/>
          </a:xfrm>
        </p:spPr>
        <p:txBody>
          <a:bodyPr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4F93E2-1A4F-476F-BB29-04CCDF3F9D4D}" type="slidenum">
              <a:rPr lang="en-US" altLang="zh-TW"/>
              <a:pPr/>
              <a:t>7</a:t>
            </a:fld>
            <a:endParaRPr lang="en-US" altLang="zh-TW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生物也設計了對付壓力的機制，主要是由固醇類負責，是一個大家族之小分子荷爾蒙 </a:t>
            </a:r>
            <a:r>
              <a:rPr lang="en-US" altLang="zh-TW"/>
              <a:t>(</a:t>
            </a:r>
            <a:r>
              <a:rPr lang="zh-TW" altLang="en-US"/>
              <a:t>不是神經傳導物質</a:t>
            </a:r>
            <a:r>
              <a:rPr lang="en-US" altLang="zh-TW"/>
              <a:t>)</a:t>
            </a:r>
            <a:r>
              <a:rPr lang="zh-TW" altLang="en-US"/>
              <a:t>。然而，固醇類對身體的其他機制，例如免疫系統，卻有傷害。因此，長期在壓力之下的人，免疫系統的活性會下降，對健康有害。</a:t>
            </a:r>
          </a:p>
          <a:p>
            <a:r>
              <a:rPr lang="zh-TW" altLang="en-US"/>
              <a:t>可體松 </a:t>
            </a:r>
            <a:r>
              <a:rPr lang="en-US" altLang="zh-TW"/>
              <a:t>(</a:t>
            </a:r>
            <a:r>
              <a:rPr lang="zh-TW" altLang="en-US"/>
              <a:t>我自己的例子：百濟丸</a:t>
            </a:r>
            <a:r>
              <a:rPr lang="en-US" altLang="zh-TW"/>
              <a:t>)</a:t>
            </a:r>
          </a:p>
          <a:p>
            <a:r>
              <a:rPr lang="zh-TW" altLang="en-US"/>
              <a:t>禁藥事件 </a:t>
            </a:r>
            <a:r>
              <a:rPr lang="en-US" altLang="zh-TW"/>
              <a:t>(doping)</a:t>
            </a:r>
            <a:r>
              <a:rPr lang="zh-TW" altLang="en-US"/>
              <a:t>：</a:t>
            </a:r>
            <a:r>
              <a:rPr lang="en-US" altLang="zh-TW"/>
              <a:t>Ben Johnson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9CF894-4CFA-4E6C-A564-C6D22346C18C}" type="slidenum">
              <a:rPr lang="en-US" altLang="zh-TW"/>
              <a:pPr/>
              <a:t>8</a:t>
            </a:fld>
            <a:endParaRPr lang="en-US" altLang="zh-TW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zh-TW" altLang="en-US"/>
              <a:t>神經細胞間的順暢傳導，對生物的生理來說，就很重要；好像成為一股電化學流動 </a:t>
            </a:r>
            <a:r>
              <a:rPr kumimoji="0" lang="en-US" altLang="zh-TW"/>
              <a:t>(Flow)</a:t>
            </a:r>
            <a:r>
              <a:rPr kumimoji="0" lang="zh-TW" altLang="en-US"/>
              <a:t>，貫通整個神經網路，生物會依賴這種流動。聽音樂也是一種流動，熟悉或喜歡的音樂，不斷地在你腦中某一部份神經網路流動，有時會重複與變化，就是不斷流動，刺激神經衝動與傳導，讓人覺得愉快 </a:t>
            </a:r>
            <a:r>
              <a:rPr kumimoji="0" lang="en-US" altLang="zh-TW"/>
              <a:t>(</a:t>
            </a:r>
            <a:r>
              <a:rPr kumimoji="0" lang="zh-TW" altLang="en-US"/>
              <a:t>或者覺得過得很充實</a:t>
            </a:r>
            <a:r>
              <a:rPr kumimoji="0" lang="en-US" altLang="zh-TW"/>
              <a:t>)</a:t>
            </a:r>
            <a:r>
              <a:rPr kumimoji="0" lang="zh-TW" altLang="en-US"/>
              <a:t>。</a:t>
            </a:r>
          </a:p>
          <a:p>
            <a:r>
              <a:rPr kumimoji="0" lang="zh-TW" altLang="en-US"/>
              <a:t>為了追求這種流動，人類有很多活動可以達成，有好的流動 </a:t>
            </a:r>
            <a:r>
              <a:rPr kumimoji="0" lang="en-US" altLang="zh-TW"/>
              <a:t>(</a:t>
            </a:r>
            <a:r>
              <a:rPr kumimoji="0" lang="zh-TW" altLang="en-US"/>
              <a:t>如聽音樂</a:t>
            </a:r>
            <a:r>
              <a:rPr kumimoji="0" lang="en-US" altLang="zh-TW"/>
              <a:t>)</a:t>
            </a:r>
            <a:r>
              <a:rPr kumimoji="0" lang="zh-TW" altLang="en-US"/>
              <a:t>，也有不好的 </a:t>
            </a:r>
            <a:r>
              <a:rPr kumimoji="0" lang="en-US" altLang="zh-TW"/>
              <a:t>(</a:t>
            </a:r>
            <a:r>
              <a:rPr kumimoji="0" lang="zh-TW" altLang="en-US"/>
              <a:t>如沈溺於賭博</a:t>
            </a:r>
            <a:r>
              <a:rPr kumimoji="0" lang="en-US" altLang="zh-TW"/>
              <a:t>)</a:t>
            </a:r>
            <a:r>
              <a:rPr kumimoji="0" lang="zh-TW" altLang="en-US"/>
              <a:t>。而不管好或不好，都可以經過重複而增幅、記憶，造成長期效果。因此，保持正確的念頭就很重要，而且不要去反覆咀嚼壞念頭，因為很容易黏上去。但是，有時候硬是想要去掉壞念頭的念頭，反而讓這個壞念頭更難去除，這時就要試著不理它，或者以另一個念頭取代之。</a:t>
            </a:r>
          </a:p>
          <a:p>
            <a:r>
              <a:rPr kumimoji="0" lang="zh-TW" altLang="en-US"/>
              <a:t>放掉壞念頭或提起好念頭要</a:t>
            </a:r>
            <a:r>
              <a:rPr kumimoji="0" lang="en-US" altLang="zh-TW"/>
              <a:t>『</a:t>
            </a:r>
            <a:r>
              <a:rPr kumimoji="0" lang="zh-TW" altLang="en-US"/>
              <a:t>當機立斷</a:t>
            </a:r>
            <a:r>
              <a:rPr kumimoji="0" lang="en-US" altLang="zh-TW"/>
              <a:t>』</a:t>
            </a:r>
            <a:r>
              <a:rPr kumimoji="0" lang="zh-TW" altLang="en-US"/>
              <a:t>，並且以 </a:t>
            </a:r>
            <a:r>
              <a:rPr kumimoji="0" lang="en-US" altLang="zh-TW" u="sng"/>
              <a:t>When failure is not an option</a:t>
            </a:r>
            <a:r>
              <a:rPr kumimoji="0" lang="en-US" altLang="zh-TW"/>
              <a:t> </a:t>
            </a:r>
            <a:r>
              <a:rPr kumimoji="0" lang="zh-TW" altLang="en-US"/>
              <a:t>的模式來決定。</a:t>
            </a:r>
          </a:p>
          <a:p>
            <a:r>
              <a:rPr kumimoji="0" lang="zh-TW" altLang="en-US"/>
              <a:t>同學們大多對電動玩具也很有類似的經驗，你就是一直玩，放不下來。我想一個人要是都不打電動，那人生真的很無趣；但是，若一直沈迷著相同的動作、結果與可預知的遊戲，那可能真的是更無聊的人生。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A573C3-CD41-4666-9F6B-D2CAF8AB6954}" type="slidenum">
              <a:rPr lang="en-US" altLang="zh-TW"/>
              <a:pPr/>
              <a:t>9</a:t>
            </a:fld>
            <a:endParaRPr lang="en-US" altLang="zh-TW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緊張、焦慮或恐懼是生物的本性，為了逃避天災、天敵，有警覺性才可提升生存率。</a:t>
            </a:r>
          </a:p>
          <a:p>
            <a:r>
              <a:rPr lang="zh-TW" altLang="en-US"/>
              <a:t>不要刻意去躲避恐懼，最好的辦法是勇敢並理智地面對，仔細看清恐懼，會發現好像沒有想像中可怕 </a:t>
            </a:r>
            <a:r>
              <a:rPr lang="en-US" altLang="zh-TW"/>
              <a:t>(</a:t>
            </a:r>
            <a:r>
              <a:rPr lang="zh-TW" altLang="en-US"/>
              <a:t>恐懼可能已經在你的腦中增幅了</a:t>
            </a:r>
            <a:r>
              <a:rPr lang="en-US" altLang="zh-TW"/>
              <a:t>)</a:t>
            </a:r>
            <a:r>
              <a:rPr lang="zh-TW" altLang="en-US"/>
              <a:t>。 因此</a:t>
            </a:r>
            <a:r>
              <a:rPr lang="en-US" altLang="zh-TW"/>
              <a:t>『</a:t>
            </a:r>
            <a:r>
              <a:rPr lang="zh-TW" altLang="en-US"/>
              <a:t>勇敢</a:t>
            </a:r>
            <a:r>
              <a:rPr lang="en-US" altLang="zh-TW"/>
              <a:t>』</a:t>
            </a:r>
            <a:r>
              <a:rPr lang="zh-TW" altLang="en-US"/>
              <a:t>也是一種快樂的力量，勇敢就是面對恐懼。</a:t>
            </a:r>
            <a:r>
              <a:rPr lang="zh-TW" altLang="en-US" u="sng"/>
              <a:t>勇敢並非無懼，應該是不懼；前者是無知，後者是知道恐懼之後的自我提升，才是真的勇敢</a:t>
            </a:r>
            <a:r>
              <a:rPr lang="zh-TW" altLang="en-US"/>
              <a:t>。</a:t>
            </a:r>
          </a:p>
          <a:p>
            <a:r>
              <a:rPr lang="zh-TW" altLang="en-US"/>
              <a:t>其實，最終極的恐懼可能源自</a:t>
            </a:r>
            <a:r>
              <a:rPr lang="en-US" altLang="zh-TW"/>
              <a:t>『</a:t>
            </a:r>
            <a:r>
              <a:rPr lang="zh-TW" altLang="en-US"/>
              <a:t>未知</a:t>
            </a:r>
            <a:r>
              <a:rPr lang="en-US" altLang="zh-TW"/>
              <a:t>』</a:t>
            </a:r>
            <a:r>
              <a:rPr lang="zh-TW" altLang="en-US"/>
              <a:t>。未知有一大片空白，讓你自己去填滿恐懼的想像，沒有邊界。</a:t>
            </a:r>
          </a:p>
          <a:p>
            <a:r>
              <a:rPr lang="zh-TW" altLang="en-US"/>
              <a:t>你自己最大的恐懼事物為何？ 想想如何去面對。</a:t>
            </a:r>
          </a:p>
          <a:p>
            <a:r>
              <a:rPr lang="zh-TW" altLang="en-US"/>
              <a:t>星艦迷航與西部開拓史，在其精神上有緊密關連。</a:t>
            </a:r>
          </a:p>
          <a:p>
            <a:endParaRPr lang="en-US" altLang="zh-TW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B8C9DE-22CE-4880-B161-7CADC3EA7B1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33083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26D09C-792C-45C6-BE12-8BB8B0BC4C7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25434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CEC78B-0A6B-48B0-84E8-9D698D05867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00331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574E6C-9336-4D69-A0C2-512518A5187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91929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7209E6-0D85-4389-93E0-6048FD7B8EE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01691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609358-1772-4EC6-8907-DB3F07792CE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28735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FF1977-BE25-45E8-ADC9-355A5AE9327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8640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0F71A1-0E4A-4273-A089-156070CBA9C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05394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7C905-87CD-4F15-A2B4-DA1665CF40B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25440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A37BD5-3F44-47D7-BA4E-6B17C332925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10743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1F463D-6047-4F05-98F3-3D4392F1247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4042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738C87E-2726-46B7-8A63-DFC7BDF30D48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jpeg"/><Relationship Id="rId7" Type="http://schemas.openxmlformats.org/officeDocument/2006/relationships/hyperlink" Target="http://en.wikipedia.org/wiki/Image:Coca_Cola.sv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hyperlink" Target="http://en.wikipedia.org/wiki/Image:Cocaine-3D-balls.png" TargetMode="External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18" Type="http://schemas.openxmlformats.org/officeDocument/2006/relationships/image" Target="../media/image5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17" Type="http://schemas.openxmlformats.org/officeDocument/2006/relationships/image" Target="../media/image57.jpeg"/><Relationship Id="rId2" Type="http://schemas.microsoft.com/office/2007/relationships/media" Target="file:///H:\2018%20talks\&#26149;&#38632;\2%20&#24555;&#27138;\Coke%20elephant.mpg" TargetMode="External"/><Relationship Id="rId16" Type="http://schemas.openxmlformats.org/officeDocument/2006/relationships/image" Target="../media/image56.jpeg"/><Relationship Id="rId1" Type="http://schemas.openxmlformats.org/officeDocument/2006/relationships/video" Target="NULL" TargetMode="Externa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5" Type="http://schemas.openxmlformats.org/officeDocument/2006/relationships/image" Target="../media/image55.jpeg"/><Relationship Id="rId10" Type="http://schemas.openxmlformats.org/officeDocument/2006/relationships/image" Target="../media/image50.jpe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9.jpeg"/><Relationship Id="rId14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9/94/Coffee_berries_dried.jpg" TargetMode="External"/><Relationship Id="rId3" Type="http://schemas.openxmlformats.org/officeDocument/2006/relationships/image" Target="../media/image59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4.jpeg"/><Relationship Id="rId5" Type="http://schemas.openxmlformats.org/officeDocument/2006/relationships/hyperlink" Target="http://upload.wikimedia.org/wikipedia/commons/5/53/Caffeine_and_adenosine.svg" TargetMode="External"/><Relationship Id="rId10" Type="http://schemas.openxmlformats.org/officeDocument/2006/relationships/hyperlink" Target="http://upload.wikimedia.org/wikipedia/commons/6/68/Coffee_Flowers_Show.jpg" TargetMode="External"/><Relationship Id="rId4" Type="http://schemas.openxmlformats.org/officeDocument/2006/relationships/image" Target="../media/image60.jpeg"/><Relationship Id="rId9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7.jpeg"/><Relationship Id="rId2" Type="http://schemas.openxmlformats.org/officeDocument/2006/relationships/video" Target="file:///C:\Users\JUANG\Dropbox\Files\2018%20JRH\2018%20talks\&#26149;&#38632;\2%20&#24555;&#27138;\C54b%20DNA2%20Ras.mpg" TargetMode="External"/><Relationship Id="rId1" Type="http://schemas.microsoft.com/office/2007/relationships/media" Target="file:///C:\Users\JUANG\Dropbox\Files\2018%20JRH\2018%20talks\&#26149;&#38632;\2%20&#24555;&#27138;\C54b%20DNA2%20Ras.mpg" TargetMode="Externa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jpe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6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7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1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72.jpeg"/><Relationship Id="rId9" Type="http://schemas.openxmlformats.org/officeDocument/2006/relationships/image" Target="../media/image7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file:///H:\2018%20talks\&#26149;&#38632;\2%20&#24555;&#27138;\neuron%20connection%2001.mpg" TargetMode="External"/><Relationship Id="rId1" Type="http://schemas.openxmlformats.org/officeDocument/2006/relationships/video" Target="NULL" TargetMode="External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11" Type="http://schemas.openxmlformats.org/officeDocument/2006/relationships/image" Target="../media/image10.gif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video" Target="file:///C:\Users\user\Dropbox\Files\Juang\E\JRH1\teach\Cell%20&amp;%20molecule\CML%20ppt\C01%20transmitter%2001.mpg" TargetMode="External"/><Relationship Id="rId1" Type="http://schemas.microsoft.com/office/2007/relationships/media" Target="file:///C:\Users\user\Dropbox\Files\Juang\E\JRH1\teach\Cell%20&amp;%20molecule\CML%20ppt\C01%20transmitter%2001.mpg" TargetMode="External"/><Relationship Id="rId6" Type="http://schemas.openxmlformats.org/officeDocument/2006/relationships/hyperlink" Target="http://en.wikipedia.org/wiki/Image:L-glutamic-acid-3D-sticks.png" TargetMode="External"/><Relationship Id="rId11" Type="http://schemas.openxmlformats.org/officeDocument/2006/relationships/hyperlink" Target="http://en.wikipedia.org/wiki/Image:Nitric-oxide-3D-vdW.png" TargetMode="External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hyperlink" Target="http://en.wikipedia.org/wiki/Image:Dopamine.png" TargetMode="External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8.png"/><Relationship Id="rId7" Type="http://schemas.openxmlformats.org/officeDocument/2006/relationships/hyperlink" Target="http://en.wikipedia.org/wiki/Image:Cacao-pod-k4636-14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hyperlink" Target="http://upload.wikimedia.org/wikipedia/en/e/e0/Cocoa_Pods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jpeg"/><Relationship Id="rId7" Type="http://schemas.openxmlformats.org/officeDocument/2006/relationships/hyperlink" Target="http://en.wikipedia.org/wiki/Image:Cortisol-3D-vdW.pn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hyperlink" Target="http://en.wikipedia.org/wiki/Image:Cortisol-2D-skeletal.png" TargetMode="External"/><Relationship Id="rId4" Type="http://schemas.openxmlformats.org/officeDocument/2006/relationships/image" Target="../media/image27.png"/><Relationship Id="rId9" Type="http://schemas.openxmlformats.org/officeDocument/2006/relationships/hyperlink" Target="C33%20Virus.ppt#-1,9,&#25237;&#24433;&#29255; 9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juang.bst.ntu.edu.tw/art%20science/daily0.htm#Contents" TargetMode="External"/><Relationship Id="rId13" Type="http://schemas.openxmlformats.org/officeDocument/2006/relationships/image" Target="../media/image37.jpeg"/><Relationship Id="rId3" Type="http://schemas.openxmlformats.org/officeDocument/2006/relationships/video" Target="NULL" TargetMode="External"/><Relationship Id="rId7" Type="http://schemas.openxmlformats.org/officeDocument/2006/relationships/image" Target="../media/image32.png"/><Relationship Id="rId12" Type="http://schemas.openxmlformats.org/officeDocument/2006/relationships/image" Target="../media/image36.jpeg"/><Relationship Id="rId2" Type="http://schemas.openxmlformats.org/officeDocument/2006/relationships/video" Target="file:///C:\Users\user\Dropbox\Files\Juang\E\JRH1\teach\Cell%20&amp;%20molecule\CML%20ppt\star%20trek%2001.mpg" TargetMode="External"/><Relationship Id="rId16" Type="http://schemas.openxmlformats.org/officeDocument/2006/relationships/image" Target="../media/image39.png"/><Relationship Id="rId1" Type="http://schemas.microsoft.com/office/2007/relationships/media" Target="file:///C:\Users\user\Dropbox\Files\Juang\E\JRH1\teach\Cell%20&amp;%20molecule\CML%20ppt\star%20trek%2001.mpg" TargetMode="External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35.jpeg"/><Relationship Id="rId5" Type="http://schemas.openxmlformats.org/officeDocument/2006/relationships/slideLayout" Target="../slideLayouts/slideLayout1.xml"/><Relationship Id="rId15" Type="http://schemas.openxmlformats.org/officeDocument/2006/relationships/hyperlink" Target="Alien%201979%20720p%20HDTV%2010.mp4" TargetMode="External"/><Relationship Id="rId10" Type="http://schemas.openxmlformats.org/officeDocument/2006/relationships/image" Target="../media/image34.jpeg"/><Relationship Id="rId4" Type="http://schemas.microsoft.com/office/2007/relationships/media" Target="../media/media1.mp4"/><Relationship Id="rId9" Type="http://schemas.openxmlformats.org/officeDocument/2006/relationships/image" Target="../media/image33.jpeg"/><Relationship Id="rId1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2216150" cy="579438"/>
          </a:xfrm>
          <a:prstGeom prst="rect">
            <a:avLst/>
          </a:prstGeom>
          <a:solidFill>
            <a:srgbClr val="FF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3200">
                <a:solidFill>
                  <a:schemeClr val="bg1"/>
                </a:solidFill>
                <a:ea typeface="華康超明體(P)" panose="02010600010101010101" pitchFamily="2" charset="-120"/>
              </a:rPr>
              <a:t>快樂的力量</a:t>
            </a:r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2305050" y="71438"/>
            <a:ext cx="5018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>
                <a:latin typeface="華康超明體(P)" panose="02010600010101010101" pitchFamily="2" charset="-120"/>
                <a:ea typeface="華康超明體(P)" panose="02010600010101010101" pitchFamily="2" charset="-120"/>
              </a:rPr>
              <a:t>Science Frontiers: </a:t>
            </a:r>
            <a:r>
              <a:rPr lang="en-US" altLang="zh-TW" sz="24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超明體(P)" panose="02010600010101010101" pitchFamily="2" charset="-120"/>
                <a:ea typeface="華康超明體(P)" panose="02010600010101010101" pitchFamily="2" charset="-120"/>
              </a:rPr>
              <a:t>Power of Pleasure</a:t>
            </a:r>
          </a:p>
        </p:txBody>
      </p:sp>
      <p:sp>
        <p:nvSpPr>
          <p:cNvPr id="2064" name="Text Box 16"/>
          <p:cNvSpPr txBox="1">
            <a:spLocks noChangeArrowheads="1"/>
          </p:cNvSpPr>
          <p:nvPr/>
        </p:nvSpPr>
        <p:spPr bwMode="auto">
          <a:xfrm>
            <a:off x="5292725" y="3035300"/>
            <a:ext cx="3232150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2400">
                <a:solidFill>
                  <a:srgbClr val="5F5F5F"/>
                </a:solidFill>
                <a:ea typeface="華康超明體(P)" panose="02010600010101010101" pitchFamily="2" charset="-120"/>
              </a:rPr>
              <a:t>所有的快樂與痛苦都是</a:t>
            </a:r>
          </a:p>
          <a:p>
            <a:pPr>
              <a:lnSpc>
                <a:spcPct val="130000"/>
              </a:lnSpc>
            </a:pPr>
            <a:r>
              <a:rPr lang="zh-TW" altLang="en-US" sz="2400">
                <a:solidFill>
                  <a:srgbClr val="5F5F5F"/>
                </a:solidFill>
                <a:ea typeface="華康超明體(P)" panose="02010600010101010101" pitchFamily="2" charset="-120"/>
              </a:rPr>
              <a:t>在大腦中組合成的影像</a:t>
            </a:r>
          </a:p>
        </p:txBody>
      </p:sp>
      <p:pic>
        <p:nvPicPr>
          <p:cNvPr id="2067" name="Picture 19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00" y="6124575"/>
            <a:ext cx="1466850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pleasure 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4591050" cy="623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9" name="Text Box 21"/>
          <p:cNvSpPr txBox="1">
            <a:spLocks noChangeArrowheads="1"/>
          </p:cNvSpPr>
          <p:nvPr/>
        </p:nvSpPr>
        <p:spPr bwMode="auto">
          <a:xfrm>
            <a:off x="5292725" y="4475163"/>
            <a:ext cx="3232150" cy="1041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2400">
                <a:solidFill>
                  <a:srgbClr val="DDDDDD"/>
                </a:solidFill>
                <a:ea typeface="華康超明體(P)" panose="02010600010101010101" pitchFamily="2" charset="-120"/>
              </a:rPr>
              <a:t>若果真如此，那我們何</a:t>
            </a:r>
          </a:p>
          <a:p>
            <a:pPr>
              <a:lnSpc>
                <a:spcPct val="130000"/>
              </a:lnSpc>
            </a:pPr>
            <a:r>
              <a:rPr lang="zh-TW" altLang="en-US" sz="2400">
                <a:solidFill>
                  <a:srgbClr val="DDDDDD"/>
                </a:solidFill>
                <a:ea typeface="華康超明體(P)" panose="02010600010101010101" pitchFamily="2" charset="-120"/>
              </a:rPr>
              <a:t>必太在意快樂或痛苦？</a:t>
            </a:r>
          </a:p>
        </p:txBody>
      </p:sp>
      <p:pic>
        <p:nvPicPr>
          <p:cNvPr id="2071" name="Picture 23" descr="The_Matrix_Poster"/>
          <p:cNvPicPr>
            <a:picLocks noChangeAspect="1" noChangeArrowheads="1"/>
          </p:cNvPicPr>
          <p:nvPr/>
        </p:nvPicPr>
        <p:blipFill>
          <a:blip r:embed="rId5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963" y="0"/>
            <a:ext cx="1697037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2" name="Text Box 24"/>
          <p:cNvSpPr txBox="1">
            <a:spLocks noChangeArrowheads="1"/>
          </p:cNvSpPr>
          <p:nvPr/>
        </p:nvSpPr>
        <p:spPr bwMode="auto">
          <a:xfrm>
            <a:off x="5903913" y="6491288"/>
            <a:ext cx="1158875" cy="3667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Baskerville Old Face" panose="02020602080505020303" pitchFamily="18" charset="0"/>
              </a:rPr>
              <a:t>W</a:t>
            </a:r>
            <a:r>
              <a:rPr lang="en-US" altLang="zh-TW" sz="1200">
                <a:solidFill>
                  <a:schemeClr val="bg1"/>
                </a:solidFill>
                <a:latin typeface="Baskerville Old Face" panose="02020602080505020303" pitchFamily="18" charset="0"/>
              </a:rPr>
              <a:t>IKIPEDI</a:t>
            </a:r>
            <a:r>
              <a:rPr lang="en-US" altLang="zh-TW">
                <a:solidFill>
                  <a:schemeClr val="bg1"/>
                </a:solidFill>
                <a:latin typeface="Baskerville Old Face" panose="02020602080505020303" pitchFamily="18" charset="0"/>
              </a:rPr>
              <a:t>A</a:t>
            </a:r>
          </a:p>
        </p:txBody>
      </p:sp>
      <p:sp>
        <p:nvSpPr>
          <p:cNvPr id="2073" name="Text Box 25"/>
          <p:cNvSpPr txBox="1">
            <a:spLocks noChangeArrowheads="1"/>
          </p:cNvSpPr>
          <p:nvPr/>
        </p:nvSpPr>
        <p:spPr bwMode="auto">
          <a:xfrm>
            <a:off x="4608513" y="6245225"/>
            <a:ext cx="9286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3200" b="1">
                <a:solidFill>
                  <a:srgbClr val="DDDDDD"/>
                </a:solidFill>
                <a:ea typeface="華康超明體(P)" panose="02010600010101010101" pitchFamily="2" charset="-120"/>
              </a:rPr>
              <a:t>C01</a:t>
            </a:r>
          </a:p>
        </p:txBody>
      </p:sp>
      <p:sp>
        <p:nvSpPr>
          <p:cNvPr id="2074" name="Rectangle 26"/>
          <p:cNvSpPr>
            <a:spLocks noChangeArrowheads="1"/>
          </p:cNvSpPr>
          <p:nvPr/>
        </p:nvSpPr>
        <p:spPr bwMode="auto">
          <a:xfrm>
            <a:off x="5292725" y="836712"/>
            <a:ext cx="2159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TW" altLang="en-US" sz="1600" dirty="0"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物質宇宙很實在，這點我確定。然而腦中世界是否像 </a:t>
            </a:r>
            <a:r>
              <a:rPr lang="en-US" altLang="zh-TW" sz="1600" dirty="0">
                <a:latin typeface="Century" panose="02040604050505020304" pitchFamily="18" charset="0"/>
                <a:ea typeface="華康楷書體W5(P)" panose="02010600010101010101" pitchFamily="2" charset="-120"/>
              </a:rPr>
              <a:t>Matrix</a:t>
            </a:r>
            <a:r>
              <a:rPr lang="en-US" altLang="zh-TW" sz="1600" dirty="0"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 </a:t>
            </a:r>
            <a:r>
              <a:rPr lang="zh-TW" altLang="en-US" sz="1600" dirty="0"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電影中一樣地虛幻？</a:t>
            </a:r>
          </a:p>
          <a:p>
            <a:pPr algn="r">
              <a:lnSpc>
                <a:spcPct val="120000"/>
              </a:lnSpc>
            </a:pPr>
            <a:r>
              <a:rPr lang="zh-TW" altLang="en-US" sz="1600" dirty="0"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這點我有些遲疑。</a:t>
            </a:r>
          </a:p>
        </p:txBody>
      </p:sp>
      <p:sp>
        <p:nvSpPr>
          <p:cNvPr id="2075" name="Text Box 27"/>
          <p:cNvSpPr txBox="1">
            <a:spLocks noChangeArrowheads="1"/>
          </p:cNvSpPr>
          <p:nvPr/>
        </p:nvSpPr>
        <p:spPr bwMode="auto">
          <a:xfrm>
            <a:off x="5292725" y="4475163"/>
            <a:ext cx="3232150" cy="1041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2400" dirty="0">
                <a:solidFill>
                  <a:srgbClr val="DDDDDD"/>
                </a:solidFill>
                <a:ea typeface="華康超明體(P)" panose="02010600010101010101" pitchFamily="2" charset="-120"/>
              </a:rPr>
              <a:t>若果真如此，</a:t>
            </a:r>
            <a:r>
              <a:rPr lang="zh-TW" altLang="en-US" sz="2400" dirty="0">
                <a:solidFill>
                  <a:srgbClr val="FFFF00"/>
                </a:solidFill>
                <a:ea typeface="華康超明體(P)" panose="02010600010101010101" pitchFamily="2" charset="-120"/>
              </a:rPr>
              <a:t>那麼生命</a:t>
            </a:r>
          </a:p>
          <a:p>
            <a:pPr>
              <a:lnSpc>
                <a:spcPct val="130000"/>
              </a:lnSpc>
            </a:pPr>
            <a:r>
              <a:rPr lang="zh-TW" altLang="en-US" sz="2400" dirty="0">
                <a:solidFill>
                  <a:srgbClr val="FFFF00"/>
                </a:solidFill>
                <a:ea typeface="華康超明體(P)" panose="02010600010101010101" pitchFamily="2" charset="-120"/>
              </a:rPr>
              <a:t>或人生之目的是什麼？</a:t>
            </a:r>
          </a:p>
        </p:txBody>
      </p:sp>
      <p:sp>
        <p:nvSpPr>
          <p:cNvPr id="2076" name="Text Box 28"/>
          <p:cNvSpPr txBox="1">
            <a:spLocks noChangeArrowheads="1"/>
          </p:cNvSpPr>
          <p:nvPr/>
        </p:nvSpPr>
        <p:spPr bwMode="auto">
          <a:xfrm>
            <a:off x="0" y="6543675"/>
            <a:ext cx="14462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超明體(P)" panose="02010600010101010101" pitchFamily="2" charset="-120"/>
              </a:rPr>
              <a:t>18:20 / 5 (20 + 4)</a:t>
            </a:r>
            <a:endParaRPr lang="en-US" altLang="zh-TW" sz="1400" dirty="0">
              <a:solidFill>
                <a:schemeClr val="bg1"/>
              </a:solidFill>
              <a:latin typeface="Times New Roman" panose="02020603050405020304" pitchFamily="18" charset="0"/>
              <a:ea typeface="華康超明體(P)" panose="02010600010101010101" pitchFamily="2" charset="-120"/>
            </a:endParaRPr>
          </a:p>
        </p:txBody>
      </p:sp>
      <p:sp>
        <p:nvSpPr>
          <p:cNvPr id="2077" name="Rectangle 29"/>
          <p:cNvSpPr>
            <a:spLocks noChangeArrowheads="1"/>
          </p:cNvSpPr>
          <p:nvPr/>
        </p:nvSpPr>
        <p:spPr bwMode="auto">
          <a:xfrm>
            <a:off x="8675688" y="6381750"/>
            <a:ext cx="468312" cy="476250"/>
          </a:xfrm>
          <a:prstGeom prst="rect">
            <a:avLst/>
          </a:prstGeom>
          <a:solidFill>
            <a:srgbClr val="FF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fld id="{0A13B93D-E85A-40EA-BEB9-7B2524D7F8BE}" type="slidenum">
              <a:rPr lang="en-US" altLang="zh-TW" sz="2400" b="1">
                <a:solidFill>
                  <a:schemeClr val="bg1"/>
                </a:solidFill>
                <a:ea typeface="華康超明體(P)" panose="02010600010101010101" pitchFamily="2" charset="-120"/>
              </a:rPr>
              <a:pPr algn="ctr"/>
              <a:t>1</a:t>
            </a:fld>
            <a:endParaRPr lang="en-US" altLang="zh-TW" sz="2400" b="1">
              <a:solidFill>
                <a:schemeClr val="bg1"/>
              </a:solidFill>
              <a:ea typeface="華康超明體(P)" panose="02010600010101010101" pitchFamily="2" charset="-12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90926" y="2103239"/>
            <a:ext cx="42370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TW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超明體(P)" panose="02010600010101010101" pitchFamily="2" charset="-120"/>
                <a:cs typeface="Times New Roman" panose="02020603050405020304" pitchFamily="18" charset="0"/>
              </a:rPr>
              <a:t>5:28 </a:t>
            </a:r>
            <a:r>
              <a:rPr lang="en-US" altLang="zh-TW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超明體(P)" panose="02010600010101010101" pitchFamily="2" charset="-120"/>
                <a:cs typeface="Times New Roman" panose="02020603050405020304" pitchFamily="18" charset="0"/>
              </a:rPr>
              <a:t>– </a:t>
            </a:r>
            <a:r>
              <a:rPr lang="en-US" altLang="zh-TW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超明體(P)" panose="02010600010101010101" pitchFamily="2" charset="-120"/>
                <a:cs typeface="Times New Roman" panose="02020603050405020304" pitchFamily="18" charset="0"/>
              </a:rPr>
              <a:t>5:01 </a:t>
            </a:r>
            <a:r>
              <a:rPr lang="en-US" altLang="zh-TW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超明體(P)" panose="02010600010101010101" pitchFamily="2" charset="-120"/>
                <a:cs typeface="Times New Roman" panose="02020603050405020304" pitchFamily="18" charset="0"/>
              </a:rPr>
              <a:t>– </a:t>
            </a:r>
            <a:r>
              <a:rPr lang="en-US" altLang="zh-TW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超明體(P)" panose="02010600010101010101" pitchFamily="2" charset="-120"/>
                <a:cs typeface="Times New Roman" panose="02020603050405020304" pitchFamily="18" charset="0"/>
              </a:rPr>
              <a:t>1:43 – 3:19 – 2:47</a:t>
            </a:r>
            <a:endParaRPr lang="zh-TW" altLang="en-US" sz="2400" b="1" dirty="0">
              <a:solidFill>
                <a:schemeClr val="bg1"/>
              </a:solidFill>
              <a:latin typeface="Times New Roman" panose="02020603050405020304" pitchFamily="18" charset="0"/>
              <a:ea typeface="華康超明體(P)" panose="0201060001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2" name="文字方塊 1"/>
          <p:cNvSpPr txBox="1"/>
          <p:nvPr/>
        </p:nvSpPr>
        <p:spPr>
          <a:xfrm rot="16200000">
            <a:off x="8220758" y="5427293"/>
            <a:ext cx="1568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0:00 - 05:28 [5]</a:t>
            </a:r>
            <a:endParaRPr lang="zh-TW" altLang="en-US" sz="14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" grpId="0"/>
      <p:bldP spid="2064" grpId="0"/>
      <p:bldP spid="2069" grpId="0" animBg="1"/>
      <p:bldP spid="2072" grpId="0" animBg="1"/>
      <p:bldP spid="2074" grpId="0"/>
      <p:bldP spid="2075" grpId="0" animBg="1"/>
      <p:bldP spid="2076" grpId="0"/>
      <p:bldP spid="15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1" name="Oval 49"/>
          <p:cNvSpPr>
            <a:spLocks noChangeArrowheads="1"/>
          </p:cNvSpPr>
          <p:nvPr/>
        </p:nvSpPr>
        <p:spPr bwMode="auto">
          <a:xfrm>
            <a:off x="2264636" y="5453063"/>
            <a:ext cx="935037" cy="50482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1400" dirty="0">
                <a:ea typeface="華康超明體(P)" panose="02010600010101010101" pitchFamily="2" charset="-120"/>
              </a:rPr>
              <a:t>長期後果</a:t>
            </a:r>
          </a:p>
        </p:txBody>
      </p:sp>
      <p:grpSp>
        <p:nvGrpSpPr>
          <p:cNvPr id="8217" name="Group 25"/>
          <p:cNvGrpSpPr>
            <a:grpSpLocks/>
          </p:cNvGrpSpPr>
          <p:nvPr/>
        </p:nvGrpSpPr>
        <p:grpSpPr bwMode="auto">
          <a:xfrm>
            <a:off x="6147545" y="4581525"/>
            <a:ext cx="1223962" cy="1000125"/>
            <a:chOff x="3198" y="2886"/>
            <a:chExt cx="771" cy="630"/>
          </a:xfrm>
        </p:grpSpPr>
        <p:sp>
          <p:nvSpPr>
            <p:cNvPr id="8211" name="AutoShape 19"/>
            <p:cNvSpPr>
              <a:spLocks noChangeArrowheads="1"/>
            </p:cNvSpPr>
            <p:nvPr/>
          </p:nvSpPr>
          <p:spPr bwMode="auto">
            <a:xfrm>
              <a:off x="3198" y="3153"/>
              <a:ext cx="771" cy="36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CC3300"/>
                </a:gs>
                <a:gs pos="50000">
                  <a:srgbClr val="CC9900"/>
                </a:gs>
                <a:gs pos="100000">
                  <a:srgbClr val="CC33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212" name="Rectangle 20"/>
            <p:cNvSpPr>
              <a:spLocks noChangeArrowheads="1"/>
            </p:cNvSpPr>
            <p:nvPr/>
          </p:nvSpPr>
          <p:spPr bwMode="auto">
            <a:xfrm>
              <a:off x="3470" y="2886"/>
              <a:ext cx="226" cy="272"/>
            </a:xfrm>
            <a:prstGeom prst="rect">
              <a:avLst/>
            </a:prstGeom>
            <a:solidFill>
              <a:srgbClr val="CC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0"/>
            <a:ext cx="2216150" cy="579438"/>
          </a:xfrm>
          <a:prstGeom prst="rect">
            <a:avLst/>
          </a:prstGeom>
          <a:solidFill>
            <a:srgbClr val="FF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3200">
                <a:solidFill>
                  <a:schemeClr val="bg1"/>
                </a:solidFill>
                <a:ea typeface="華康超明體(P)" panose="02010600010101010101" pitchFamily="2" charset="-120"/>
              </a:rPr>
              <a:t>快樂的力量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0" y="6491288"/>
            <a:ext cx="1158875" cy="3667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Baskerville Old Face" panose="02020602080505020303" pitchFamily="18" charset="0"/>
              </a:rPr>
              <a:t>W</a:t>
            </a:r>
            <a:r>
              <a:rPr lang="en-US" altLang="zh-TW" sz="1200">
                <a:solidFill>
                  <a:schemeClr val="bg1"/>
                </a:solidFill>
                <a:latin typeface="Baskerville Old Face" panose="02020602080505020303" pitchFamily="18" charset="0"/>
              </a:rPr>
              <a:t>IKIPEDI</a:t>
            </a:r>
            <a:r>
              <a:rPr lang="en-US" altLang="zh-TW">
                <a:solidFill>
                  <a:schemeClr val="bg1"/>
                </a:solidFill>
                <a:latin typeface="Baskerville Old Face" panose="02020602080505020303" pitchFamily="18" charset="0"/>
              </a:rPr>
              <a:t>A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268538" y="92075"/>
            <a:ext cx="6584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400" dirty="0">
                <a:ea typeface="華康超明體(P)" panose="02010600010101010101" pitchFamily="2" charset="-120"/>
              </a:rPr>
              <a:t>對刺激的</a:t>
            </a:r>
            <a:r>
              <a:rPr lang="zh-TW" altLang="en-US" sz="2400" dirty="0">
                <a:solidFill>
                  <a:srgbClr val="CC3300"/>
                </a:solidFill>
                <a:ea typeface="華康超明體(P)" panose="02010600010101010101" pitchFamily="2" charset="-120"/>
              </a:rPr>
              <a:t>渴望</a:t>
            </a:r>
            <a:r>
              <a:rPr lang="zh-TW" altLang="en-US" sz="2400" dirty="0">
                <a:ea typeface="華康超明體(P)" panose="02010600010101010101" pitchFamily="2" charset="-120"/>
              </a:rPr>
              <a:t>會深刻地記憶在</a:t>
            </a:r>
            <a:r>
              <a:rPr lang="zh-TW" altLang="en-US" sz="2400" dirty="0">
                <a:solidFill>
                  <a:srgbClr val="0000FF"/>
                </a:solidFill>
                <a:ea typeface="華康超明體(P)" panose="02010600010101010101" pitchFamily="2" charset="-120"/>
              </a:rPr>
              <a:t>大腦前葉</a:t>
            </a:r>
            <a:r>
              <a:rPr lang="zh-TW" altLang="en-US" sz="2400" dirty="0">
                <a:ea typeface="華康超明體(P)" panose="02010600010101010101" pitchFamily="2" charset="-120"/>
              </a:rPr>
              <a:t>以致成癮</a:t>
            </a:r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>
            <a:off x="144463" y="5373688"/>
            <a:ext cx="4248150" cy="0"/>
          </a:xfrm>
          <a:prstGeom prst="line">
            <a:avLst/>
          </a:prstGeom>
          <a:noFill/>
          <a:ln w="9525">
            <a:solidFill>
              <a:srgbClr val="66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8200" name="Picture 8" descr="Pleasure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92150"/>
            <a:ext cx="4405313" cy="3359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107950" y="4103688"/>
            <a:ext cx="4500563" cy="11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kumimoji="0" lang="zh-TW" altLang="en-US" sz="2200" dirty="0">
                <a:solidFill>
                  <a:srgbClr val="0000FF"/>
                </a:solidFill>
                <a:ea typeface="華康超明體(P)" panose="02010600010101010101" pitchFamily="2" charset="-120"/>
              </a:rPr>
              <a:t>腦前葉</a:t>
            </a:r>
            <a:r>
              <a:rPr kumimoji="0" lang="zh-TW" altLang="en-US" sz="2200" dirty="0">
                <a:solidFill>
                  <a:srgbClr val="5F5F5F"/>
                </a:solidFill>
                <a:ea typeface="華康超明體(P)" panose="02010600010101010101" pitchFamily="2" charset="-120"/>
              </a:rPr>
              <a:t>是人類評估外界事物因果的區域，古柯鹼上癮者腦前葉活動異常，驅使患者渴望追求眼前快樂。</a:t>
            </a:r>
          </a:p>
        </p:txBody>
      </p:sp>
      <p:pic>
        <p:nvPicPr>
          <p:cNvPr id="8203" name="Picture 11" descr="220px-Cocaine-3D-ball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813" y="1189569"/>
            <a:ext cx="2246312" cy="151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4643438" y="692150"/>
            <a:ext cx="3933825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40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古柯鹼 </a:t>
            </a:r>
            <a:r>
              <a:rPr lang="en-US" altLang="zh-TW" sz="240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cocaine (Crack </a:t>
            </a:r>
            <a:r>
              <a:rPr lang="zh-TW" altLang="en-US" sz="240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快克</a:t>
            </a:r>
            <a:r>
              <a:rPr lang="en-US" altLang="zh-TW" sz="240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)</a:t>
            </a:r>
          </a:p>
        </p:txBody>
      </p:sp>
      <p:pic>
        <p:nvPicPr>
          <p:cNvPr id="8206" name="Picture 14" descr="Image:Erythroxylum coc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268413"/>
            <a:ext cx="2089150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The official Coca-Cola logo">
            <a:hlinkClick r:id="rId7" tooltip="The official Coca-Cola logo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375025"/>
            <a:ext cx="2089150" cy="65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9" name="Rectangle 17"/>
          <p:cNvSpPr>
            <a:spLocks noChangeArrowheads="1"/>
          </p:cNvSpPr>
          <p:nvPr/>
        </p:nvSpPr>
        <p:spPr bwMode="auto">
          <a:xfrm>
            <a:off x="6714777" y="3684465"/>
            <a:ext cx="241935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zh-TW" altLang="en-US" sz="2200" dirty="0">
                <a:solidFill>
                  <a:srgbClr val="333333"/>
                </a:solidFill>
                <a:ea typeface="華康超明體(P)" panose="02010600010101010101" pitchFamily="2" charset="-120"/>
              </a:rPr>
              <a:t>只含極微量古柯鹼</a:t>
            </a:r>
          </a:p>
        </p:txBody>
      </p:sp>
      <p:sp>
        <p:nvSpPr>
          <p:cNvPr id="8210" name="Text Box 18"/>
          <p:cNvSpPr txBox="1">
            <a:spLocks noChangeArrowheads="1"/>
          </p:cNvSpPr>
          <p:nvPr/>
        </p:nvSpPr>
        <p:spPr bwMode="auto">
          <a:xfrm>
            <a:off x="5004048" y="4195763"/>
            <a:ext cx="3536950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40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古柯鹼抑制多巴胺之回收</a:t>
            </a:r>
          </a:p>
        </p:txBody>
      </p:sp>
      <p:grpSp>
        <p:nvGrpSpPr>
          <p:cNvPr id="8214" name="Group 22"/>
          <p:cNvGrpSpPr>
            <a:grpSpLocks/>
          </p:cNvGrpSpPr>
          <p:nvPr/>
        </p:nvGrpSpPr>
        <p:grpSpPr bwMode="auto">
          <a:xfrm flipV="1">
            <a:off x="6147545" y="5929313"/>
            <a:ext cx="1223962" cy="928687"/>
            <a:chOff x="3198" y="2936"/>
            <a:chExt cx="771" cy="585"/>
          </a:xfrm>
        </p:grpSpPr>
        <p:sp>
          <p:nvSpPr>
            <p:cNvPr id="8215" name="AutoShape 23"/>
            <p:cNvSpPr>
              <a:spLocks noChangeArrowheads="1"/>
            </p:cNvSpPr>
            <p:nvPr/>
          </p:nvSpPr>
          <p:spPr bwMode="auto">
            <a:xfrm>
              <a:off x="3198" y="3158"/>
              <a:ext cx="771" cy="36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CC3300"/>
                </a:gs>
                <a:gs pos="50000">
                  <a:srgbClr val="CC9900"/>
                </a:gs>
                <a:gs pos="100000">
                  <a:srgbClr val="CC33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216" name="Rectangle 24"/>
            <p:cNvSpPr>
              <a:spLocks noChangeArrowheads="1"/>
            </p:cNvSpPr>
            <p:nvPr/>
          </p:nvSpPr>
          <p:spPr bwMode="auto">
            <a:xfrm>
              <a:off x="3470" y="2936"/>
              <a:ext cx="226" cy="227"/>
            </a:xfrm>
            <a:prstGeom prst="rect">
              <a:avLst/>
            </a:prstGeom>
            <a:solidFill>
              <a:srgbClr val="CC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8238" name="Group 46"/>
          <p:cNvGrpSpPr>
            <a:grpSpLocks/>
          </p:cNvGrpSpPr>
          <p:nvPr/>
        </p:nvGrpSpPr>
        <p:grpSpPr bwMode="auto">
          <a:xfrm>
            <a:off x="6171357" y="5557838"/>
            <a:ext cx="1241425" cy="407987"/>
            <a:chOff x="3213" y="3501"/>
            <a:chExt cx="782" cy="257"/>
          </a:xfrm>
        </p:grpSpPr>
        <p:sp>
          <p:nvSpPr>
            <p:cNvPr id="8218" name="Text Box 26"/>
            <p:cNvSpPr txBox="1">
              <a:spLocks noChangeArrowheads="1"/>
            </p:cNvSpPr>
            <p:nvPr/>
          </p:nvSpPr>
          <p:spPr bwMode="auto">
            <a:xfrm>
              <a:off x="3334" y="3521"/>
              <a:ext cx="20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anose="020B0A04020102020204" pitchFamily="34" charset="0"/>
                </a:rPr>
                <a:t>D</a:t>
              </a:r>
            </a:p>
          </p:txBody>
        </p:sp>
        <p:sp>
          <p:nvSpPr>
            <p:cNvPr id="8219" name="Text Box 27"/>
            <p:cNvSpPr txBox="1">
              <a:spLocks noChangeArrowheads="1"/>
            </p:cNvSpPr>
            <p:nvPr/>
          </p:nvSpPr>
          <p:spPr bwMode="auto">
            <a:xfrm>
              <a:off x="3470" y="3566"/>
              <a:ext cx="20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anose="020B0A04020102020204" pitchFamily="34" charset="0"/>
                </a:rPr>
                <a:t>D</a:t>
              </a:r>
            </a:p>
          </p:txBody>
        </p:sp>
        <p:sp>
          <p:nvSpPr>
            <p:cNvPr id="8220" name="Text Box 28"/>
            <p:cNvSpPr txBox="1">
              <a:spLocks noChangeArrowheads="1"/>
            </p:cNvSpPr>
            <p:nvPr/>
          </p:nvSpPr>
          <p:spPr bwMode="auto">
            <a:xfrm>
              <a:off x="3571" y="3501"/>
              <a:ext cx="20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anose="020B0A04020102020204" pitchFamily="34" charset="0"/>
                </a:rPr>
                <a:t>D</a:t>
              </a:r>
            </a:p>
          </p:txBody>
        </p:sp>
        <p:sp>
          <p:nvSpPr>
            <p:cNvPr id="8221" name="Text Box 29"/>
            <p:cNvSpPr txBox="1">
              <a:spLocks noChangeArrowheads="1"/>
            </p:cNvSpPr>
            <p:nvPr/>
          </p:nvSpPr>
          <p:spPr bwMode="auto">
            <a:xfrm>
              <a:off x="3681" y="3556"/>
              <a:ext cx="20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anose="020B0A04020102020204" pitchFamily="34" charset="0"/>
                </a:rPr>
                <a:t>D</a:t>
              </a:r>
            </a:p>
          </p:txBody>
        </p:sp>
        <p:sp>
          <p:nvSpPr>
            <p:cNvPr id="8222" name="Text Box 30"/>
            <p:cNvSpPr txBox="1">
              <a:spLocks noChangeArrowheads="1"/>
            </p:cNvSpPr>
            <p:nvPr/>
          </p:nvSpPr>
          <p:spPr bwMode="auto">
            <a:xfrm>
              <a:off x="3213" y="3566"/>
              <a:ext cx="20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anose="020B0A04020102020204" pitchFamily="34" charset="0"/>
                </a:rPr>
                <a:t>D</a:t>
              </a:r>
            </a:p>
          </p:txBody>
        </p:sp>
        <p:sp>
          <p:nvSpPr>
            <p:cNvPr id="8223" name="Text Box 31"/>
            <p:cNvSpPr txBox="1">
              <a:spLocks noChangeArrowheads="1"/>
            </p:cNvSpPr>
            <p:nvPr/>
          </p:nvSpPr>
          <p:spPr bwMode="auto">
            <a:xfrm>
              <a:off x="3792" y="3547"/>
              <a:ext cx="20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anose="020B0A04020102020204" pitchFamily="34" charset="0"/>
                </a:rPr>
                <a:t>D</a:t>
              </a:r>
            </a:p>
          </p:txBody>
        </p:sp>
      </p:grpSp>
      <p:grpSp>
        <p:nvGrpSpPr>
          <p:cNvPr id="8236" name="Group 44"/>
          <p:cNvGrpSpPr>
            <a:grpSpLocks/>
          </p:cNvGrpSpPr>
          <p:nvPr/>
        </p:nvGrpSpPr>
        <p:grpSpPr bwMode="auto">
          <a:xfrm>
            <a:off x="6434882" y="5805488"/>
            <a:ext cx="682625" cy="320675"/>
            <a:chOff x="3379" y="3657"/>
            <a:chExt cx="430" cy="202"/>
          </a:xfrm>
        </p:grpSpPr>
        <p:sp>
          <p:nvSpPr>
            <p:cNvPr id="8224" name="Text Box 32"/>
            <p:cNvSpPr txBox="1">
              <a:spLocks noChangeArrowheads="1"/>
            </p:cNvSpPr>
            <p:nvPr/>
          </p:nvSpPr>
          <p:spPr bwMode="auto">
            <a:xfrm>
              <a:off x="3606" y="3657"/>
              <a:ext cx="20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anose="020B0A04020102020204" pitchFamily="34" charset="0"/>
                </a:rPr>
                <a:t>D</a:t>
              </a:r>
            </a:p>
          </p:txBody>
        </p:sp>
        <p:sp>
          <p:nvSpPr>
            <p:cNvPr id="8225" name="Text Box 33"/>
            <p:cNvSpPr txBox="1">
              <a:spLocks noChangeArrowheads="1"/>
            </p:cNvSpPr>
            <p:nvPr/>
          </p:nvSpPr>
          <p:spPr bwMode="auto">
            <a:xfrm>
              <a:off x="3379" y="3667"/>
              <a:ext cx="20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anose="020B0A04020102020204" pitchFamily="34" charset="0"/>
                </a:rPr>
                <a:t>D</a:t>
              </a:r>
            </a:p>
          </p:txBody>
        </p:sp>
      </p:grpSp>
      <p:grpSp>
        <p:nvGrpSpPr>
          <p:cNvPr id="8237" name="Group 45"/>
          <p:cNvGrpSpPr>
            <a:grpSpLocks/>
          </p:cNvGrpSpPr>
          <p:nvPr/>
        </p:nvGrpSpPr>
        <p:grpSpPr bwMode="auto">
          <a:xfrm>
            <a:off x="6363445" y="5229225"/>
            <a:ext cx="896937" cy="304800"/>
            <a:chOff x="3334" y="3294"/>
            <a:chExt cx="565" cy="192"/>
          </a:xfrm>
        </p:grpSpPr>
        <p:sp>
          <p:nvSpPr>
            <p:cNvPr id="8226" name="Text Box 34"/>
            <p:cNvSpPr txBox="1">
              <a:spLocks noChangeArrowheads="1"/>
            </p:cNvSpPr>
            <p:nvPr/>
          </p:nvSpPr>
          <p:spPr bwMode="auto">
            <a:xfrm>
              <a:off x="3515" y="3294"/>
              <a:ext cx="20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anose="020B0A04020102020204" pitchFamily="34" charset="0"/>
                </a:rPr>
                <a:t>D</a:t>
              </a:r>
            </a:p>
          </p:txBody>
        </p:sp>
        <p:sp>
          <p:nvSpPr>
            <p:cNvPr id="8227" name="Text Box 35"/>
            <p:cNvSpPr txBox="1">
              <a:spLocks noChangeArrowheads="1"/>
            </p:cNvSpPr>
            <p:nvPr/>
          </p:nvSpPr>
          <p:spPr bwMode="auto">
            <a:xfrm>
              <a:off x="3334" y="3294"/>
              <a:ext cx="20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anose="020B0A04020102020204" pitchFamily="34" charset="0"/>
                </a:rPr>
                <a:t>D</a:t>
              </a:r>
            </a:p>
          </p:txBody>
        </p:sp>
        <p:sp>
          <p:nvSpPr>
            <p:cNvPr id="8228" name="Text Box 36"/>
            <p:cNvSpPr txBox="1">
              <a:spLocks noChangeArrowheads="1"/>
            </p:cNvSpPr>
            <p:nvPr/>
          </p:nvSpPr>
          <p:spPr bwMode="auto">
            <a:xfrm>
              <a:off x="3696" y="3294"/>
              <a:ext cx="20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anose="020B0A04020102020204" pitchFamily="34" charset="0"/>
                </a:rPr>
                <a:t>D</a:t>
              </a:r>
            </a:p>
          </p:txBody>
        </p:sp>
      </p:grpSp>
      <p:sp>
        <p:nvSpPr>
          <p:cNvPr id="8229" name="AutoShape 37"/>
          <p:cNvSpPr>
            <a:spLocks noChangeArrowheads="1"/>
          </p:cNvSpPr>
          <p:nvPr/>
        </p:nvSpPr>
        <p:spPr bwMode="auto">
          <a:xfrm flipH="1">
            <a:off x="6666657" y="6118225"/>
            <a:ext cx="287338" cy="503238"/>
          </a:xfrm>
          <a:prstGeom prst="lightningBolt">
            <a:avLst/>
          </a:prstGeom>
          <a:solidFill>
            <a:srgbClr val="FFFF00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230" name="AutoShape 38"/>
          <p:cNvSpPr>
            <a:spLocks noChangeArrowheads="1"/>
          </p:cNvSpPr>
          <p:nvPr/>
        </p:nvSpPr>
        <p:spPr bwMode="auto">
          <a:xfrm flipV="1">
            <a:off x="7371507" y="5388322"/>
            <a:ext cx="238125" cy="488950"/>
          </a:xfrm>
          <a:prstGeom prst="curvedLeftArrow">
            <a:avLst>
              <a:gd name="adj1" fmla="val 41067"/>
              <a:gd name="adj2" fmla="val 82133"/>
              <a:gd name="adj3" fmla="val 33333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8233" name="Group 41"/>
          <p:cNvGrpSpPr>
            <a:grpSpLocks/>
          </p:cNvGrpSpPr>
          <p:nvPr/>
        </p:nvGrpSpPr>
        <p:grpSpPr bwMode="auto">
          <a:xfrm>
            <a:off x="7438182" y="5207447"/>
            <a:ext cx="433387" cy="144462"/>
            <a:chOff x="4195" y="3430"/>
            <a:chExt cx="273" cy="136"/>
          </a:xfrm>
        </p:grpSpPr>
        <p:sp>
          <p:nvSpPr>
            <p:cNvPr id="8231" name="Line 39"/>
            <p:cNvSpPr>
              <a:spLocks noChangeShapeType="1"/>
            </p:cNvSpPr>
            <p:nvPr/>
          </p:nvSpPr>
          <p:spPr bwMode="auto">
            <a:xfrm flipH="1">
              <a:off x="4195" y="3498"/>
              <a:ext cx="273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232" name="Line 40"/>
            <p:cNvSpPr>
              <a:spLocks noChangeShapeType="1"/>
            </p:cNvSpPr>
            <p:nvPr/>
          </p:nvSpPr>
          <p:spPr bwMode="auto">
            <a:xfrm rot="5400000" flipH="1">
              <a:off x="4127" y="3498"/>
              <a:ext cx="136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8234" name="Rectangle 42"/>
          <p:cNvSpPr>
            <a:spLocks noChangeArrowheads="1"/>
          </p:cNvSpPr>
          <p:nvPr/>
        </p:nvSpPr>
        <p:spPr bwMode="auto">
          <a:xfrm>
            <a:off x="7838232" y="5080447"/>
            <a:ext cx="914400" cy="366712"/>
          </a:xfrm>
          <a:prstGeom prst="rect">
            <a:avLst/>
          </a:prstGeom>
          <a:solidFill>
            <a:srgbClr val="3333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cocaine</a:t>
            </a:r>
          </a:p>
        </p:txBody>
      </p:sp>
      <p:sp>
        <p:nvSpPr>
          <p:cNvPr id="8239" name="Text Box 47"/>
          <p:cNvSpPr txBox="1">
            <a:spLocks noChangeArrowheads="1"/>
          </p:cNvSpPr>
          <p:nvPr/>
        </p:nvSpPr>
        <p:spPr bwMode="auto">
          <a:xfrm>
            <a:off x="5503020" y="5440363"/>
            <a:ext cx="5905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1600">
                <a:ea typeface="華康中黑體(P)" panose="02010600010101010101" pitchFamily="2" charset="-120"/>
              </a:rPr>
              <a:t>神經</a:t>
            </a:r>
          </a:p>
          <a:p>
            <a:pPr algn="ctr"/>
            <a:r>
              <a:rPr lang="zh-TW" altLang="en-US" sz="1600">
                <a:ea typeface="華康中黑體(P)" panose="02010600010101010101" pitchFamily="2" charset="-120"/>
              </a:rPr>
              <a:t>突觸</a:t>
            </a:r>
          </a:p>
        </p:txBody>
      </p:sp>
      <p:sp>
        <p:nvSpPr>
          <p:cNvPr id="8240" name="Oval 48"/>
          <p:cNvSpPr>
            <a:spLocks noChangeArrowheads="1"/>
          </p:cNvSpPr>
          <p:nvPr/>
        </p:nvSpPr>
        <p:spPr bwMode="auto">
          <a:xfrm>
            <a:off x="579906" y="5526200"/>
            <a:ext cx="1584325" cy="86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66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solidFill>
                  <a:srgbClr val="FF0000"/>
                </a:solidFill>
                <a:ea typeface="華康超明體(P)" panose="02010600010101010101" pitchFamily="2" charset="-120"/>
              </a:rPr>
              <a:t>眼前快樂</a:t>
            </a:r>
          </a:p>
        </p:txBody>
      </p:sp>
      <p:sp>
        <p:nvSpPr>
          <p:cNvPr id="8242" name="AutoShape 50"/>
          <p:cNvSpPr>
            <a:spLocks noChangeArrowheads="1"/>
          </p:cNvSpPr>
          <p:nvPr/>
        </p:nvSpPr>
        <p:spPr bwMode="auto">
          <a:xfrm flipH="1">
            <a:off x="6596807" y="4797425"/>
            <a:ext cx="287338" cy="503238"/>
          </a:xfrm>
          <a:prstGeom prst="lightningBolt">
            <a:avLst/>
          </a:prstGeom>
          <a:solidFill>
            <a:srgbClr val="FFFF00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243" name="Rectangle 51"/>
          <p:cNvSpPr>
            <a:spLocks noChangeArrowheads="1"/>
          </p:cNvSpPr>
          <p:nvPr/>
        </p:nvSpPr>
        <p:spPr bwMode="auto">
          <a:xfrm>
            <a:off x="3851275" y="6309320"/>
            <a:ext cx="1403350" cy="457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TW" altLang="en-US" sz="2400">
                <a:solidFill>
                  <a:srgbClr val="DDDDDD"/>
                </a:solidFill>
                <a:ea typeface="華康超明體(P)" panose="02010600010101010101" pitchFamily="2" charset="-120"/>
              </a:rPr>
              <a:t>漸入魔境</a:t>
            </a:r>
          </a:p>
        </p:txBody>
      </p:sp>
      <p:sp>
        <p:nvSpPr>
          <p:cNvPr id="8249" name="Text Box 57"/>
          <p:cNvSpPr txBox="1">
            <a:spLocks noChangeArrowheads="1"/>
          </p:cNvSpPr>
          <p:nvPr/>
        </p:nvSpPr>
        <p:spPr bwMode="auto">
          <a:xfrm>
            <a:off x="3778250" y="5412311"/>
            <a:ext cx="1536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2000" dirty="0">
                <a:solidFill>
                  <a:srgbClr val="FF00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『1 </a:t>
            </a:r>
            <a:r>
              <a:rPr lang="zh-TW" altLang="en-US" sz="2000" dirty="0">
                <a:solidFill>
                  <a:srgbClr val="FF00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到 </a:t>
            </a:r>
            <a:r>
              <a:rPr lang="en-US" altLang="zh-TW" sz="2000" dirty="0">
                <a:solidFill>
                  <a:srgbClr val="FF00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10 』</a:t>
            </a:r>
          </a:p>
        </p:txBody>
      </p:sp>
      <p:sp>
        <p:nvSpPr>
          <p:cNvPr id="8250" name="Rectangle 58"/>
          <p:cNvSpPr>
            <a:spLocks noChangeArrowheads="1"/>
          </p:cNvSpPr>
          <p:nvPr/>
        </p:nvSpPr>
        <p:spPr bwMode="auto">
          <a:xfrm>
            <a:off x="8675688" y="6381750"/>
            <a:ext cx="468312" cy="476250"/>
          </a:xfrm>
          <a:prstGeom prst="rect">
            <a:avLst/>
          </a:prstGeom>
          <a:solidFill>
            <a:srgbClr val="FF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fld id="{444BDB65-9E00-44AB-9471-97167FAA1000}" type="slidenum">
              <a:rPr lang="en-US" altLang="zh-TW" sz="2400" b="1">
                <a:solidFill>
                  <a:schemeClr val="bg1"/>
                </a:solidFill>
                <a:ea typeface="華康超明體(P)" panose="02010600010101010101" pitchFamily="2" charset="-120"/>
              </a:rPr>
              <a:pPr algn="ctr"/>
              <a:t>10</a:t>
            </a:fld>
            <a:endParaRPr lang="en-US" altLang="zh-TW" sz="2400" b="1">
              <a:solidFill>
                <a:schemeClr val="bg1"/>
              </a:solidFill>
              <a:ea typeface="華康超明體(P)" panose="02010600010101010101" pitchFamily="2" charset="-120"/>
            </a:endParaRPr>
          </a:p>
        </p:txBody>
      </p:sp>
      <p:sp>
        <p:nvSpPr>
          <p:cNvPr id="8251" name="Rectangle 59"/>
          <p:cNvSpPr>
            <a:spLocks noChangeArrowheads="1"/>
          </p:cNvSpPr>
          <p:nvPr/>
        </p:nvSpPr>
        <p:spPr bwMode="auto">
          <a:xfrm>
            <a:off x="1603691" y="693857"/>
            <a:ext cx="140455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en-US" altLang="zh-TW" sz="2200" dirty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(</a:t>
            </a:r>
            <a:r>
              <a:rPr kumimoji="0" lang="en-US" altLang="zh-TW" sz="2200" dirty="0" smtClean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addicted)</a:t>
            </a:r>
            <a:endParaRPr kumimoji="0" lang="en-US" altLang="zh-TW" sz="2200" dirty="0">
              <a:solidFill>
                <a:schemeClr val="bg1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</p:txBody>
      </p:sp>
      <p:sp>
        <p:nvSpPr>
          <p:cNvPr id="48" name="Rectangle 51"/>
          <p:cNvSpPr>
            <a:spLocks noChangeArrowheads="1"/>
          </p:cNvSpPr>
          <p:nvPr/>
        </p:nvSpPr>
        <p:spPr bwMode="auto">
          <a:xfrm>
            <a:off x="3851275" y="5805488"/>
            <a:ext cx="1415772" cy="46166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TW" altLang="en-US" sz="2400" dirty="0" smtClean="0">
                <a:solidFill>
                  <a:srgbClr val="FFFF00"/>
                </a:solidFill>
                <a:ea typeface="華康超明體(P)" panose="02010600010101010101" pitchFamily="2" charset="-120"/>
              </a:rPr>
              <a:t>擴大增強</a:t>
            </a:r>
            <a:endParaRPr lang="zh-TW" altLang="en-US" sz="2400" dirty="0">
              <a:solidFill>
                <a:srgbClr val="FFFF00"/>
              </a:solidFill>
              <a:ea typeface="華康超明體(P)" panose="02010600010101010101" pitchFamily="2" charset="-120"/>
            </a:endParaRPr>
          </a:p>
        </p:txBody>
      </p:sp>
      <p:sp>
        <p:nvSpPr>
          <p:cNvPr id="49" name="Text Box 161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1424786" y="6362008"/>
            <a:ext cx="19800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 dirty="0" smtClean="0">
                <a:solidFill>
                  <a:srgbClr val="0000FF"/>
                </a:solidFill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逃避疼痛與恐懼</a:t>
            </a:r>
            <a:endParaRPr lang="en-US" altLang="zh-TW" sz="2000" dirty="0">
              <a:solidFill>
                <a:srgbClr val="0000FF"/>
              </a:solidFill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</p:txBody>
      </p:sp>
      <p:sp>
        <p:nvSpPr>
          <p:cNvPr id="50" name="Text Box 161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2197765" y="5852111"/>
            <a:ext cx="162095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1600" dirty="0" smtClean="0">
                <a:solidFill>
                  <a:srgbClr val="0000FF"/>
                </a:solidFill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問題還是在那裡</a:t>
            </a:r>
            <a:endParaRPr lang="en-US" altLang="zh-TW" sz="1600" dirty="0">
              <a:solidFill>
                <a:srgbClr val="0000FF"/>
              </a:solidFill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</p:txBody>
      </p:sp>
      <p:sp>
        <p:nvSpPr>
          <p:cNvPr id="51" name="Text Box 42"/>
          <p:cNvSpPr txBox="1">
            <a:spLocks noChangeArrowheads="1"/>
          </p:cNvSpPr>
          <p:nvPr/>
        </p:nvSpPr>
        <p:spPr bwMode="auto">
          <a:xfrm>
            <a:off x="7609632" y="5510279"/>
            <a:ext cx="492443" cy="29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1200" dirty="0" smtClean="0">
                <a:latin typeface="Times New Roman" panose="02020603050405020304" pitchFamily="18" charset="0"/>
              </a:rPr>
              <a:t>回收</a:t>
            </a:r>
            <a:endParaRPr lang="en-US" altLang="zh-TW" sz="1200" dirty="0" smtClean="0">
              <a:latin typeface="Times New Roman" panose="02020603050405020304" pitchFamily="18" charset="0"/>
            </a:endParaRPr>
          </a:p>
        </p:txBody>
      </p:sp>
      <p:sp>
        <p:nvSpPr>
          <p:cNvPr id="52" name="Text Box 42"/>
          <p:cNvSpPr txBox="1">
            <a:spLocks noChangeArrowheads="1"/>
          </p:cNvSpPr>
          <p:nvPr/>
        </p:nvSpPr>
        <p:spPr bwMode="auto">
          <a:xfrm>
            <a:off x="7408653" y="4767972"/>
            <a:ext cx="492443" cy="516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1200" dirty="0" smtClean="0">
                <a:latin typeface="Times New Roman" panose="02020603050405020304" pitchFamily="18" charset="0"/>
              </a:rPr>
              <a:t>抑制</a:t>
            </a:r>
            <a:endParaRPr lang="en-US" altLang="zh-TW" sz="1200" dirty="0" smtClean="0"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TW" altLang="en-US" sz="1200" dirty="0" smtClean="0">
                <a:latin typeface="Times New Roman" panose="02020603050405020304" pitchFamily="18" charset="0"/>
              </a:rPr>
              <a:t>回收</a:t>
            </a:r>
            <a:endParaRPr lang="en-US" altLang="zh-TW" sz="1200" dirty="0" smtClean="0">
              <a:latin typeface="Times New Roman" panose="02020603050405020304" pitchFamily="18" charset="0"/>
            </a:endParaRPr>
          </a:p>
        </p:txBody>
      </p:sp>
      <p:pic>
        <p:nvPicPr>
          <p:cNvPr id="10242" name="Picture 2" descr="Kokain - Cocaine.sv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566" y="2610683"/>
            <a:ext cx="2095500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4724914" y="2941246"/>
            <a:ext cx="1960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Erythroxylum</a:t>
            </a:r>
            <a:r>
              <a:rPr lang="en-US" altLang="zh-TW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coca</a:t>
            </a:r>
            <a:endParaRPr lang="zh-TW" altLang="en-US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AutoShape 37"/>
          <p:cNvSpPr>
            <a:spLocks noChangeArrowheads="1"/>
          </p:cNvSpPr>
          <p:nvPr/>
        </p:nvSpPr>
        <p:spPr bwMode="auto">
          <a:xfrm flipH="1">
            <a:off x="6448893" y="6118225"/>
            <a:ext cx="287338" cy="503238"/>
          </a:xfrm>
          <a:prstGeom prst="lightningBolt">
            <a:avLst/>
          </a:prstGeom>
          <a:solidFill>
            <a:srgbClr val="FFFF00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6" name="AutoShape 37"/>
          <p:cNvSpPr>
            <a:spLocks noChangeArrowheads="1"/>
          </p:cNvSpPr>
          <p:nvPr/>
        </p:nvSpPr>
        <p:spPr bwMode="auto">
          <a:xfrm flipH="1">
            <a:off x="6884421" y="6118225"/>
            <a:ext cx="287338" cy="503238"/>
          </a:xfrm>
          <a:prstGeom prst="lightningBolt">
            <a:avLst/>
          </a:prstGeom>
          <a:solidFill>
            <a:srgbClr val="FFFF00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7" name="AutoShape 37"/>
          <p:cNvSpPr>
            <a:spLocks noChangeArrowheads="1"/>
          </p:cNvSpPr>
          <p:nvPr/>
        </p:nvSpPr>
        <p:spPr bwMode="auto">
          <a:xfrm flipH="1">
            <a:off x="7111513" y="6126957"/>
            <a:ext cx="287338" cy="503238"/>
          </a:xfrm>
          <a:prstGeom prst="lightningBolt">
            <a:avLst/>
          </a:prstGeom>
          <a:solidFill>
            <a:srgbClr val="FFFF00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8" name="AutoShape 37"/>
          <p:cNvSpPr>
            <a:spLocks noChangeArrowheads="1"/>
          </p:cNvSpPr>
          <p:nvPr/>
        </p:nvSpPr>
        <p:spPr bwMode="auto">
          <a:xfrm flipH="1">
            <a:off x="6235651" y="6106319"/>
            <a:ext cx="287338" cy="503238"/>
          </a:xfrm>
          <a:prstGeom prst="lightningBolt">
            <a:avLst/>
          </a:prstGeom>
          <a:solidFill>
            <a:srgbClr val="FFFF00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2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67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1" presetID="1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83" dur="500"/>
                                        <p:tgtEl>
                                          <p:spTgt spid="8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82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1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3" dur="500"/>
                                        <p:tgtEl>
                                          <p:spTgt spid="8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500"/>
                            </p:stCondLst>
                            <p:childTnLst>
                              <p:par>
                                <p:cTn id="141" presetID="22" presetClass="entr" presetSubtype="1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500"/>
                            </p:stCondLst>
                            <p:childTnLst>
                              <p:par>
                                <p:cTn id="1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000"/>
                            </p:stCondLst>
                            <p:childTnLst>
                              <p:par>
                                <p:cTn id="1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500"/>
                            </p:stCondLst>
                            <p:childTnLst>
                              <p:par>
                                <p:cTn id="1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0"/>
                            </p:stCondLst>
                            <p:childTnLst>
                              <p:par>
                                <p:cTn id="1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8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8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000"/>
                            </p:stCondLst>
                            <p:childTnLst>
                              <p:par>
                                <p:cTn id="17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8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8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8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41" grpId="0" animBg="1"/>
      <p:bldP spid="8196" grpId="0" animBg="1"/>
      <p:bldP spid="8197" grpId="0"/>
      <p:bldP spid="8201" grpId="0"/>
      <p:bldP spid="8204" grpId="0" animBg="1"/>
      <p:bldP spid="8209" grpId="0"/>
      <p:bldP spid="8210" grpId="0" animBg="1"/>
      <p:bldP spid="8229" grpId="0" animBg="1"/>
      <p:bldP spid="8229" grpId="1" animBg="1"/>
      <p:bldP spid="8234" grpId="0" animBg="1"/>
      <p:bldP spid="8239" grpId="0"/>
      <p:bldP spid="8240" grpId="0" animBg="1"/>
      <p:bldP spid="8243" grpId="0" animBg="1"/>
      <p:bldP spid="8249" grpId="0"/>
      <p:bldP spid="8251" grpId="0"/>
      <p:bldP spid="48" grpId="0" animBg="1"/>
      <p:bldP spid="49" grpId="0"/>
      <p:bldP spid="50" grpId="0"/>
      <p:bldP spid="51" grpId="0"/>
      <p:bldP spid="5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30" name="Picture 58" descr="IMG_003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75" y="4005263"/>
            <a:ext cx="2308225" cy="285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29" name="Picture 57" descr="IMG_003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5049838"/>
            <a:ext cx="3095625" cy="169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27" name="Picture 55" descr="IMG_0028"/>
          <p:cNvPicPr>
            <a:picLocks noChangeAspect="1" noChangeArrowheads="1"/>
          </p:cNvPicPr>
          <p:nvPr/>
        </p:nvPicPr>
        <p:blipFill>
          <a:blip r:embed="rId7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100013"/>
            <a:ext cx="1890713" cy="302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2216150" cy="579438"/>
          </a:xfrm>
          <a:prstGeom prst="rect">
            <a:avLst/>
          </a:prstGeom>
          <a:solidFill>
            <a:srgbClr val="FF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3200">
                <a:solidFill>
                  <a:schemeClr val="bg1"/>
                </a:solidFill>
                <a:ea typeface="華康超明體(P)" panose="02010600010101010101" pitchFamily="2" charset="-120"/>
              </a:rPr>
              <a:t>快樂的力量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2268538" y="92075"/>
            <a:ext cx="480131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400" dirty="0" smtClean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可口可樂影響</a:t>
            </a:r>
            <a:r>
              <a:rPr lang="zh-TW" altLang="en-US" sz="2400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的不只是</a:t>
            </a:r>
            <a:r>
              <a:rPr lang="zh-TW" altLang="en-US" sz="2400" dirty="0" smtClean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飲料之好惡</a:t>
            </a:r>
            <a:endParaRPr lang="zh-TW" altLang="en-US" sz="2400" dirty="0"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</p:txBody>
      </p:sp>
      <p:pic>
        <p:nvPicPr>
          <p:cNvPr id="28726" name="Picture 54" descr="IMG_0026"/>
          <p:cNvPicPr>
            <a:picLocks noChangeAspect="1" noChangeArrowheads="1"/>
          </p:cNvPicPr>
          <p:nvPr/>
        </p:nvPicPr>
        <p:blipFill>
          <a:blip r:embed="rId8" cstate="print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92150"/>
            <a:ext cx="1633538" cy="2305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28" name="Picture 56" descr="IMG_000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724400"/>
            <a:ext cx="1584325" cy="20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31" name="Picture 59" descr="IMG_002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068638"/>
            <a:ext cx="2160588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32" name="Picture 60" descr="IMG_003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724400"/>
            <a:ext cx="1871662" cy="201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33" name="Picture 61" descr="IMG_003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692150"/>
            <a:ext cx="140335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34" name="Picture 62" descr="IMG_004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692150"/>
            <a:ext cx="1954213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35" name="Picture 63" descr="IMG_004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068638"/>
            <a:ext cx="2160588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36" name="Picture 64" descr="IMG_004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068638"/>
            <a:ext cx="2232025" cy="156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737" name="Text Box 65"/>
          <p:cNvSpPr txBox="1">
            <a:spLocks noChangeArrowheads="1"/>
          </p:cNvSpPr>
          <p:nvPr/>
        </p:nvSpPr>
        <p:spPr bwMode="auto">
          <a:xfrm>
            <a:off x="4618386" y="2852738"/>
            <a:ext cx="2592387" cy="11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2200" dirty="0">
                <a:solidFill>
                  <a:srgbClr val="5F5F5F"/>
                </a:solidFill>
                <a:ea typeface="華康超明體(P)" panose="02010600010101010101" pitchFamily="2" charset="-120"/>
              </a:rPr>
              <a:t>回想一下，可口可樂如何在你的腦神經烙下深刻印象？</a:t>
            </a:r>
          </a:p>
        </p:txBody>
      </p:sp>
      <p:sp>
        <p:nvSpPr>
          <p:cNvPr id="28738" name="Rectangle 66"/>
          <p:cNvSpPr>
            <a:spLocks noChangeArrowheads="1"/>
          </p:cNvSpPr>
          <p:nvPr/>
        </p:nvSpPr>
        <p:spPr bwMode="auto">
          <a:xfrm>
            <a:off x="871538" y="2678113"/>
            <a:ext cx="9477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>
                <a:latin typeface="華康超明體(P)" panose="02010600010101010101" pitchFamily="2" charset="-120"/>
                <a:ea typeface="華康超明體(P)" panose="02010600010101010101" pitchFamily="2" charset="-120"/>
              </a:rPr>
              <a:t>1950 </a:t>
            </a:r>
            <a:r>
              <a:rPr lang="zh-TW" altLang="en-US">
                <a:latin typeface="華康超明體(P)" panose="02010600010101010101" pitchFamily="2" charset="-120"/>
                <a:ea typeface="華康超明體(P)" panose="02010600010101010101" pitchFamily="2" charset="-120"/>
              </a:rPr>
              <a:t>年</a:t>
            </a:r>
          </a:p>
        </p:txBody>
      </p:sp>
      <p:sp>
        <p:nvSpPr>
          <p:cNvPr id="28739" name="Rectangle 67"/>
          <p:cNvSpPr>
            <a:spLocks noChangeArrowheads="1"/>
          </p:cNvSpPr>
          <p:nvPr/>
        </p:nvSpPr>
        <p:spPr bwMode="auto">
          <a:xfrm>
            <a:off x="4067175" y="4575175"/>
            <a:ext cx="1327150" cy="366713"/>
          </a:xfrm>
          <a:prstGeom prst="rect">
            <a:avLst/>
          </a:prstGeom>
          <a:solidFill>
            <a:srgbClr val="5F5F5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我的收藏品</a:t>
            </a:r>
          </a:p>
        </p:txBody>
      </p:sp>
      <p:sp>
        <p:nvSpPr>
          <p:cNvPr id="28740" name="Rectangle 68"/>
          <p:cNvSpPr>
            <a:spLocks noChangeArrowheads="1"/>
          </p:cNvSpPr>
          <p:nvPr/>
        </p:nvSpPr>
        <p:spPr bwMode="auto">
          <a:xfrm>
            <a:off x="6918354" y="3644900"/>
            <a:ext cx="22621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二戰美軍的精神支柱</a:t>
            </a:r>
            <a:endParaRPr lang="zh-TW" altLang="en-US" dirty="0">
              <a:solidFill>
                <a:srgbClr val="5F5F5F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</p:txBody>
      </p:sp>
      <p:pic>
        <p:nvPicPr>
          <p:cNvPr id="28741" name="Picture 69" descr="Coke3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642938"/>
            <a:ext cx="3313113" cy="220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743" name="Rectangle 71"/>
          <p:cNvSpPr>
            <a:spLocks noChangeArrowheads="1"/>
          </p:cNvSpPr>
          <p:nvPr/>
        </p:nvSpPr>
        <p:spPr bwMode="auto">
          <a:xfrm>
            <a:off x="3759200" y="549275"/>
            <a:ext cx="2012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巧妙連結聖誕節慶</a:t>
            </a:r>
          </a:p>
        </p:txBody>
      </p:sp>
      <p:sp>
        <p:nvSpPr>
          <p:cNvPr id="28744" name="Rectangle 72"/>
          <p:cNvSpPr>
            <a:spLocks noChangeArrowheads="1"/>
          </p:cNvSpPr>
          <p:nvPr/>
        </p:nvSpPr>
        <p:spPr bwMode="auto">
          <a:xfrm>
            <a:off x="7812088" y="3084513"/>
            <a:ext cx="1327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行銷全世界</a:t>
            </a:r>
          </a:p>
        </p:txBody>
      </p:sp>
      <p:pic>
        <p:nvPicPr>
          <p:cNvPr id="28746" name="Picture 74" descr="Image:Coca-Cola Logo 2003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076700"/>
            <a:ext cx="865188" cy="86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748" name="Rectangle 76"/>
          <p:cNvSpPr>
            <a:spLocks noChangeArrowheads="1"/>
          </p:cNvSpPr>
          <p:nvPr/>
        </p:nvSpPr>
        <p:spPr bwMode="auto">
          <a:xfrm>
            <a:off x="4368626" y="4064174"/>
            <a:ext cx="131318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zh-TW" altLang="en-US" sz="2200" dirty="0" smtClean="0">
                <a:solidFill>
                  <a:srgbClr val="CC3300"/>
                </a:solidFill>
                <a:ea typeface="華康超明體(P)" panose="02010600010101010101" pitchFamily="2" charset="-120"/>
              </a:rPr>
              <a:t>連結形像</a:t>
            </a:r>
            <a:endParaRPr kumimoji="0" lang="zh-TW" altLang="en-US" sz="2200" dirty="0">
              <a:solidFill>
                <a:srgbClr val="CC3300"/>
              </a:solidFill>
              <a:ea typeface="華康超明體(P)" panose="02010600010101010101" pitchFamily="2" charset="-120"/>
            </a:endParaRPr>
          </a:p>
        </p:txBody>
      </p:sp>
      <p:pic>
        <p:nvPicPr>
          <p:cNvPr id="28750" name="Coke elephant.mpg">
            <a:hlinkClick r:id="" action="ppaction://media"/>
          </p:cNvPr>
          <p:cNvPicPr>
            <a:picLocks noChangeAspect="1" noChangeArrowheads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>
                  <p14:trim st="26111" end="863.75"/>
                </p14:media>
              </p:ext>
            </p:extLst>
          </p:nvPr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21" r="3121"/>
          <a:stretch/>
        </p:blipFill>
        <p:spPr bwMode="auto">
          <a:xfrm>
            <a:off x="3707904" y="534988"/>
            <a:ext cx="3455987" cy="235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752" name="Rectangle 80"/>
          <p:cNvSpPr>
            <a:spLocks noChangeArrowheads="1"/>
          </p:cNvSpPr>
          <p:nvPr/>
        </p:nvSpPr>
        <p:spPr bwMode="auto">
          <a:xfrm>
            <a:off x="8675688" y="6381750"/>
            <a:ext cx="468312" cy="476250"/>
          </a:xfrm>
          <a:prstGeom prst="rect">
            <a:avLst/>
          </a:prstGeom>
          <a:solidFill>
            <a:srgbClr val="FF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fld id="{7F2F58A2-B23D-4443-9161-E4F8ABAA061B}" type="slidenum">
              <a:rPr lang="en-US" altLang="zh-TW" sz="2400" b="1">
                <a:solidFill>
                  <a:schemeClr val="bg1"/>
                </a:solidFill>
                <a:ea typeface="華康超明體(P)" panose="02010600010101010101" pitchFamily="2" charset="-120"/>
              </a:rPr>
              <a:pPr algn="ctr"/>
              <a:t>11</a:t>
            </a:fld>
            <a:endParaRPr lang="en-US" altLang="zh-TW" sz="2400" b="1">
              <a:solidFill>
                <a:schemeClr val="bg1"/>
              </a:solidFill>
              <a:ea typeface="華康超明體(P)" panose="02010600010101010101" pitchFamily="2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813561" y="522461"/>
            <a:ext cx="66351" cy="2388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 rot="5400000">
            <a:off x="5477355" y="1236023"/>
            <a:ext cx="92670" cy="32823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Rectangle 68"/>
          <p:cNvSpPr>
            <a:spLocks noChangeArrowheads="1"/>
          </p:cNvSpPr>
          <p:nvPr/>
        </p:nvSpPr>
        <p:spPr bwMode="auto">
          <a:xfrm>
            <a:off x="4508027" y="2393795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latin typeface="華康中黑體(P)" panose="02010600010101010101" pitchFamily="2" charset="-120"/>
                <a:ea typeface="華康中黑體(P)" panose="02010600010101010101" pitchFamily="2" charset="-120"/>
              </a:rPr>
              <a:t>再多花生也值得</a:t>
            </a:r>
            <a:r>
              <a:rPr lang="en-US" altLang="zh-TW" dirty="0" smtClean="0">
                <a:solidFill>
                  <a:schemeClr val="bg1"/>
                </a:solidFill>
                <a:latin typeface="華康中黑體(P)" panose="02010600010101010101" pitchFamily="2" charset="-120"/>
                <a:ea typeface="華康中黑體(P)" panose="02010600010101010101" pitchFamily="2" charset="-120"/>
              </a:rPr>
              <a:t>…</a:t>
            </a:r>
            <a:endParaRPr lang="zh-TW" altLang="en-US" dirty="0">
              <a:solidFill>
                <a:schemeClr val="bg1"/>
              </a:solidFill>
              <a:latin typeface="華康中黑體(P)" panose="02010600010101010101" pitchFamily="2" charset="-120"/>
              <a:ea typeface="華康中黑體(P)" panose="02010600010101010101" pitchFamily="2" charset="-120"/>
            </a:endParaRPr>
          </a:p>
        </p:txBody>
      </p:sp>
      <p:sp>
        <p:nvSpPr>
          <p:cNvPr id="29" name="Rectangle 68"/>
          <p:cNvSpPr>
            <a:spLocks noChangeArrowheads="1"/>
          </p:cNvSpPr>
          <p:nvPr/>
        </p:nvSpPr>
        <p:spPr bwMode="auto">
          <a:xfrm>
            <a:off x="3904110" y="557916"/>
            <a:ext cx="13388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latin typeface="華康中黑體(P)" panose="02010600010101010101" pitchFamily="2" charset="-120"/>
                <a:ea typeface="華康中黑體(P)" panose="02010600010101010101" pitchFamily="2" charset="-120"/>
              </a:rPr>
              <a:t>偷偷摸摸</a:t>
            </a:r>
            <a:r>
              <a:rPr lang="en-US" altLang="zh-TW" dirty="0" smtClean="0">
                <a:solidFill>
                  <a:schemeClr val="bg1"/>
                </a:solidFill>
                <a:latin typeface="華康中黑體(P)" panose="02010600010101010101" pitchFamily="2" charset="-120"/>
                <a:ea typeface="華康中黑體(P)" panose="02010600010101010101" pitchFamily="2" charset="-120"/>
              </a:rPr>
              <a:t>…</a:t>
            </a:r>
            <a:endParaRPr lang="zh-TW" altLang="en-US" dirty="0">
              <a:solidFill>
                <a:schemeClr val="bg1"/>
              </a:solidFill>
              <a:latin typeface="華康中黑體(P)" panose="02010600010101010101" pitchFamily="2" charset="-120"/>
              <a:ea typeface="華康中黑體(P)" panose="02010600010101010101" pitchFamily="2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7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7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8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000"/>
                                        <p:tgtEl>
                                          <p:spTgt spid="28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8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8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8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7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87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8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8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28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87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8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8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28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28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34153" fill="hold"/>
                                        <p:tgtEl>
                                          <p:spTgt spid="287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8750"/>
                </p:tgtEl>
              </p:cMediaNode>
            </p:video>
          </p:childTnLst>
        </p:cTn>
      </p:par>
    </p:tnLst>
    <p:bldLst>
      <p:bldP spid="28677" grpId="0"/>
      <p:bldP spid="28737" grpId="0"/>
      <p:bldP spid="28738" grpId="0"/>
      <p:bldP spid="28739" grpId="0" animBg="1"/>
      <p:bldP spid="28740" grpId="0"/>
      <p:bldP spid="28743" grpId="0"/>
      <p:bldP spid="28744" grpId="0"/>
      <p:bldP spid="28748" grpId="0"/>
      <p:bldP spid="2" grpId="0" animBg="1"/>
      <p:bldP spid="27" grpId="0" animBg="1"/>
      <p:bldP spid="28" grpId="0"/>
      <p:bldP spid="29" grpId="0"/>
      <p:bldP spid="2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EB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TW" altLang="zh-TW"/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611188" y="588963"/>
            <a:ext cx="8064500" cy="895350"/>
          </a:xfrm>
          <a:prstGeom prst="rect">
            <a:avLst/>
          </a:prstGeom>
          <a:solidFill>
            <a:srgbClr val="FF3399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5715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145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286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TW" altLang="en-US" sz="440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你對這些碳酸飲料的看法？</a:t>
            </a: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2339975" y="1916113"/>
            <a:ext cx="4530725" cy="338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5715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145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286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TW" sz="3600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(1) </a:t>
            </a:r>
            <a:r>
              <a:rPr lang="zh-TW" altLang="en-US" sz="3600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我只喜歡可口可樂</a:t>
            </a:r>
          </a:p>
          <a:p>
            <a:pPr>
              <a:lnSpc>
                <a:spcPct val="120000"/>
              </a:lnSpc>
            </a:pPr>
            <a:r>
              <a:rPr lang="en-US" altLang="zh-TW" sz="3600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(2) </a:t>
            </a:r>
            <a:r>
              <a:rPr lang="zh-TW" altLang="en-US" sz="3600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我只喜歡百事可樂</a:t>
            </a:r>
          </a:p>
          <a:p>
            <a:pPr>
              <a:lnSpc>
                <a:spcPct val="120000"/>
              </a:lnSpc>
            </a:pPr>
            <a:r>
              <a:rPr lang="en-US" altLang="zh-TW" sz="3600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(3) </a:t>
            </a:r>
            <a:r>
              <a:rPr lang="zh-TW" altLang="en-US" sz="3600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兩種可樂都可接受</a:t>
            </a:r>
          </a:p>
          <a:p>
            <a:pPr>
              <a:lnSpc>
                <a:spcPct val="120000"/>
              </a:lnSpc>
            </a:pPr>
            <a:r>
              <a:rPr lang="en-US" altLang="zh-TW" sz="3600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(4) </a:t>
            </a:r>
            <a:r>
              <a:rPr lang="zh-TW" altLang="en-US" sz="3600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另有嗜好都不喜歡</a:t>
            </a:r>
          </a:p>
          <a:p>
            <a:pPr>
              <a:lnSpc>
                <a:spcPct val="120000"/>
              </a:lnSpc>
            </a:pPr>
            <a:r>
              <a:rPr lang="en-US" altLang="zh-TW" sz="3600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(5) </a:t>
            </a:r>
            <a:r>
              <a:rPr lang="zh-TW" altLang="en-US" sz="3600" dirty="0" smtClean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這個問題</a:t>
            </a:r>
            <a:r>
              <a:rPr lang="zh-TW" altLang="en-US" sz="3600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有點</a:t>
            </a:r>
            <a:r>
              <a:rPr lang="zh-TW" altLang="en-US" sz="3600" dirty="0" smtClean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無聊</a:t>
            </a:r>
            <a:endParaRPr lang="zh-TW" altLang="en-US" sz="3600" dirty="0"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3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3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3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3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2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32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nimBg="1"/>
      <p:bldP spid="53252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092574" y="0"/>
            <a:ext cx="2752725" cy="6858000"/>
          </a:xfrm>
          <a:prstGeom prst="rect">
            <a:avLst/>
          </a:prstGeom>
          <a:solidFill>
            <a:srgbClr val="EBF6D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6681" name="Picture 57" descr="Image:GPCR1.png"/>
          <p:cNvPicPr>
            <a:picLocks noChangeAspect="1" noChangeArrowheads="1"/>
          </p:cNvPicPr>
          <p:nvPr/>
        </p:nvPicPr>
        <p:blipFill>
          <a:blip r:embed="rId3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500438"/>
            <a:ext cx="2112962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678" name="Group 54"/>
          <p:cNvGrpSpPr>
            <a:grpSpLocks/>
          </p:cNvGrpSpPr>
          <p:nvPr/>
        </p:nvGrpSpPr>
        <p:grpSpPr bwMode="auto">
          <a:xfrm>
            <a:off x="7149305" y="0"/>
            <a:ext cx="1994695" cy="2979738"/>
            <a:chOff x="748" y="2131"/>
            <a:chExt cx="1316" cy="2189"/>
          </a:xfrm>
        </p:grpSpPr>
        <p:pic>
          <p:nvPicPr>
            <p:cNvPr id="26676" name="Picture 52" descr="Image:Caffeinated spiderwebs.jpg"/>
            <p:cNvPicPr>
              <a:picLocks noChangeAspect="1" noChangeArrowheads="1"/>
            </p:cNvPicPr>
            <p:nvPr/>
          </p:nvPicPr>
          <p:blipFill>
            <a:blip r:embed="rId4">
              <a:lum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" y="2131"/>
              <a:ext cx="1309" cy="218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677" name="Line 53"/>
            <p:cNvSpPr>
              <a:spLocks noChangeShapeType="1"/>
            </p:cNvSpPr>
            <p:nvPr/>
          </p:nvSpPr>
          <p:spPr bwMode="auto">
            <a:xfrm>
              <a:off x="748" y="3249"/>
              <a:ext cx="1316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0"/>
            <a:ext cx="2216150" cy="579438"/>
          </a:xfrm>
          <a:prstGeom prst="rect">
            <a:avLst/>
          </a:prstGeom>
          <a:solidFill>
            <a:srgbClr val="FF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3200">
                <a:solidFill>
                  <a:schemeClr val="bg1"/>
                </a:solidFill>
                <a:ea typeface="華康超明體(P)" panose="02010600010101010101" pitchFamily="2" charset="-120"/>
              </a:rPr>
              <a:t>快樂的力量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7451725" y="6491288"/>
            <a:ext cx="1158875" cy="3667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Baskerville Old Face" panose="02020602080505020303" pitchFamily="18" charset="0"/>
              </a:rPr>
              <a:t>W</a:t>
            </a:r>
            <a:r>
              <a:rPr lang="en-US" altLang="zh-TW" sz="1200">
                <a:solidFill>
                  <a:schemeClr val="bg1"/>
                </a:solidFill>
                <a:latin typeface="Baskerville Old Face" panose="02020602080505020303" pitchFamily="18" charset="0"/>
              </a:rPr>
              <a:t>IKIPEDI</a:t>
            </a:r>
            <a:r>
              <a:rPr lang="en-US" altLang="zh-TW">
                <a:solidFill>
                  <a:schemeClr val="bg1"/>
                </a:solidFill>
                <a:latin typeface="Baskerville Old Face" panose="02020602080505020303" pitchFamily="18" charset="0"/>
              </a:rPr>
              <a:t>A</a:t>
            </a: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2268538" y="92075"/>
            <a:ext cx="445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400">
                <a:ea typeface="華康超明體(P)" panose="02010600010101010101" pitchFamily="2" charset="-120"/>
              </a:rPr>
              <a:t>咖啡因抑制身體的</a:t>
            </a:r>
            <a:r>
              <a:rPr lang="en-US" altLang="zh-TW" sz="2400">
                <a:ea typeface="華康超明體(P)" panose="02010600010101010101" pitchFamily="2" charset="-120"/>
              </a:rPr>
              <a:t>『</a:t>
            </a:r>
            <a:r>
              <a:rPr lang="zh-TW" altLang="en-US" sz="2400">
                <a:ea typeface="華康超明體(P)" panose="02010600010101010101" pitchFamily="2" charset="-120"/>
              </a:rPr>
              <a:t>休息</a:t>
            </a:r>
            <a:r>
              <a:rPr lang="en-US" altLang="zh-TW" sz="2400">
                <a:ea typeface="華康超明體(P)" panose="02010600010101010101" pitchFamily="2" charset="-120"/>
              </a:rPr>
              <a:t>』</a:t>
            </a:r>
            <a:r>
              <a:rPr lang="zh-TW" altLang="en-US" sz="2400">
                <a:ea typeface="華康超明體(P)" panose="02010600010101010101" pitchFamily="2" charset="-120"/>
              </a:rPr>
              <a:t>信號</a:t>
            </a:r>
          </a:p>
        </p:txBody>
      </p:sp>
      <p:pic>
        <p:nvPicPr>
          <p:cNvPr id="26671" name="Picture 47" descr="Image:Caffeine and adenosine.sv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87" r="49936"/>
          <a:stretch>
            <a:fillRect/>
          </a:stretch>
        </p:blipFill>
        <p:spPr bwMode="auto">
          <a:xfrm>
            <a:off x="2267744" y="836712"/>
            <a:ext cx="1871663" cy="167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72" name="Rectangle 48"/>
          <p:cNvSpPr>
            <a:spLocks noChangeArrowheads="1"/>
          </p:cNvSpPr>
          <p:nvPr/>
        </p:nvSpPr>
        <p:spPr bwMode="auto">
          <a:xfrm>
            <a:off x="4643438" y="2613025"/>
            <a:ext cx="1327150" cy="366713"/>
          </a:xfrm>
          <a:prstGeom prst="rect">
            <a:avLst/>
          </a:prstGeom>
          <a:solidFill>
            <a:srgbClr val="82008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新細明體" panose="02020500000000000000" pitchFamily="18" charset="-120"/>
              </a:rPr>
              <a:t>腺嘌呤核苷</a:t>
            </a:r>
          </a:p>
        </p:txBody>
      </p:sp>
      <p:sp>
        <p:nvSpPr>
          <p:cNvPr id="26673" name="Rectangle 49"/>
          <p:cNvSpPr>
            <a:spLocks noChangeArrowheads="1"/>
          </p:cNvSpPr>
          <p:nvPr/>
        </p:nvSpPr>
        <p:spPr bwMode="auto">
          <a:xfrm>
            <a:off x="2843213" y="2628900"/>
            <a:ext cx="879475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ea typeface="華康超明體(P)" panose="02010600010101010101" pitchFamily="2" charset="-120"/>
              </a:rPr>
              <a:t>咖啡因</a:t>
            </a:r>
          </a:p>
        </p:txBody>
      </p:sp>
      <p:sp>
        <p:nvSpPr>
          <p:cNvPr id="26679" name="Line 55"/>
          <p:cNvSpPr>
            <a:spLocks noChangeShapeType="1"/>
          </p:cNvSpPr>
          <p:nvPr/>
        </p:nvSpPr>
        <p:spPr bwMode="auto">
          <a:xfrm>
            <a:off x="5292725" y="3013075"/>
            <a:ext cx="0" cy="5032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82" name="Line 58"/>
          <p:cNvSpPr>
            <a:spLocks noChangeShapeType="1"/>
          </p:cNvSpPr>
          <p:nvPr/>
        </p:nvSpPr>
        <p:spPr bwMode="auto">
          <a:xfrm>
            <a:off x="5364163" y="5516563"/>
            <a:ext cx="0" cy="503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83" name="Rectangle 59"/>
          <p:cNvSpPr>
            <a:spLocks noChangeArrowheads="1"/>
          </p:cNvSpPr>
          <p:nvPr/>
        </p:nvSpPr>
        <p:spPr bwMode="auto">
          <a:xfrm>
            <a:off x="4787900" y="6140450"/>
            <a:ext cx="1403350" cy="457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TW" altLang="en-US" sz="2400">
                <a:solidFill>
                  <a:srgbClr val="DDDDDD"/>
                </a:solidFill>
                <a:ea typeface="華康超明體(P)" panose="02010600010101010101" pitchFamily="2" charset="-120"/>
              </a:rPr>
              <a:t>休息信號</a:t>
            </a:r>
          </a:p>
        </p:txBody>
      </p:sp>
      <p:grpSp>
        <p:nvGrpSpPr>
          <p:cNvPr id="26686" name="Group 62"/>
          <p:cNvGrpSpPr>
            <a:grpSpLocks/>
          </p:cNvGrpSpPr>
          <p:nvPr/>
        </p:nvGrpSpPr>
        <p:grpSpPr bwMode="auto">
          <a:xfrm>
            <a:off x="3344862" y="3005138"/>
            <a:ext cx="1908746" cy="280987"/>
            <a:chOff x="2107" y="1938"/>
            <a:chExt cx="1000" cy="177"/>
          </a:xfrm>
        </p:grpSpPr>
        <p:cxnSp>
          <p:nvCxnSpPr>
            <p:cNvPr id="26684" name="AutoShape 60"/>
            <p:cNvCxnSpPr>
              <a:cxnSpLocks noChangeShapeType="1"/>
              <a:stCxn id="26673" idx="2"/>
            </p:cNvCxnSpPr>
            <p:nvPr/>
          </p:nvCxnSpPr>
          <p:spPr bwMode="auto">
            <a:xfrm rot="16200000" flipH="1">
              <a:off x="2541" y="1504"/>
              <a:ext cx="131" cy="1000"/>
            </a:xfrm>
            <a:prstGeom prst="bentConnector2">
              <a:avLst/>
            </a:prstGeom>
            <a:noFill/>
            <a:ln w="127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685" name="Line 61"/>
            <p:cNvSpPr>
              <a:spLocks noChangeShapeType="1"/>
            </p:cNvSpPr>
            <p:nvPr/>
          </p:nvSpPr>
          <p:spPr bwMode="auto">
            <a:xfrm>
              <a:off x="3107" y="2024"/>
              <a:ext cx="0" cy="9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6687" name="Rectangle 63"/>
          <p:cNvSpPr>
            <a:spLocks noChangeArrowheads="1"/>
          </p:cNvSpPr>
          <p:nvPr/>
        </p:nvSpPr>
        <p:spPr bwMode="auto">
          <a:xfrm>
            <a:off x="3803650" y="3208338"/>
            <a:ext cx="647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1600" dirty="0">
                <a:solidFill>
                  <a:srgbClr val="0000FF"/>
                </a:solidFill>
                <a:ea typeface="華康超明體(P)" panose="02010600010101010101" pitchFamily="2" charset="-120"/>
              </a:rPr>
              <a:t>抑 制</a:t>
            </a:r>
          </a:p>
        </p:txBody>
      </p:sp>
      <p:sp>
        <p:nvSpPr>
          <p:cNvPr id="26688" name="Line 64"/>
          <p:cNvSpPr>
            <a:spLocks noChangeShapeType="1"/>
          </p:cNvSpPr>
          <p:nvPr/>
        </p:nvSpPr>
        <p:spPr bwMode="auto">
          <a:xfrm flipV="1">
            <a:off x="5364163" y="3219187"/>
            <a:ext cx="1619247" cy="0"/>
          </a:xfrm>
          <a:prstGeom prst="line">
            <a:avLst/>
          </a:prstGeom>
          <a:noFill/>
          <a:ln w="9525">
            <a:solidFill>
              <a:srgbClr val="CC33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89" name="Rectangle 65"/>
          <p:cNvSpPr>
            <a:spLocks noChangeArrowheads="1"/>
          </p:cNvSpPr>
          <p:nvPr/>
        </p:nvSpPr>
        <p:spPr bwMode="auto">
          <a:xfrm>
            <a:off x="6955854" y="3028950"/>
            <a:ext cx="2152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CC33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加強 </a:t>
            </a:r>
            <a:r>
              <a:rPr lang="en-US" altLang="zh-TW" dirty="0">
                <a:solidFill>
                  <a:srgbClr val="CC33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dopamine </a:t>
            </a:r>
            <a:r>
              <a:rPr lang="zh-TW" altLang="en-US" dirty="0">
                <a:solidFill>
                  <a:srgbClr val="CC33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作用</a:t>
            </a:r>
          </a:p>
        </p:txBody>
      </p:sp>
      <p:sp>
        <p:nvSpPr>
          <p:cNvPr id="26690" name="Line 66"/>
          <p:cNvSpPr>
            <a:spLocks noChangeShapeType="1"/>
          </p:cNvSpPr>
          <p:nvPr/>
        </p:nvSpPr>
        <p:spPr bwMode="auto">
          <a:xfrm>
            <a:off x="7956376" y="3382963"/>
            <a:ext cx="0" cy="333375"/>
          </a:xfrm>
          <a:prstGeom prst="line">
            <a:avLst/>
          </a:prstGeom>
          <a:noFill/>
          <a:ln w="127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91" name="Rectangle 67"/>
          <p:cNvSpPr>
            <a:spLocks noChangeArrowheads="1"/>
          </p:cNvSpPr>
          <p:nvPr/>
        </p:nvSpPr>
        <p:spPr bwMode="auto">
          <a:xfrm>
            <a:off x="7236296" y="3716338"/>
            <a:ext cx="145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 dirty="0">
                <a:solidFill>
                  <a:srgbClr val="CC33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刺激、興奮</a:t>
            </a:r>
          </a:p>
        </p:txBody>
      </p:sp>
      <p:sp>
        <p:nvSpPr>
          <p:cNvPr id="26692" name="Line 68"/>
          <p:cNvSpPr>
            <a:spLocks noChangeShapeType="1"/>
          </p:cNvSpPr>
          <p:nvPr/>
        </p:nvSpPr>
        <p:spPr bwMode="auto">
          <a:xfrm flipH="1">
            <a:off x="3203575" y="3009160"/>
            <a:ext cx="0" cy="503238"/>
          </a:xfrm>
          <a:prstGeom prst="line">
            <a:avLst/>
          </a:prstGeom>
          <a:noFill/>
          <a:ln w="127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93" name="Rectangle 69"/>
          <p:cNvSpPr>
            <a:spLocks noChangeArrowheads="1"/>
          </p:cNvSpPr>
          <p:nvPr/>
        </p:nvSpPr>
        <p:spPr bwMode="auto">
          <a:xfrm>
            <a:off x="2339975" y="3500438"/>
            <a:ext cx="1614488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dirty="0">
                <a:solidFill>
                  <a:srgbClr val="CC33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↑ </a:t>
            </a:r>
            <a:r>
              <a:rPr lang="zh-TW" altLang="en-US" dirty="0">
                <a:solidFill>
                  <a:srgbClr val="CC33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腎上腺素</a:t>
            </a:r>
          </a:p>
          <a:p>
            <a:pPr>
              <a:lnSpc>
                <a:spcPct val="120000"/>
              </a:lnSpc>
            </a:pPr>
            <a:r>
              <a:rPr lang="zh-TW" altLang="en-US" dirty="0">
                <a:solidFill>
                  <a:srgbClr val="CC33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↑ 血腦柵通透</a:t>
            </a:r>
          </a:p>
          <a:p>
            <a:pPr>
              <a:lnSpc>
                <a:spcPct val="120000"/>
              </a:lnSpc>
            </a:pPr>
            <a:r>
              <a:rPr lang="zh-TW" altLang="en-US" dirty="0">
                <a:solidFill>
                  <a:srgbClr val="CC33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↑ 肝醣分解</a:t>
            </a:r>
          </a:p>
          <a:p>
            <a:pPr>
              <a:lnSpc>
                <a:spcPct val="120000"/>
              </a:lnSpc>
            </a:pPr>
            <a:r>
              <a:rPr lang="zh-TW" altLang="en-US" dirty="0">
                <a:solidFill>
                  <a:srgbClr val="CC33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↑ 血清素</a:t>
            </a:r>
          </a:p>
          <a:p>
            <a:pPr>
              <a:lnSpc>
                <a:spcPct val="120000"/>
              </a:lnSpc>
            </a:pPr>
            <a:r>
              <a:rPr lang="zh-TW" altLang="en-US" dirty="0">
                <a:solidFill>
                  <a:srgbClr val="CC33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↑ 排尿</a:t>
            </a:r>
          </a:p>
        </p:txBody>
      </p:sp>
      <p:sp>
        <p:nvSpPr>
          <p:cNvPr id="26694" name="Rectangle 70"/>
          <p:cNvSpPr>
            <a:spLocks noChangeArrowheads="1"/>
          </p:cNvSpPr>
          <p:nvPr/>
        </p:nvSpPr>
        <p:spPr bwMode="auto">
          <a:xfrm>
            <a:off x="3587750" y="4797425"/>
            <a:ext cx="1073150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1400" dirty="0">
                <a:ea typeface="華康超明體(P)" panose="02010600010101010101" pitchFamily="2" charset="-120"/>
              </a:rPr>
              <a:t>細胞膜上的</a:t>
            </a:r>
          </a:p>
          <a:p>
            <a:pPr>
              <a:lnSpc>
                <a:spcPct val="110000"/>
              </a:lnSpc>
            </a:pPr>
            <a:r>
              <a:rPr lang="zh-TW" altLang="en-US" sz="1400">
                <a:ea typeface="華康超明體(P)" panose="02010600010101010101" pitchFamily="2" charset="-120"/>
              </a:rPr>
              <a:t>專一</a:t>
            </a:r>
            <a:r>
              <a:rPr lang="zh-TW" altLang="en-US" sz="1400" smtClean="0">
                <a:ea typeface="華康超明體(P)" panose="02010600010101010101" pitchFamily="2" charset="-120"/>
              </a:rPr>
              <a:t>性</a:t>
            </a:r>
            <a:r>
              <a:rPr lang="zh-TW" altLang="en-US" sz="1400" smtClean="0">
                <a:solidFill>
                  <a:srgbClr val="FF00FF"/>
                </a:solidFill>
                <a:ea typeface="華康超明體(P)" panose="02010600010101010101" pitchFamily="2" charset="-120"/>
              </a:rPr>
              <a:t>受體</a:t>
            </a:r>
            <a:endParaRPr lang="zh-TW" altLang="en-US" sz="1400" dirty="0">
              <a:solidFill>
                <a:srgbClr val="FF00FF"/>
              </a:solidFill>
              <a:ea typeface="華康超明體(P)" panose="02010600010101010101" pitchFamily="2" charset="-120"/>
            </a:endParaRPr>
          </a:p>
        </p:txBody>
      </p:sp>
      <p:sp>
        <p:nvSpPr>
          <p:cNvPr id="26695" name="Line 71"/>
          <p:cNvSpPr>
            <a:spLocks noChangeShapeType="1"/>
          </p:cNvSpPr>
          <p:nvPr/>
        </p:nvSpPr>
        <p:spPr bwMode="auto">
          <a:xfrm>
            <a:off x="4092575" y="5373688"/>
            <a:ext cx="0" cy="647700"/>
          </a:xfrm>
          <a:prstGeom prst="lin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96" name="Line 72"/>
          <p:cNvSpPr>
            <a:spLocks noChangeShapeType="1"/>
          </p:cNvSpPr>
          <p:nvPr/>
        </p:nvSpPr>
        <p:spPr bwMode="auto">
          <a:xfrm>
            <a:off x="4092575" y="3573463"/>
            <a:ext cx="0" cy="1223962"/>
          </a:xfrm>
          <a:prstGeom prst="lin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97" name="Rectangle 73"/>
          <p:cNvSpPr>
            <a:spLocks noChangeArrowheads="1"/>
          </p:cNvSpPr>
          <p:nvPr/>
        </p:nvSpPr>
        <p:spPr bwMode="auto">
          <a:xfrm>
            <a:off x="3389313" y="6021388"/>
            <a:ext cx="13271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dirty="0">
                <a:solidFill>
                  <a:srgbClr val="FF00FF"/>
                </a:solidFill>
                <a:ea typeface="華康超明體(P)" panose="02010600010101010101" pitchFamily="2" charset="-120"/>
              </a:rPr>
              <a:t>受體</a:t>
            </a:r>
            <a:r>
              <a:rPr lang="zh-TW" altLang="en-US" dirty="0">
                <a:solidFill>
                  <a:srgbClr val="0000FF"/>
                </a:solidFill>
                <a:ea typeface="華康超明體(P)" panose="02010600010101010101" pitchFamily="2" charset="-120"/>
              </a:rPr>
              <a:t>被抑制</a:t>
            </a:r>
          </a:p>
          <a:p>
            <a:pPr>
              <a:lnSpc>
                <a:spcPct val="110000"/>
              </a:lnSpc>
            </a:pPr>
            <a:r>
              <a:rPr lang="zh-TW" altLang="en-US" dirty="0">
                <a:solidFill>
                  <a:srgbClr val="0000FF"/>
                </a:solidFill>
                <a:ea typeface="華康超明體(P)" panose="02010600010101010101" pitchFamily="2" charset="-120"/>
              </a:rPr>
              <a:t>後數目增加</a:t>
            </a:r>
          </a:p>
        </p:txBody>
      </p:sp>
      <p:sp>
        <p:nvSpPr>
          <p:cNvPr id="26698" name="Line 74"/>
          <p:cNvSpPr>
            <a:spLocks noChangeShapeType="1"/>
          </p:cNvSpPr>
          <p:nvPr/>
        </p:nvSpPr>
        <p:spPr bwMode="auto">
          <a:xfrm flipH="1">
            <a:off x="2124075" y="6453188"/>
            <a:ext cx="1223963" cy="0"/>
          </a:xfrm>
          <a:prstGeom prst="lin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699" name="Rectangle 75"/>
          <p:cNvSpPr>
            <a:spLocks noChangeArrowheads="1"/>
          </p:cNvSpPr>
          <p:nvPr/>
        </p:nvSpPr>
        <p:spPr bwMode="auto">
          <a:xfrm>
            <a:off x="107950" y="5949950"/>
            <a:ext cx="20272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2000">
                <a:solidFill>
                  <a:srgbClr val="0000F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↑ </a:t>
            </a:r>
            <a:r>
              <a:rPr lang="zh-TW" altLang="en-US" sz="2000">
                <a:solidFill>
                  <a:srgbClr val="0000F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咖啡因耐受性</a:t>
            </a:r>
          </a:p>
          <a:p>
            <a:pPr>
              <a:lnSpc>
                <a:spcPct val="120000"/>
              </a:lnSpc>
            </a:pPr>
            <a:r>
              <a:rPr lang="zh-TW" altLang="en-US" sz="2000">
                <a:solidFill>
                  <a:srgbClr val="0000F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→ 禁斷現象</a:t>
            </a:r>
          </a:p>
        </p:txBody>
      </p:sp>
      <p:sp>
        <p:nvSpPr>
          <p:cNvPr id="26701" name="Rectangle 77"/>
          <p:cNvSpPr>
            <a:spLocks noChangeArrowheads="1"/>
          </p:cNvSpPr>
          <p:nvPr/>
        </p:nvSpPr>
        <p:spPr bwMode="auto">
          <a:xfrm>
            <a:off x="2124075" y="5813425"/>
            <a:ext cx="1239838" cy="495300"/>
          </a:xfrm>
          <a:prstGeom prst="rect">
            <a:avLst/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120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400 mg × 7 </a:t>
            </a:r>
            <a:r>
              <a:rPr lang="zh-TW" altLang="en-US" sz="120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日</a:t>
            </a:r>
          </a:p>
          <a:p>
            <a:pPr algn="ctr">
              <a:lnSpc>
                <a:spcPct val="110000"/>
              </a:lnSpc>
            </a:pPr>
            <a:r>
              <a:rPr lang="en-US" altLang="zh-TW" sz="120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300 mg × 18 </a:t>
            </a:r>
            <a:r>
              <a:rPr lang="zh-TW" altLang="en-US" sz="120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日</a:t>
            </a:r>
          </a:p>
        </p:txBody>
      </p:sp>
      <p:sp>
        <p:nvSpPr>
          <p:cNvPr id="26702" name="Rectangle 78"/>
          <p:cNvSpPr>
            <a:spLocks noChangeArrowheads="1"/>
          </p:cNvSpPr>
          <p:nvPr/>
        </p:nvSpPr>
        <p:spPr bwMode="auto">
          <a:xfrm>
            <a:off x="6274594" y="1645445"/>
            <a:ext cx="1008062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1400" dirty="0">
                <a:ea typeface="華康超明體(P)" panose="02010600010101010101" pitchFamily="2" charset="-120"/>
              </a:rPr>
              <a:t>其他生物對咖啡因耐量低。</a:t>
            </a:r>
            <a:r>
              <a:rPr lang="zh-TW" altLang="en-US" sz="1400" dirty="0">
                <a:solidFill>
                  <a:srgbClr val="CC0000"/>
                </a:solidFill>
                <a:ea typeface="華康超明體(P)" panose="02010600010101010101" pitchFamily="2" charset="-120"/>
              </a:rPr>
              <a:t>昆蟲</a:t>
            </a:r>
            <a:r>
              <a:rPr lang="zh-TW" altLang="en-US" sz="1400" dirty="0">
                <a:ea typeface="華康超明體(P)" panose="02010600010101010101" pitchFamily="2" charset="-120"/>
              </a:rPr>
              <a:t>特別敏感 →</a:t>
            </a:r>
          </a:p>
        </p:txBody>
      </p:sp>
      <p:sp>
        <p:nvSpPr>
          <p:cNvPr id="26703" name="Rectangle 79"/>
          <p:cNvSpPr>
            <a:spLocks noChangeArrowheads="1"/>
          </p:cNvSpPr>
          <p:nvPr/>
        </p:nvSpPr>
        <p:spPr bwMode="auto">
          <a:xfrm>
            <a:off x="7075313" y="4165600"/>
            <a:ext cx="1762125" cy="10350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1400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咖啡因含量標示</a:t>
            </a:r>
          </a:p>
          <a:p>
            <a:pPr>
              <a:lnSpc>
                <a:spcPct val="110000"/>
              </a:lnSpc>
            </a:pPr>
            <a:r>
              <a:rPr lang="zh-TW" altLang="en-US" sz="1400">
                <a:solidFill>
                  <a:srgbClr val="FF00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●</a:t>
            </a:r>
            <a:r>
              <a:rPr lang="zh-TW" altLang="en-US" sz="1400">
                <a:latin typeface="華康超明體(P)" panose="02010600010101010101" pitchFamily="2" charset="-120"/>
                <a:ea typeface="華康超明體(P)" panose="02010600010101010101" pitchFamily="2" charset="-120"/>
              </a:rPr>
              <a:t> </a:t>
            </a:r>
            <a:r>
              <a:rPr lang="en-US" altLang="zh-TW" sz="1400">
                <a:latin typeface="華康超明體(P)" panose="02010600010101010101" pitchFamily="2" charset="-120"/>
                <a:ea typeface="華康超明體(P)" panose="02010600010101010101" pitchFamily="2" charset="-120"/>
              </a:rPr>
              <a:t>200~300 mg </a:t>
            </a:r>
            <a:r>
              <a:rPr lang="zh-TW" altLang="en-US" sz="1400">
                <a:latin typeface="華康超明體(P)" panose="02010600010101010101" pitchFamily="2" charset="-120"/>
                <a:ea typeface="華康超明體(P)" panose="02010600010101010101" pitchFamily="2" charset="-120"/>
              </a:rPr>
              <a:t>以上</a:t>
            </a:r>
          </a:p>
          <a:p>
            <a:pPr>
              <a:lnSpc>
                <a:spcPct val="110000"/>
              </a:lnSpc>
            </a:pPr>
            <a:r>
              <a:rPr lang="zh-TW" altLang="en-US" sz="1400">
                <a:solidFill>
                  <a:srgbClr val="FFFF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●</a:t>
            </a:r>
            <a:r>
              <a:rPr lang="zh-TW" altLang="en-US" sz="1400">
                <a:latin typeface="華康超明體(P)" panose="02010600010101010101" pitchFamily="2" charset="-120"/>
                <a:ea typeface="華康超明體(P)" panose="02010600010101010101" pitchFamily="2" charset="-120"/>
              </a:rPr>
              <a:t> </a:t>
            </a:r>
            <a:r>
              <a:rPr lang="en-US" altLang="zh-TW" sz="1400">
                <a:latin typeface="華康超明體(P)" panose="02010600010101010101" pitchFamily="2" charset="-120"/>
                <a:ea typeface="華康超明體(P)" panose="02010600010101010101" pitchFamily="2" charset="-120"/>
              </a:rPr>
              <a:t>100~200 mg</a:t>
            </a:r>
          </a:p>
          <a:p>
            <a:pPr>
              <a:lnSpc>
                <a:spcPct val="110000"/>
              </a:lnSpc>
            </a:pPr>
            <a:r>
              <a:rPr lang="en-US" altLang="zh-TW" sz="1400">
                <a:solidFill>
                  <a:srgbClr val="0080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●</a:t>
            </a:r>
            <a:r>
              <a:rPr lang="en-US" altLang="zh-TW" sz="1400">
                <a:latin typeface="華康超明體(P)" panose="02010600010101010101" pitchFamily="2" charset="-120"/>
                <a:ea typeface="華康超明體(P)" panose="02010600010101010101" pitchFamily="2" charset="-120"/>
              </a:rPr>
              <a:t> 100 mg </a:t>
            </a:r>
            <a:r>
              <a:rPr lang="zh-TW" altLang="en-US" sz="1400">
                <a:latin typeface="華康超明體(P)" panose="02010600010101010101" pitchFamily="2" charset="-120"/>
                <a:ea typeface="華康超明體(P)" panose="02010600010101010101" pitchFamily="2" charset="-120"/>
              </a:rPr>
              <a:t>以下</a:t>
            </a:r>
          </a:p>
        </p:txBody>
      </p:sp>
      <p:pic>
        <p:nvPicPr>
          <p:cNvPr id="26705" name="Picture 81" descr="Image:Coffee1.jpg"/>
          <p:cNvPicPr>
            <a:picLocks noChangeAspect="1" noChangeArrowheads="1"/>
          </p:cNvPicPr>
          <p:nvPr/>
        </p:nvPicPr>
        <p:blipFill>
          <a:blip r:embed="rId7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1563"/>
            <a:ext cx="2214563" cy="1458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07" name="Picture 83" descr="Image:Coffee berries dried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3326"/>
            <a:ext cx="2206625" cy="1655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09" name="Picture 85" descr="Image:Coffee Flowers Show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lum bright="6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2214563" cy="1660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10" name="Picture 86" descr="Image:Caffeine and adenosine.sv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81"/>
          <a:stretch>
            <a:fillRect/>
          </a:stretch>
        </p:blipFill>
        <p:spPr bwMode="auto">
          <a:xfrm>
            <a:off x="4443413" y="549275"/>
            <a:ext cx="1649412" cy="205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11" name="Rectangle 87"/>
          <p:cNvSpPr>
            <a:spLocks noChangeArrowheads="1"/>
          </p:cNvSpPr>
          <p:nvPr/>
        </p:nvSpPr>
        <p:spPr bwMode="auto">
          <a:xfrm>
            <a:off x="6529864" y="620688"/>
            <a:ext cx="387350" cy="974725"/>
          </a:xfrm>
          <a:prstGeom prst="rect">
            <a:avLst/>
          </a:prstGeom>
          <a:solidFill>
            <a:srgbClr val="CC0000"/>
          </a:solidFill>
          <a:ln>
            <a:noFill/>
          </a:ln>
          <a:effectLst>
            <a:outerShdw dist="53882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zh-TW" altLang="en-US" sz="1600" dirty="0">
                <a:solidFill>
                  <a:srgbClr val="FFFF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生</a:t>
            </a:r>
          </a:p>
          <a:p>
            <a:pPr>
              <a:lnSpc>
                <a:spcPct val="90000"/>
              </a:lnSpc>
            </a:pPr>
            <a:r>
              <a:rPr lang="zh-TW" altLang="en-US" sz="1600" dirty="0">
                <a:solidFill>
                  <a:srgbClr val="FFFF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物</a:t>
            </a:r>
          </a:p>
          <a:p>
            <a:pPr>
              <a:lnSpc>
                <a:spcPct val="90000"/>
              </a:lnSpc>
            </a:pPr>
            <a:r>
              <a:rPr lang="zh-TW" altLang="en-US" sz="1600" dirty="0">
                <a:solidFill>
                  <a:srgbClr val="FFFF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戰</a:t>
            </a:r>
          </a:p>
          <a:p>
            <a:pPr>
              <a:lnSpc>
                <a:spcPct val="90000"/>
              </a:lnSpc>
            </a:pPr>
            <a:r>
              <a:rPr lang="zh-TW" altLang="en-US" sz="1600" dirty="0">
                <a:solidFill>
                  <a:srgbClr val="FFFF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爭</a:t>
            </a:r>
          </a:p>
        </p:txBody>
      </p:sp>
      <p:sp>
        <p:nvSpPr>
          <p:cNvPr id="26712" name="Rectangle 88"/>
          <p:cNvSpPr>
            <a:spLocks noChangeArrowheads="1"/>
          </p:cNvSpPr>
          <p:nvPr/>
        </p:nvSpPr>
        <p:spPr bwMode="auto">
          <a:xfrm>
            <a:off x="195263" y="5516563"/>
            <a:ext cx="1784350" cy="32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1400" dirty="0">
                <a:ea typeface="華康超明體(P)" panose="02010600010101010101" pitchFamily="2" charset="-120"/>
              </a:rPr>
              <a:t>咖啡原生非洲、南亞</a:t>
            </a:r>
          </a:p>
        </p:txBody>
      </p:sp>
      <p:sp>
        <p:nvSpPr>
          <p:cNvPr id="26713" name="Rectangle 89"/>
          <p:cNvSpPr>
            <a:spLocks noChangeArrowheads="1"/>
          </p:cNvSpPr>
          <p:nvPr/>
        </p:nvSpPr>
        <p:spPr bwMode="auto">
          <a:xfrm>
            <a:off x="6599238" y="5430837"/>
            <a:ext cx="2419350" cy="427038"/>
          </a:xfrm>
          <a:prstGeom prst="rect">
            <a:avLst/>
          </a:prstGeom>
          <a:solidFill>
            <a:srgbClr val="5F5F5F"/>
          </a:solidFill>
          <a:ln>
            <a:noFill/>
          </a:ln>
          <a:effectLst>
            <a:outerShdw dist="53882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TW" altLang="en-US" sz="220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植物的二次代謝物</a:t>
            </a:r>
          </a:p>
        </p:txBody>
      </p:sp>
      <p:sp>
        <p:nvSpPr>
          <p:cNvPr id="26714" name="Text Box 90"/>
          <p:cNvSpPr txBox="1">
            <a:spLocks noChangeArrowheads="1"/>
          </p:cNvSpPr>
          <p:nvPr/>
        </p:nvSpPr>
        <p:spPr bwMode="auto">
          <a:xfrm>
            <a:off x="6396036" y="5921375"/>
            <a:ext cx="27717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2200" dirty="0">
                <a:solidFill>
                  <a:srgbClr val="5F5F5F"/>
                </a:solidFill>
                <a:ea typeface="華康超明體(P)" panose="02010600010101010101" pitchFamily="2" charset="-120"/>
              </a:rPr>
              <a:t>許多中藥的有效成份</a:t>
            </a:r>
          </a:p>
        </p:txBody>
      </p:sp>
      <p:sp>
        <p:nvSpPr>
          <p:cNvPr id="26716" name="Text Box 92"/>
          <p:cNvSpPr txBox="1">
            <a:spLocks noChangeArrowheads="1"/>
          </p:cNvSpPr>
          <p:nvPr/>
        </p:nvSpPr>
        <p:spPr bwMode="auto">
          <a:xfrm>
            <a:off x="6443663" y="6337300"/>
            <a:ext cx="946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1200" dirty="0">
                <a:latin typeface="華康細明體(P)" panose="02010600010101010101" pitchFamily="2" charset="-120"/>
                <a:ea typeface="華康細明體(P)" panose="02010600010101010101" pitchFamily="2" charset="-120"/>
              </a:rPr>
              <a:t>可可、罌粟</a:t>
            </a:r>
          </a:p>
          <a:p>
            <a:r>
              <a:rPr lang="zh-TW" altLang="en-US" sz="1200" dirty="0">
                <a:latin typeface="華康細明體(P)" panose="02010600010101010101" pitchFamily="2" charset="-120"/>
                <a:ea typeface="華康細明體(P)" panose="02010600010101010101" pitchFamily="2" charset="-120"/>
              </a:rPr>
              <a:t>古柯、咖啡</a:t>
            </a:r>
          </a:p>
        </p:txBody>
      </p:sp>
      <p:sp>
        <p:nvSpPr>
          <p:cNvPr id="26717" name="Rectangle 93"/>
          <p:cNvSpPr>
            <a:spLocks noChangeArrowheads="1"/>
          </p:cNvSpPr>
          <p:nvPr/>
        </p:nvSpPr>
        <p:spPr bwMode="auto">
          <a:xfrm>
            <a:off x="8675688" y="6381750"/>
            <a:ext cx="468312" cy="476250"/>
          </a:xfrm>
          <a:prstGeom prst="rect">
            <a:avLst/>
          </a:prstGeom>
          <a:solidFill>
            <a:srgbClr val="FF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fld id="{535EEA70-6C81-4184-9812-EFA66D192844}" type="slidenum">
              <a:rPr lang="en-US" altLang="zh-TW" sz="2400" b="1">
                <a:solidFill>
                  <a:schemeClr val="bg1"/>
                </a:solidFill>
                <a:ea typeface="華康超明體(P)" panose="02010600010101010101" pitchFamily="2" charset="-120"/>
              </a:rPr>
              <a:pPr algn="ctr"/>
              <a:t>13</a:t>
            </a:fld>
            <a:endParaRPr lang="en-US" altLang="zh-TW" sz="2400" b="1">
              <a:solidFill>
                <a:schemeClr val="bg1"/>
              </a:solidFill>
              <a:ea typeface="華康超明體(P)" panose="02010600010101010101" pitchFamily="2" charset="-120"/>
            </a:endParaRPr>
          </a:p>
        </p:txBody>
      </p:sp>
      <p:sp>
        <p:nvSpPr>
          <p:cNvPr id="44" name="Line 55"/>
          <p:cNvSpPr>
            <a:spLocks noChangeShapeType="1"/>
          </p:cNvSpPr>
          <p:nvPr/>
        </p:nvSpPr>
        <p:spPr bwMode="auto">
          <a:xfrm>
            <a:off x="2302992" y="2826229"/>
            <a:ext cx="503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5197728" y="4153074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dirty="0" smtClean="0">
                <a:solidFill>
                  <a:srgbClr val="FF00FF"/>
                </a:solidFill>
                <a:latin typeface="華康中黑體(P)" panose="02010600010101010101" pitchFamily="2" charset="-120"/>
                <a:ea typeface="華康中黑體(P)" panose="02010600010101010101" pitchFamily="2" charset="-120"/>
              </a:rPr>
              <a:t>受</a:t>
            </a:r>
            <a:endParaRPr lang="en-US" altLang="zh-TW" sz="1600" dirty="0" smtClean="0">
              <a:solidFill>
                <a:srgbClr val="FF00FF"/>
              </a:solidFill>
              <a:latin typeface="華康中黑體(P)" panose="02010600010101010101" pitchFamily="2" charset="-120"/>
              <a:ea typeface="華康中黑體(P)" panose="02010600010101010101" pitchFamily="2" charset="-120"/>
            </a:endParaRPr>
          </a:p>
          <a:p>
            <a:r>
              <a:rPr lang="zh-TW" altLang="en-US" sz="1600" dirty="0" smtClean="0">
                <a:solidFill>
                  <a:srgbClr val="FF00FF"/>
                </a:solidFill>
                <a:latin typeface="華康中黑體(P)" panose="02010600010101010101" pitchFamily="2" charset="-120"/>
                <a:ea typeface="華康中黑體(P)" panose="02010600010101010101" pitchFamily="2" charset="-120"/>
              </a:rPr>
              <a:t>體</a:t>
            </a:r>
            <a:endParaRPr lang="zh-TW" altLang="en-US" sz="1600" dirty="0">
              <a:latin typeface="華康中黑體(P)" panose="02010600010101010101" pitchFamily="2" charset="-120"/>
              <a:ea typeface="華康中黑體(P)" panose="02010600010101010101" pitchFamily="2" charset="-120"/>
            </a:endParaRPr>
          </a:p>
        </p:txBody>
      </p:sp>
      <p:sp>
        <p:nvSpPr>
          <p:cNvPr id="47" name="Line 72"/>
          <p:cNvSpPr>
            <a:spLocks noChangeShapeType="1"/>
          </p:cNvSpPr>
          <p:nvPr/>
        </p:nvSpPr>
        <p:spPr bwMode="auto">
          <a:xfrm>
            <a:off x="4243387" y="3544887"/>
            <a:ext cx="542925" cy="665163"/>
          </a:xfrm>
          <a:prstGeom prst="lin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8" name="Text Box 92"/>
          <p:cNvSpPr txBox="1">
            <a:spLocks noChangeArrowheads="1"/>
          </p:cNvSpPr>
          <p:nvPr/>
        </p:nvSpPr>
        <p:spPr bwMode="auto">
          <a:xfrm>
            <a:off x="3682219" y="2703062"/>
            <a:ext cx="9028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TW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華康細明體(P)" panose="02010600010101010101" pitchFamily="2" charset="-120"/>
                <a:cs typeface="Times New Roman" panose="02020603050405020304" pitchFamily="18" charset="0"/>
              </a:rPr>
              <a:t>mock </a:t>
            </a:r>
          </a:p>
          <a:p>
            <a:pPr algn="ctr"/>
            <a:r>
              <a:rPr lang="zh-TW" altLang="en-US" sz="1400" dirty="0" smtClean="0">
                <a:solidFill>
                  <a:srgbClr val="0000FF"/>
                </a:solidFill>
                <a:latin typeface="Times New Roman" panose="02020603050405020304" pitchFamily="18" charset="0"/>
                <a:ea typeface="華康細明體(P)" panose="02010600010101010101" pitchFamily="2" charset="-120"/>
                <a:cs typeface="Times New Roman" panose="02020603050405020304" pitchFamily="18" charset="0"/>
              </a:rPr>
              <a:t>以假亂真</a:t>
            </a:r>
            <a:endParaRPr lang="zh-TW" altLang="en-US" sz="1400" dirty="0">
              <a:solidFill>
                <a:srgbClr val="0000FF"/>
              </a:solidFill>
              <a:latin typeface="Times New Roman" panose="02020603050405020304" pitchFamily="18" charset="0"/>
              <a:ea typeface="華康細明體(P)" panose="0201060001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49" name="Text Box 92"/>
          <p:cNvSpPr txBox="1">
            <a:spLocks noChangeArrowheads="1"/>
          </p:cNvSpPr>
          <p:nvPr/>
        </p:nvSpPr>
        <p:spPr bwMode="auto">
          <a:xfrm>
            <a:off x="5053663" y="3681878"/>
            <a:ext cx="44114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1200" dirty="0" smtClean="0">
                <a:solidFill>
                  <a:srgbClr val="9900CC"/>
                </a:solidFill>
                <a:latin typeface="Times New Roman" panose="02020603050405020304" pitchFamily="18" charset="0"/>
                <a:ea typeface="華康細明體(P)" panose="02010600010101010101" pitchFamily="2" charset="-120"/>
                <a:cs typeface="Times New Roman" panose="02020603050405020304" pitchFamily="18" charset="0"/>
              </a:rPr>
              <a:t>Key</a:t>
            </a:r>
            <a:endParaRPr lang="zh-TW" altLang="en-US" sz="1200" dirty="0">
              <a:solidFill>
                <a:srgbClr val="9900CC"/>
              </a:solidFill>
              <a:latin typeface="Times New Roman" panose="02020603050405020304" pitchFamily="18" charset="0"/>
              <a:ea typeface="華康細明體(P)" panose="0201060001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50" name="Text Box 92"/>
          <p:cNvSpPr txBox="1">
            <a:spLocks noChangeArrowheads="1"/>
          </p:cNvSpPr>
          <p:nvPr/>
        </p:nvSpPr>
        <p:spPr bwMode="auto">
          <a:xfrm>
            <a:off x="5117338" y="4633873"/>
            <a:ext cx="50206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1200" dirty="0" smtClean="0">
                <a:solidFill>
                  <a:srgbClr val="FF00FF"/>
                </a:solidFill>
                <a:latin typeface="Times New Roman" panose="02020603050405020304" pitchFamily="18" charset="0"/>
                <a:ea typeface="華康細明體(P)" panose="02010600010101010101" pitchFamily="2" charset="-120"/>
                <a:cs typeface="Times New Roman" panose="02020603050405020304" pitchFamily="18" charset="0"/>
              </a:rPr>
              <a:t>Lock</a:t>
            </a:r>
            <a:endParaRPr lang="zh-TW" altLang="en-US" sz="1200" dirty="0">
              <a:solidFill>
                <a:srgbClr val="FF00FF"/>
              </a:solidFill>
              <a:latin typeface="Times New Roman" panose="02020603050405020304" pitchFamily="18" charset="0"/>
              <a:ea typeface="華康細明體(P)" panose="02010600010101010101" pitchFamily="2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7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7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6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7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6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6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8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6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2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6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6" presetID="42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66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6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6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withGroup">
                            <p:stCondLst>
                              <p:cond delay="10500"/>
                            </p:stCondLst>
                            <p:childTnLst>
                              <p:par>
                                <p:cTn id="9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6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66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6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6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1000"/>
                                        <p:tgtEl>
                                          <p:spTgt spid="26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26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26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26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66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6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6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26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6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6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6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66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66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66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15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66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66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66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15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266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66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66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withGroup">
                            <p:stCondLst>
                              <p:cond delay="5500"/>
                            </p:stCondLst>
                            <p:childTnLst>
                              <p:par>
                                <p:cTn id="16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266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266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266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2" dur="500"/>
                                        <p:tgtEl>
                                          <p:spTgt spid="26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500"/>
                                        <p:tgtEl>
                                          <p:spTgt spid="26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266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26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26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3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5" dur="500"/>
                                        <p:tgtEl>
                                          <p:spTgt spid="26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8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500"/>
                                        <p:tgtEl>
                                          <p:spTgt spid="26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 nodeType="clickPar">
                      <p:stCondLst>
                        <p:cond delay="indefinite"/>
                      </p:stCondLst>
                      <p:childTnLst>
                        <p:par>
                          <p:cTn id="1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26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6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267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26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26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2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267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26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6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 nodeType="clickPar">
                      <p:stCondLst>
                        <p:cond delay="indefinite"/>
                      </p:stCondLst>
                      <p:childTnLst>
                        <p:par>
                          <p:cTn id="2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26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267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00"/>
                            </p:stCondLst>
                            <p:childTnLst>
                              <p:par>
                                <p:cTn id="21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6" dur="2000"/>
                                        <p:tgtEl>
                                          <p:spTgt spid="26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3000"/>
                            </p:stCondLst>
                            <p:childTnLst>
                              <p:par>
                                <p:cTn id="218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267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26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26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000"/>
                                        <p:tgtEl>
                                          <p:spTgt spid="26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4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6" dur="500"/>
                                        <p:tgtEl>
                                          <p:spTgt spid="26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8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267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26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26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6632" grpId="0" animBg="1"/>
      <p:bldP spid="26633" grpId="0"/>
      <p:bldP spid="26672" grpId="0" animBg="1"/>
      <p:bldP spid="26673" grpId="0" animBg="1"/>
      <p:bldP spid="26683" grpId="1" animBg="1"/>
      <p:bldP spid="26687" grpId="0"/>
      <p:bldP spid="26689" grpId="0"/>
      <p:bldP spid="26691" grpId="0"/>
      <p:bldP spid="26693" grpId="0" uiExpand="1" build="p"/>
      <p:bldP spid="26694" grpId="0"/>
      <p:bldP spid="26697" grpId="0"/>
      <p:bldP spid="26699" grpId="0" uiExpand="1" build="p"/>
      <p:bldP spid="26701" grpId="0" animBg="1"/>
      <p:bldP spid="26702" grpId="0"/>
      <p:bldP spid="26703" grpId="0" animBg="1"/>
      <p:bldP spid="26711" grpId="0" animBg="1"/>
      <p:bldP spid="26712" grpId="0"/>
      <p:bldP spid="26713" grpId="0" animBg="1"/>
      <p:bldP spid="26714" grpId="0"/>
      <p:bldP spid="26716" grpId="0"/>
      <p:bldP spid="3" grpId="0"/>
      <p:bldP spid="48" grpId="0"/>
      <p:bldP spid="49" grpId="0"/>
      <p:bldP spid="5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9" name="C54b DNA2 Ras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3172154"/>
            <a:ext cx="4083050" cy="278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7" name="Picture 77" descr="Image:G protein signal transduction (epinephrin pathway).png"/>
          <p:cNvPicPr>
            <a:picLocks noChangeAspect="1" noChangeArrowheads="1"/>
          </p:cNvPicPr>
          <p:nvPr/>
        </p:nvPicPr>
        <p:blipFill>
          <a:blip r:embed="rId6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9"/>
          <a:stretch>
            <a:fillRect/>
          </a:stretch>
        </p:blipFill>
        <p:spPr bwMode="auto">
          <a:xfrm>
            <a:off x="2187575" y="3068638"/>
            <a:ext cx="2808288" cy="28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0" y="0"/>
            <a:ext cx="2216150" cy="579438"/>
          </a:xfrm>
          <a:prstGeom prst="rect">
            <a:avLst/>
          </a:prstGeom>
          <a:solidFill>
            <a:srgbClr val="FF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3200">
                <a:solidFill>
                  <a:schemeClr val="bg1"/>
                </a:solidFill>
                <a:ea typeface="華康超明體(P)" panose="02010600010101010101" pitchFamily="2" charset="-120"/>
              </a:rPr>
              <a:t>快樂的力量</a:t>
            </a: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0" y="6491288"/>
            <a:ext cx="1158875" cy="3667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Baskerville Old Face" panose="02020602080505020303" pitchFamily="18" charset="0"/>
              </a:rPr>
              <a:t>W</a:t>
            </a:r>
            <a:r>
              <a:rPr lang="en-US" altLang="zh-TW" sz="1200">
                <a:solidFill>
                  <a:schemeClr val="bg1"/>
                </a:solidFill>
                <a:latin typeface="Baskerville Old Face" panose="02020602080505020303" pitchFamily="18" charset="0"/>
              </a:rPr>
              <a:t>IKIPEDI</a:t>
            </a:r>
            <a:r>
              <a:rPr lang="en-US" altLang="zh-TW">
                <a:solidFill>
                  <a:schemeClr val="bg1"/>
                </a:solidFill>
                <a:latin typeface="Baskerville Old Face" panose="02020602080505020303" pitchFamily="18" charset="0"/>
              </a:rPr>
              <a:t>A</a:t>
            </a: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2268538" y="92075"/>
            <a:ext cx="631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400">
                <a:solidFill>
                  <a:srgbClr val="FF00F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受體 </a:t>
            </a:r>
            <a:r>
              <a:rPr lang="en-US" altLang="zh-TW" sz="2400">
                <a:solidFill>
                  <a:srgbClr val="FF00F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receptor</a:t>
            </a:r>
            <a:r>
              <a:rPr lang="en-US" altLang="zh-TW" sz="2400">
                <a:latin typeface="華康超明體(P)" panose="02010600010101010101" pitchFamily="2" charset="-120"/>
                <a:ea typeface="華康超明體(P)" panose="02010600010101010101" pitchFamily="2" charset="-120"/>
              </a:rPr>
              <a:t> </a:t>
            </a:r>
            <a:r>
              <a:rPr lang="zh-TW" altLang="en-US" sz="2400">
                <a:latin typeface="華康超明體(P)" panose="02010600010101010101" pitchFamily="2" charset="-120"/>
                <a:ea typeface="華康超明體(P)" panose="02010600010101010101" pitchFamily="2" charset="-120"/>
              </a:rPr>
              <a:t>接受信息並傳入細胞以啟動反應</a:t>
            </a:r>
          </a:p>
        </p:txBody>
      </p:sp>
      <p:sp>
        <p:nvSpPr>
          <p:cNvPr id="30772" name="Rectangle 52"/>
          <p:cNvSpPr>
            <a:spLocks noChangeArrowheads="1"/>
          </p:cNvSpPr>
          <p:nvPr/>
        </p:nvSpPr>
        <p:spPr bwMode="auto">
          <a:xfrm>
            <a:off x="5184775" y="549275"/>
            <a:ext cx="3959225" cy="156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kumimoji="0" lang="zh-TW" altLang="en-US" sz="2200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我們看</a:t>
            </a:r>
            <a:r>
              <a:rPr kumimoji="0" lang="zh-TW" altLang="en-US" sz="2200">
                <a:solidFill>
                  <a:srgbClr val="FF00F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招牌</a:t>
            </a:r>
            <a:r>
              <a:rPr kumimoji="0" lang="zh-TW" altLang="en-US" sz="2200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以便找到所需要的服務，細胞表面也都有其招牌 </a:t>
            </a:r>
            <a:r>
              <a:rPr kumimoji="0" lang="en-US" altLang="zh-TW" sz="2200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(</a:t>
            </a:r>
            <a:r>
              <a:rPr kumimoji="0" lang="zh-TW" altLang="en-US" sz="2200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受體</a:t>
            </a:r>
            <a:r>
              <a:rPr kumimoji="0" lang="en-US" altLang="zh-TW" sz="2200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)</a:t>
            </a:r>
            <a:r>
              <a:rPr kumimoji="0" lang="zh-TW" altLang="en-US" sz="2200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，引發細胞內種種生理功能。</a:t>
            </a:r>
          </a:p>
        </p:txBody>
      </p:sp>
      <p:pic>
        <p:nvPicPr>
          <p:cNvPr id="30774" name="Picture 54" descr="Image:G protein signal transduction (epinephrin pathway).png"/>
          <p:cNvPicPr>
            <a:picLocks noChangeAspect="1" noChangeArrowheads="1"/>
          </p:cNvPicPr>
          <p:nvPr/>
        </p:nvPicPr>
        <p:blipFill>
          <a:blip r:embed="rId6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69"/>
          <a:stretch>
            <a:fillRect/>
          </a:stretch>
        </p:blipFill>
        <p:spPr bwMode="auto">
          <a:xfrm>
            <a:off x="107950" y="3068638"/>
            <a:ext cx="2160588" cy="28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75" name="Rectangle 55"/>
          <p:cNvSpPr>
            <a:spLocks noChangeArrowheads="1"/>
          </p:cNvSpPr>
          <p:nvPr/>
        </p:nvSpPr>
        <p:spPr bwMode="auto">
          <a:xfrm>
            <a:off x="107950" y="2395538"/>
            <a:ext cx="2012950" cy="457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TW" altLang="en-US" sz="2400">
                <a:solidFill>
                  <a:srgbClr val="DDDDDD"/>
                </a:solidFill>
                <a:ea typeface="華康超明體(P)" panose="02010600010101010101" pitchFamily="2" charset="-120"/>
              </a:rPr>
              <a:t>細胞信息傳導</a:t>
            </a:r>
          </a:p>
        </p:txBody>
      </p:sp>
      <p:sp>
        <p:nvSpPr>
          <p:cNvPr id="30776" name="Line 56"/>
          <p:cNvSpPr>
            <a:spLocks noChangeShapeType="1"/>
          </p:cNvSpPr>
          <p:nvPr/>
        </p:nvSpPr>
        <p:spPr bwMode="auto">
          <a:xfrm>
            <a:off x="107950" y="2278063"/>
            <a:ext cx="8928100" cy="0"/>
          </a:xfrm>
          <a:prstGeom prst="line">
            <a:avLst/>
          </a:prstGeom>
          <a:noFill/>
          <a:ln w="9525">
            <a:solidFill>
              <a:srgbClr val="CC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30778" name="Picture 58" descr="Image:Signal transduction pathways.jpg"/>
          <p:cNvPicPr>
            <a:picLocks noChangeAspect="1" noChangeArrowheads="1"/>
          </p:cNvPicPr>
          <p:nvPr/>
        </p:nvPicPr>
        <p:blipFill>
          <a:blip r:embed="rId7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" r="854"/>
          <a:stretch>
            <a:fillRect/>
          </a:stretch>
        </p:blipFill>
        <p:spPr bwMode="auto">
          <a:xfrm>
            <a:off x="5070847" y="3317266"/>
            <a:ext cx="4097139" cy="25187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79" name="Rectangle 59"/>
          <p:cNvSpPr>
            <a:spLocks noChangeArrowheads="1"/>
          </p:cNvSpPr>
          <p:nvPr/>
        </p:nvSpPr>
        <p:spPr bwMode="auto">
          <a:xfrm>
            <a:off x="2195513" y="2349500"/>
            <a:ext cx="6948487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kumimoji="0" lang="zh-TW" altLang="en-US" sz="2200">
                <a:solidFill>
                  <a:srgbClr val="333333"/>
                </a:solidFill>
                <a:ea typeface="華康超明體(P)" panose="02010600010101010101" pitchFamily="2" charset="-120"/>
              </a:rPr>
              <a:t>當</a:t>
            </a:r>
            <a:r>
              <a:rPr kumimoji="0" lang="zh-TW" altLang="en-US" sz="2200">
                <a:solidFill>
                  <a:srgbClr val="0000FF"/>
                </a:solidFill>
                <a:ea typeface="華康超明體(P)" panose="02010600010101010101" pitchFamily="2" charset="-120"/>
              </a:rPr>
              <a:t>信息分子</a:t>
            </a:r>
            <a:r>
              <a:rPr kumimoji="0" lang="zh-TW" altLang="en-US" sz="2200">
                <a:solidFill>
                  <a:srgbClr val="333333"/>
                </a:solidFill>
                <a:ea typeface="華康超明體(P)" panose="02010600010101010101" pitchFamily="2" charset="-120"/>
              </a:rPr>
              <a:t>找到其</a:t>
            </a:r>
            <a:r>
              <a:rPr kumimoji="0" lang="zh-TW" altLang="en-US" sz="2200">
                <a:solidFill>
                  <a:srgbClr val="CC3300"/>
                </a:solidFill>
                <a:ea typeface="華康超明體(P)" panose="02010600010101010101" pitchFamily="2" charset="-120"/>
              </a:rPr>
              <a:t>目標細胞</a:t>
            </a:r>
            <a:r>
              <a:rPr kumimoji="0" lang="zh-TW" altLang="en-US" sz="2200">
                <a:solidFill>
                  <a:srgbClr val="333333"/>
                </a:solidFill>
                <a:ea typeface="華康超明體(P)" panose="02010600010101010101" pitchFamily="2" charset="-120"/>
              </a:rPr>
              <a:t>，就與細胞表面的專一性</a:t>
            </a:r>
            <a:r>
              <a:rPr kumimoji="0" lang="zh-TW" altLang="en-US" sz="2200">
                <a:solidFill>
                  <a:srgbClr val="FF00FF"/>
                </a:solidFill>
                <a:ea typeface="華康超明體(P)" panose="02010600010101010101" pitchFamily="2" charset="-120"/>
              </a:rPr>
              <a:t>受體</a:t>
            </a:r>
            <a:r>
              <a:rPr kumimoji="0" lang="zh-TW" altLang="en-US" sz="2200">
                <a:solidFill>
                  <a:srgbClr val="333333"/>
                </a:solidFill>
                <a:ea typeface="華康超明體(P)" panose="02010600010101010101" pitchFamily="2" charset="-120"/>
              </a:rPr>
              <a:t>結合，引發細胞內一連串傳導反應，啟動生理功能。</a:t>
            </a:r>
          </a:p>
        </p:txBody>
      </p:sp>
      <p:sp>
        <p:nvSpPr>
          <p:cNvPr id="30780" name="Text Box 60"/>
          <p:cNvSpPr txBox="1">
            <a:spLocks noChangeArrowheads="1"/>
          </p:cNvSpPr>
          <p:nvPr/>
        </p:nvSpPr>
        <p:spPr bwMode="auto">
          <a:xfrm>
            <a:off x="6494463" y="1781175"/>
            <a:ext cx="2470150" cy="396875"/>
          </a:xfrm>
          <a:prstGeom prst="rect">
            <a:avLst/>
          </a:prstGeom>
          <a:solidFill>
            <a:srgbClr val="5F5F5F"/>
          </a:solidFill>
          <a:ln>
            <a:noFill/>
          </a:ln>
          <a:effectLst>
            <a:outerShdw dist="53882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受體就是細胞的招牌</a:t>
            </a:r>
          </a:p>
        </p:txBody>
      </p:sp>
      <p:sp>
        <p:nvSpPr>
          <p:cNvPr id="30781" name="Rectangle 61"/>
          <p:cNvSpPr>
            <a:spLocks noChangeArrowheads="1"/>
          </p:cNvSpPr>
          <p:nvPr/>
        </p:nvSpPr>
        <p:spPr bwMode="auto">
          <a:xfrm>
            <a:off x="1092200" y="3535363"/>
            <a:ext cx="7000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F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受 體</a:t>
            </a:r>
          </a:p>
        </p:txBody>
      </p:sp>
      <p:sp>
        <p:nvSpPr>
          <p:cNvPr id="30782" name="Rectangle 62"/>
          <p:cNvSpPr>
            <a:spLocks noChangeArrowheads="1"/>
          </p:cNvSpPr>
          <p:nvPr/>
        </p:nvSpPr>
        <p:spPr bwMode="auto">
          <a:xfrm>
            <a:off x="19050" y="2932113"/>
            <a:ext cx="641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0000F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信息</a:t>
            </a:r>
          </a:p>
          <a:p>
            <a:r>
              <a:rPr lang="zh-TW" altLang="en-US" dirty="0">
                <a:solidFill>
                  <a:srgbClr val="0000F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分子</a:t>
            </a:r>
          </a:p>
        </p:txBody>
      </p:sp>
      <p:sp>
        <p:nvSpPr>
          <p:cNvPr id="30783" name="Rectangle 63"/>
          <p:cNvSpPr>
            <a:spLocks noChangeArrowheads="1"/>
          </p:cNvSpPr>
          <p:nvPr/>
        </p:nvSpPr>
        <p:spPr bwMode="auto">
          <a:xfrm>
            <a:off x="1960563" y="4005263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rgbClr val="0000F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抑制分子</a:t>
            </a:r>
            <a:endParaRPr lang="zh-TW" altLang="en-US" dirty="0">
              <a:solidFill>
                <a:srgbClr val="0000FF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</p:txBody>
      </p:sp>
      <p:sp>
        <p:nvSpPr>
          <p:cNvPr id="30784" name="Rectangle 64"/>
          <p:cNvSpPr>
            <a:spLocks noChangeArrowheads="1"/>
          </p:cNvSpPr>
          <p:nvPr/>
        </p:nvSpPr>
        <p:spPr bwMode="auto">
          <a:xfrm>
            <a:off x="1807977" y="5607050"/>
            <a:ext cx="10985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zh-TW" altLang="en-US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二次信息</a:t>
            </a:r>
          </a:p>
          <a:p>
            <a:pPr algn="ctr">
              <a:lnSpc>
                <a:spcPct val="80000"/>
              </a:lnSpc>
            </a:pPr>
            <a:r>
              <a:rPr lang="en-US" altLang="zh-TW" sz="1600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Second</a:t>
            </a:r>
          </a:p>
          <a:p>
            <a:pPr algn="ctr">
              <a:lnSpc>
                <a:spcPct val="80000"/>
              </a:lnSpc>
            </a:pPr>
            <a:r>
              <a:rPr lang="en-US" altLang="zh-TW" sz="1600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messenger</a:t>
            </a:r>
          </a:p>
        </p:txBody>
      </p:sp>
      <p:sp>
        <p:nvSpPr>
          <p:cNvPr id="30785" name="Rectangle 65"/>
          <p:cNvSpPr>
            <a:spLocks noChangeArrowheads="1"/>
          </p:cNvSpPr>
          <p:nvPr/>
        </p:nvSpPr>
        <p:spPr bwMode="auto">
          <a:xfrm>
            <a:off x="34925" y="5516563"/>
            <a:ext cx="10382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>
                <a:latin typeface="華康超明體(P)" panose="02010600010101010101" pitchFamily="2" charset="-120"/>
                <a:ea typeface="華康超明體(P)" panose="02010600010101010101" pitchFamily="2" charset="-120"/>
              </a:rPr>
              <a:t>(</a:t>
            </a:r>
            <a:r>
              <a:rPr lang="zh-TW" altLang="en-US">
                <a:latin typeface="華康超明體(P)" panose="02010600010101010101" pitchFamily="2" charset="-120"/>
                <a:ea typeface="華康超明體(P)" panose="02010600010101010101" pitchFamily="2" charset="-120"/>
              </a:rPr>
              <a:t>細胞內</a:t>
            </a:r>
            <a:r>
              <a:rPr lang="en-US" altLang="zh-TW">
                <a:latin typeface="華康超明體(P)" panose="02010600010101010101" pitchFamily="2" charset="-120"/>
                <a:ea typeface="華康超明體(P)" panose="02010600010101010101" pitchFamily="2" charset="-120"/>
              </a:rPr>
              <a:t>)</a:t>
            </a:r>
          </a:p>
        </p:txBody>
      </p:sp>
      <p:sp>
        <p:nvSpPr>
          <p:cNvPr id="30786" name="Rectangle 66"/>
          <p:cNvSpPr>
            <a:spLocks noChangeArrowheads="1"/>
          </p:cNvSpPr>
          <p:nvPr/>
        </p:nvSpPr>
        <p:spPr bwMode="auto">
          <a:xfrm>
            <a:off x="1763713" y="3429000"/>
            <a:ext cx="1038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>
                <a:latin typeface="華康超明體(P)" panose="02010600010101010101" pitchFamily="2" charset="-120"/>
                <a:ea typeface="華康超明體(P)" panose="02010600010101010101" pitchFamily="2" charset="-120"/>
              </a:rPr>
              <a:t>(</a:t>
            </a:r>
            <a:r>
              <a:rPr lang="zh-TW" altLang="en-US">
                <a:latin typeface="華康超明體(P)" panose="02010600010101010101" pitchFamily="2" charset="-120"/>
                <a:ea typeface="華康超明體(P)" panose="02010600010101010101" pitchFamily="2" charset="-120"/>
              </a:rPr>
              <a:t>細胞外</a:t>
            </a:r>
            <a:r>
              <a:rPr lang="en-US" altLang="zh-TW">
                <a:latin typeface="華康超明體(P)" panose="02010600010101010101" pitchFamily="2" charset="-120"/>
                <a:ea typeface="華康超明體(P)" panose="02010600010101010101" pitchFamily="2" charset="-120"/>
              </a:rPr>
              <a:t>)</a:t>
            </a:r>
          </a:p>
        </p:txBody>
      </p:sp>
      <p:sp>
        <p:nvSpPr>
          <p:cNvPr id="30787" name="AutoShape 67"/>
          <p:cNvSpPr>
            <a:spLocks noChangeArrowheads="1"/>
          </p:cNvSpPr>
          <p:nvPr/>
        </p:nvSpPr>
        <p:spPr bwMode="auto">
          <a:xfrm>
            <a:off x="3460750" y="5861050"/>
            <a:ext cx="287338" cy="431800"/>
          </a:xfrm>
          <a:prstGeom prst="downArrow">
            <a:avLst>
              <a:gd name="adj1" fmla="val 50278"/>
              <a:gd name="adj2" fmla="val 48617"/>
            </a:avLst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30788" name="Line 68"/>
          <p:cNvSpPr>
            <a:spLocks noChangeShapeType="1"/>
          </p:cNvSpPr>
          <p:nvPr/>
        </p:nvSpPr>
        <p:spPr bwMode="auto">
          <a:xfrm flipV="1">
            <a:off x="2738003" y="5653088"/>
            <a:ext cx="514785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0789" name="Rectangle 69"/>
          <p:cNvSpPr>
            <a:spLocks noChangeArrowheads="1"/>
          </p:cNvSpPr>
          <p:nvPr/>
        </p:nvSpPr>
        <p:spPr bwMode="auto">
          <a:xfrm>
            <a:off x="3003550" y="6348413"/>
            <a:ext cx="1200150" cy="396875"/>
          </a:xfrm>
          <a:prstGeom prst="rect">
            <a:avLst/>
          </a:prstGeom>
          <a:solidFill>
            <a:srgbClr val="CC33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>
                <a:solidFill>
                  <a:schemeClr val="bg1"/>
                </a:solidFill>
                <a:ea typeface="華康超明體(P)" panose="02010600010101010101" pitchFamily="2" charset="-120"/>
              </a:rPr>
              <a:t>啟動反應</a:t>
            </a:r>
          </a:p>
        </p:txBody>
      </p:sp>
      <p:sp>
        <p:nvSpPr>
          <p:cNvPr id="30790" name="Rectangle 70"/>
          <p:cNvSpPr>
            <a:spLocks noChangeArrowheads="1"/>
          </p:cNvSpPr>
          <p:nvPr/>
        </p:nvSpPr>
        <p:spPr bwMode="auto">
          <a:xfrm>
            <a:off x="4394200" y="5949950"/>
            <a:ext cx="471487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kumimoji="0" lang="zh-TW" altLang="en-US" sz="2200" dirty="0" smtClean="0">
                <a:solidFill>
                  <a:srgbClr val="5F5F5F"/>
                </a:solidFill>
                <a:ea typeface="華康超明體(P)" panose="02010600010101010101" pitchFamily="2" charset="-120"/>
              </a:rPr>
              <a:t>各類</a:t>
            </a:r>
            <a:r>
              <a:rPr kumimoji="0" lang="zh-TW" altLang="en-US" sz="2200" smtClean="0">
                <a:solidFill>
                  <a:srgbClr val="5F5F5F"/>
                </a:solidFill>
                <a:ea typeface="華康超明體(P)" panose="02010600010101010101" pitchFamily="2" charset="-120"/>
              </a:rPr>
              <a:t>細胞有各種</a:t>
            </a:r>
            <a:r>
              <a:rPr kumimoji="0" lang="zh-TW" altLang="en-US" sz="2200" dirty="0" smtClean="0">
                <a:solidFill>
                  <a:srgbClr val="5F5F5F"/>
                </a:solidFill>
                <a:ea typeface="華康超明體(P)" panose="02010600010101010101" pitchFamily="2" charset="-120"/>
              </a:rPr>
              <a:t>功能，</a:t>
            </a:r>
            <a:r>
              <a:rPr kumimoji="0" lang="zh-TW" altLang="en-US" sz="2200" dirty="0">
                <a:solidFill>
                  <a:srgbClr val="5F5F5F"/>
                </a:solidFill>
                <a:ea typeface="華康超明體(P)" panose="02010600010101010101" pitchFamily="2" charset="-120"/>
              </a:rPr>
              <a:t>有些是刺激性的、有些抑制性</a:t>
            </a:r>
            <a:r>
              <a:rPr kumimoji="0" lang="zh-TW" altLang="en-US" sz="2200" dirty="0" smtClean="0">
                <a:solidFill>
                  <a:srgbClr val="5F5F5F"/>
                </a:solidFill>
                <a:ea typeface="華康超明體(P)" panose="02010600010101010101" pitchFamily="2" charset="-120"/>
              </a:rPr>
              <a:t>，通常不只</a:t>
            </a:r>
            <a:r>
              <a:rPr kumimoji="0" lang="zh-TW" altLang="en-US" sz="2200" dirty="0">
                <a:solidFill>
                  <a:srgbClr val="5F5F5F"/>
                </a:solidFill>
                <a:ea typeface="華康超明體(P)" panose="02010600010101010101" pitchFamily="2" charset="-120"/>
              </a:rPr>
              <a:t>一種。</a:t>
            </a:r>
          </a:p>
        </p:txBody>
      </p:sp>
      <p:sp>
        <p:nvSpPr>
          <p:cNvPr id="30791" name="AutoShape 71"/>
          <p:cNvSpPr>
            <a:spLocks noChangeArrowheads="1"/>
          </p:cNvSpPr>
          <p:nvPr/>
        </p:nvSpPr>
        <p:spPr bwMode="auto">
          <a:xfrm rot="-2267751">
            <a:off x="1363663" y="3976688"/>
            <a:ext cx="269875" cy="503237"/>
          </a:xfrm>
          <a:prstGeom prst="curvedLeftArrow">
            <a:avLst>
              <a:gd name="adj1" fmla="val 37294"/>
              <a:gd name="adj2" fmla="val 74588"/>
              <a:gd name="adj3" fmla="val 33333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792" name="Rectangle 72"/>
          <p:cNvSpPr>
            <a:spLocks noChangeArrowheads="1"/>
          </p:cNvSpPr>
          <p:nvPr/>
        </p:nvSpPr>
        <p:spPr bwMode="auto">
          <a:xfrm>
            <a:off x="1308665" y="3099594"/>
            <a:ext cx="1146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1600" dirty="0">
                <a:solidFill>
                  <a:srgbClr val="0000F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(</a:t>
            </a:r>
            <a:r>
              <a:rPr lang="zh-TW" altLang="en-US" sz="1600" dirty="0">
                <a:solidFill>
                  <a:srgbClr val="0000F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腎上腺素</a:t>
            </a:r>
            <a:r>
              <a:rPr lang="en-US" altLang="zh-TW" sz="1600" dirty="0">
                <a:solidFill>
                  <a:srgbClr val="0000F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)</a:t>
            </a:r>
          </a:p>
        </p:txBody>
      </p:sp>
      <p:sp>
        <p:nvSpPr>
          <p:cNvPr id="30794" name="Rectangle 74"/>
          <p:cNvSpPr>
            <a:spLocks noChangeArrowheads="1"/>
          </p:cNvSpPr>
          <p:nvPr/>
        </p:nvSpPr>
        <p:spPr bwMode="auto">
          <a:xfrm>
            <a:off x="34925" y="5876925"/>
            <a:ext cx="14033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1600">
                <a:solidFill>
                  <a:srgbClr val="CC33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心臟、血管、</a:t>
            </a:r>
          </a:p>
          <a:p>
            <a:r>
              <a:rPr lang="zh-TW" altLang="en-US" sz="1600">
                <a:solidFill>
                  <a:srgbClr val="CC33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支氣管</a:t>
            </a:r>
            <a:r>
              <a:rPr lang="en-US" altLang="zh-TW" sz="1600">
                <a:solidFill>
                  <a:srgbClr val="CC33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...</a:t>
            </a:r>
          </a:p>
        </p:txBody>
      </p:sp>
      <p:sp>
        <p:nvSpPr>
          <p:cNvPr id="30795" name="Rectangle 75"/>
          <p:cNvSpPr>
            <a:spLocks noChangeArrowheads="1"/>
          </p:cNvSpPr>
          <p:nvPr/>
        </p:nvSpPr>
        <p:spPr bwMode="auto">
          <a:xfrm>
            <a:off x="3967163" y="3993085"/>
            <a:ext cx="817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0000F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離   開</a:t>
            </a:r>
          </a:p>
        </p:txBody>
      </p:sp>
      <p:sp>
        <p:nvSpPr>
          <p:cNvPr id="30796" name="Rectangle 76"/>
          <p:cNvSpPr>
            <a:spLocks noChangeArrowheads="1"/>
          </p:cNvSpPr>
          <p:nvPr/>
        </p:nvSpPr>
        <p:spPr bwMode="auto">
          <a:xfrm>
            <a:off x="3124200" y="4125913"/>
            <a:ext cx="7649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打  開</a:t>
            </a:r>
            <a:endParaRPr lang="zh-TW" altLang="en-US" dirty="0">
              <a:solidFill>
                <a:schemeClr val="bg1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</p:txBody>
      </p:sp>
      <p:sp>
        <p:nvSpPr>
          <p:cNvPr id="30800" name="Rectangle 80"/>
          <p:cNvSpPr>
            <a:spLocks noChangeArrowheads="1"/>
          </p:cNvSpPr>
          <p:nvPr/>
        </p:nvSpPr>
        <p:spPr bwMode="auto">
          <a:xfrm>
            <a:off x="8675688" y="6381750"/>
            <a:ext cx="468312" cy="476250"/>
          </a:xfrm>
          <a:prstGeom prst="rect">
            <a:avLst/>
          </a:prstGeom>
          <a:solidFill>
            <a:srgbClr val="FF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fld id="{91D677AF-B084-4FDF-9201-1C0BEB2E888F}" type="slidenum">
              <a:rPr lang="en-US" altLang="zh-TW" sz="2400" b="1">
                <a:solidFill>
                  <a:schemeClr val="bg1"/>
                </a:solidFill>
                <a:ea typeface="華康超明體(P)" panose="02010600010101010101" pitchFamily="2" charset="-120"/>
              </a:rPr>
              <a:pPr algn="ctr"/>
              <a:t>14</a:t>
            </a:fld>
            <a:endParaRPr lang="en-US" altLang="zh-TW" sz="2400" b="1">
              <a:solidFill>
                <a:schemeClr val="bg1"/>
              </a:solidFill>
              <a:ea typeface="華康超明體(P)" panose="02010600010101010101" pitchFamily="2" charset="-120"/>
            </a:endParaRPr>
          </a:p>
        </p:txBody>
      </p:sp>
      <p:pic>
        <p:nvPicPr>
          <p:cNvPr id="30801" name="Picture 81" descr="IMG_003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0" y="692150"/>
            <a:ext cx="1401763" cy="1512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777777"/>
                  </a:outerShdw>
                </a:effectLst>
              </a14:hiddenEffects>
            </a:ext>
          </a:extLst>
        </p:spPr>
      </p:pic>
      <p:pic>
        <p:nvPicPr>
          <p:cNvPr id="30802" name="Picture 82" descr="starbuck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"/>
          <a:stretch>
            <a:fillRect/>
          </a:stretch>
        </p:blipFill>
        <p:spPr bwMode="auto">
          <a:xfrm>
            <a:off x="122238" y="692150"/>
            <a:ext cx="1477962" cy="1512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777777"/>
                  </a:outerShdw>
                </a:effectLst>
              </a14:hiddenEffects>
            </a:ext>
          </a:extLst>
        </p:spPr>
      </p:pic>
      <p:pic>
        <p:nvPicPr>
          <p:cNvPr id="30804" name="Picture 84" descr="kan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692150"/>
            <a:ext cx="1984375" cy="1512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51"/>
          <p:cNvSpPr txBox="1">
            <a:spLocks noChangeArrowheads="1"/>
          </p:cNvSpPr>
          <p:nvPr/>
        </p:nvSpPr>
        <p:spPr bwMode="auto">
          <a:xfrm>
            <a:off x="3746500" y="5759755"/>
            <a:ext cx="7232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1400" dirty="0" smtClean="0"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進入</a:t>
            </a:r>
            <a:endParaRPr lang="en-US" altLang="zh-TW" sz="1400" dirty="0" smtClean="0"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  <a:p>
            <a:pPr algn="ctr"/>
            <a:r>
              <a:rPr lang="zh-TW" altLang="en-US" sz="1400" dirty="0" smtClean="0"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細胞核</a:t>
            </a:r>
            <a:endParaRPr lang="zh-TW" altLang="en-US" sz="1400" dirty="0"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8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0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7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30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7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7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3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07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0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0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0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07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07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07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07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07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07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07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7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0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07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0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0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30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0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8" dur="500"/>
                                        <p:tgtEl>
                                          <p:spTgt spid="30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2" dur="500"/>
                                        <p:tgtEl>
                                          <p:spTgt spid="30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4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07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0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0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0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07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0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0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30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07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0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0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307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0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0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1000"/>
                                        <p:tgtEl>
                                          <p:spTgt spid="30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52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30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0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0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0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0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0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307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000"/>
                                        <p:tgtEl>
                                          <p:spTgt spid="30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9" dur="1" fill="hold"/>
                                        <p:tgtEl>
                                          <p:spTgt spid="307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8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0799"/>
                </p:tgtEl>
              </p:cMediaNode>
            </p:video>
          </p:childTnLst>
        </p:cTn>
      </p:par>
    </p:tnLst>
    <p:bldLst>
      <p:bldP spid="30728" grpId="0" animBg="1"/>
      <p:bldP spid="30729" grpId="0"/>
      <p:bldP spid="30772" grpId="0"/>
      <p:bldP spid="30775" grpId="0" animBg="1"/>
      <p:bldP spid="30779" grpId="0"/>
      <p:bldP spid="30780" grpId="0" animBg="1"/>
      <p:bldP spid="30781" grpId="0"/>
      <p:bldP spid="30782" grpId="0"/>
      <p:bldP spid="30783" grpId="0"/>
      <p:bldP spid="30784" grpId="0"/>
      <p:bldP spid="30785" grpId="0"/>
      <p:bldP spid="30786" grpId="0"/>
      <p:bldP spid="30789" grpId="0" animBg="1"/>
      <p:bldP spid="30790" grpId="0"/>
      <p:bldP spid="30792" grpId="0"/>
      <p:bldP spid="30794" grpId="0"/>
      <p:bldP spid="30795" grpId="0"/>
      <p:bldP spid="30796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EB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TW" altLang="zh-TW"/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611188" y="588963"/>
            <a:ext cx="8064500" cy="895350"/>
          </a:xfrm>
          <a:prstGeom prst="rect">
            <a:avLst/>
          </a:prstGeom>
          <a:solidFill>
            <a:srgbClr val="FF3399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5715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145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286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TW" altLang="en-US" sz="440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你對神經傳導物質的看法？</a:t>
            </a: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1693863" y="1916113"/>
            <a:ext cx="5958682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5715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145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286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TW" sz="3600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(1) </a:t>
            </a:r>
            <a:r>
              <a:rPr lang="zh-TW" altLang="en-US" sz="3600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幾乎決定人類的喜怒哀樂</a:t>
            </a:r>
          </a:p>
          <a:p>
            <a:pPr>
              <a:lnSpc>
                <a:spcPct val="120000"/>
              </a:lnSpc>
            </a:pPr>
            <a:r>
              <a:rPr lang="en-US" altLang="zh-TW" sz="3600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(2</a:t>
            </a:r>
            <a:r>
              <a:rPr lang="en-US" altLang="zh-TW" sz="3600" dirty="0" smtClean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)</a:t>
            </a:r>
            <a:r>
              <a:rPr lang="zh-TW" altLang="en-US" sz="3600" dirty="0" smtClean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 大部份</a:t>
            </a:r>
            <a:r>
              <a:rPr lang="zh-TW" altLang="en-US" sz="3600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都</a:t>
            </a:r>
            <a:r>
              <a:rPr lang="zh-TW" altLang="en-US" sz="3600" dirty="0" smtClean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是大</a:t>
            </a:r>
            <a:r>
              <a:rPr lang="zh-TW" altLang="en-US" sz="3600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分子</a:t>
            </a:r>
            <a:r>
              <a:rPr lang="zh-TW" altLang="en-US" sz="3600" dirty="0" smtClean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所構成</a:t>
            </a:r>
            <a:endParaRPr lang="zh-TW" altLang="en-US" sz="3600" dirty="0"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3600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(3) </a:t>
            </a:r>
            <a:r>
              <a:rPr lang="zh-TW" altLang="en-US" sz="3600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組成種類非常</a:t>
            </a:r>
            <a:r>
              <a:rPr lang="zh-TW" altLang="en-US" sz="3600" dirty="0" smtClean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多樣且複雜</a:t>
            </a:r>
            <a:endParaRPr lang="zh-TW" altLang="en-US" sz="3600" dirty="0"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3600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(4) </a:t>
            </a:r>
            <a:r>
              <a:rPr lang="zh-TW" altLang="en-US" sz="3600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其分泌失調可能造成疾病</a:t>
            </a:r>
          </a:p>
          <a:p>
            <a:pPr>
              <a:lnSpc>
                <a:spcPct val="120000"/>
              </a:lnSpc>
            </a:pPr>
            <a:r>
              <a:rPr lang="en-US" altLang="zh-TW" sz="3600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(5) </a:t>
            </a:r>
            <a:r>
              <a:rPr lang="zh-TW" altLang="en-US" sz="3600" dirty="0" smtClean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受到身體其他</a:t>
            </a:r>
            <a:r>
              <a:rPr lang="zh-TW" altLang="en-US" sz="3600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功能之調節</a:t>
            </a: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4436223" y="5737225"/>
            <a:ext cx="304892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TW" altLang="en-US" sz="3600" dirty="0" smtClean="0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 </a:t>
            </a:r>
            <a:endParaRPr lang="en-US" altLang="zh-TW" sz="3600" dirty="0">
              <a:solidFill>
                <a:srgbClr val="5F5F5F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</p:txBody>
      </p:sp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395288" y="5949950"/>
            <a:ext cx="3841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3600">
                <a:latin typeface="華康超明體(P)" panose="02010600010101010101" pitchFamily="2" charset="-120"/>
                <a:ea typeface="華康超明體(P)" panose="02010600010101010101" pitchFamily="2" charset="-120"/>
              </a:rPr>
              <a:t>請選出不適當者：</a:t>
            </a:r>
          </a:p>
        </p:txBody>
      </p:sp>
      <p:sp>
        <p:nvSpPr>
          <p:cNvPr id="7" name="文字方塊 6"/>
          <p:cNvSpPr txBox="1"/>
          <p:nvPr/>
        </p:nvSpPr>
        <p:spPr>
          <a:xfrm rot="16200000">
            <a:off x="8161199" y="5875198"/>
            <a:ext cx="1657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(5) 15:33 - 18:20 [4]</a:t>
            </a:r>
            <a:endParaRPr lang="zh-TW" altLang="en-US" sz="14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1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1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1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1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1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animBg="1"/>
      <p:bldP spid="51204" grpId="0" build="p"/>
      <p:bldP spid="51205" grpId="0"/>
      <p:bldP spid="5120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3" name="Picture 27" descr="Man_is_But_a_Worm"/>
          <p:cNvPicPr>
            <a:picLocks noChangeAspect="1" noChangeArrowheads="1"/>
          </p:cNvPicPr>
          <p:nvPr/>
        </p:nvPicPr>
        <p:blipFill>
          <a:blip r:embed="rId4" cstate="print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141788"/>
            <a:ext cx="2451100" cy="270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71438" y="4077072"/>
            <a:ext cx="4500562" cy="158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2200" dirty="0">
                <a:solidFill>
                  <a:srgbClr val="820082"/>
                </a:solidFill>
                <a:ea typeface="華康超明體(P)" panose="02010600010101010101" pitchFamily="2" charset="-120"/>
              </a:rPr>
              <a:t>生命必須流動</a:t>
            </a:r>
            <a:r>
              <a:rPr lang="zh-TW" altLang="en-US" sz="2200" dirty="0">
                <a:solidFill>
                  <a:srgbClr val="5F5F5F"/>
                </a:solidFill>
                <a:ea typeface="華康超明體(P)" panose="02010600010101010101" pitchFamily="2" charset="-120"/>
              </a:rPr>
              <a:t>，而不是一灘死水。</a:t>
            </a:r>
            <a:r>
              <a:rPr lang="zh-TW" altLang="en-US" sz="2200" dirty="0" smtClean="0">
                <a:solidFill>
                  <a:srgbClr val="5F5F5F"/>
                </a:solidFill>
                <a:ea typeface="華康超明體(P)" panose="02010600010101010101" pitchFamily="2" charset="-120"/>
              </a:rPr>
              <a:t>透過生命的流動，</a:t>
            </a:r>
            <a:r>
              <a:rPr lang="zh-TW" altLang="en-US" sz="2200" dirty="0">
                <a:solidFill>
                  <a:srgbClr val="5F5F5F"/>
                </a:solidFill>
                <a:ea typeface="華康超明體(P)" panose="02010600010101010101" pitchFamily="2" charset="-120"/>
              </a:rPr>
              <a:t>開拓新的視野、經驗與感受，</a:t>
            </a:r>
            <a:r>
              <a:rPr lang="zh-TW" altLang="en-US" sz="2200" dirty="0" smtClean="0">
                <a:solidFill>
                  <a:srgbClr val="5F5F5F"/>
                </a:solidFill>
                <a:ea typeface="華康超明體(P)" panose="02010600010101010101" pitchFamily="2" charset="-120"/>
              </a:rPr>
              <a:t>以自力尋求自身的</a:t>
            </a:r>
            <a:r>
              <a:rPr lang="zh-TW" altLang="en-US" sz="2200" dirty="0">
                <a:solidFill>
                  <a:srgbClr val="5F5F5F"/>
                </a:solidFill>
                <a:ea typeface="華康超明體(P)" panose="02010600010101010101" pitchFamily="2" charset="-120"/>
              </a:rPr>
              <a:t>快樂圓滿。</a:t>
            </a:r>
            <a:r>
              <a:rPr lang="zh-TW" altLang="en-US" sz="2200" dirty="0">
                <a:solidFill>
                  <a:srgbClr val="FF3399"/>
                </a:solidFill>
                <a:ea typeface="華康超明體(P)" panose="02010600010101010101" pitchFamily="2" charset="-120"/>
              </a:rPr>
              <a:t>實實在在、豐富人生</a:t>
            </a:r>
            <a:r>
              <a:rPr lang="zh-TW" altLang="en-US" sz="2200" dirty="0">
                <a:solidFill>
                  <a:srgbClr val="5F5F5F"/>
                </a:solidFill>
                <a:ea typeface="華康超明體(P)" panose="02010600010101010101" pitchFamily="2" charset="-120"/>
              </a:rPr>
              <a:t>。</a:t>
            </a:r>
          </a:p>
        </p:txBody>
      </p:sp>
      <p:graphicFrame>
        <p:nvGraphicFramePr>
          <p:cNvPr id="9227" name="Object 11"/>
          <p:cNvGraphicFramePr>
            <a:graphicFrameLocks noChangeAspect="1"/>
          </p:cNvGraphicFramePr>
          <p:nvPr/>
        </p:nvGraphicFramePr>
        <p:xfrm>
          <a:off x="4787900" y="549275"/>
          <a:ext cx="2449513" cy="169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2" name="Image" r:id="rId5" imgW="3553354" imgH="2460366" progId="Photoshop.Image.8">
                  <p:embed/>
                </p:oleObj>
              </mc:Choice>
              <mc:Fallback>
                <p:oleObj name="Image" r:id="rId5" imgW="3553354" imgH="2460366" progId="Photoshop.Image.8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549275"/>
                        <a:ext cx="2449513" cy="1697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2216150" cy="579438"/>
          </a:xfrm>
          <a:prstGeom prst="rect">
            <a:avLst/>
          </a:prstGeom>
          <a:solidFill>
            <a:srgbClr val="FF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3200">
                <a:solidFill>
                  <a:schemeClr val="bg1"/>
                </a:solidFill>
                <a:ea typeface="華康超明體(P)" panose="02010600010101010101" pitchFamily="2" charset="-120"/>
              </a:rPr>
              <a:t>快樂的力量</a:t>
            </a: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8675688" y="6381750"/>
            <a:ext cx="468312" cy="476250"/>
          </a:xfrm>
          <a:prstGeom prst="rect">
            <a:avLst/>
          </a:prstGeom>
          <a:solidFill>
            <a:srgbClr val="FF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fld id="{F6704420-C8B7-4984-89B6-1D133A6491A6}" type="slidenum">
              <a:rPr lang="en-US" altLang="zh-TW" sz="2400" b="1">
                <a:solidFill>
                  <a:schemeClr val="bg1"/>
                </a:solidFill>
                <a:ea typeface="華康超明體(P)" panose="02010600010101010101" pitchFamily="2" charset="-120"/>
              </a:rPr>
              <a:pPr algn="ctr"/>
              <a:t>16</a:t>
            </a:fld>
            <a:endParaRPr lang="en-US" altLang="zh-TW" sz="2400" b="1">
              <a:solidFill>
                <a:schemeClr val="bg1"/>
              </a:solidFill>
              <a:ea typeface="華康超明體(P)" panose="02010600010101010101" pitchFamily="2" charset="-120"/>
            </a:endParaRP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268538" y="92075"/>
            <a:ext cx="6696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400">
                <a:latin typeface="華康超明體(P)" panose="02010600010101010101" pitchFamily="2" charset="-120"/>
                <a:ea typeface="華康超明體(P)" panose="02010600010101010101" pitchFamily="2" charset="-120"/>
              </a:rPr>
              <a:t>神經或生命的流動 </a:t>
            </a:r>
            <a:r>
              <a:rPr lang="en-US" altLang="zh-TW" sz="2400">
                <a:latin typeface="華康超明體(P)" panose="02010600010101010101" pitchFamily="2" charset="-120"/>
                <a:ea typeface="華康超明體(P)" panose="02010600010101010101" pitchFamily="2" charset="-120"/>
              </a:rPr>
              <a:t>(Flow) </a:t>
            </a:r>
            <a:r>
              <a:rPr lang="zh-TW" altLang="en-US" sz="2400">
                <a:latin typeface="華康超明體(P)" panose="02010600010101010101" pitchFamily="2" charset="-120"/>
                <a:ea typeface="華康超明體(P)" panose="02010600010101010101" pitchFamily="2" charset="-120"/>
              </a:rPr>
              <a:t>可能是快樂的重要因素</a:t>
            </a: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106363" y="5624885"/>
            <a:ext cx="4248150" cy="0"/>
          </a:xfrm>
          <a:prstGeom prst="line">
            <a:avLst/>
          </a:prstGeom>
          <a:noFill/>
          <a:ln w="9525">
            <a:solidFill>
              <a:srgbClr val="66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9225" name="Picture 9" descr="Pleasure0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92150"/>
            <a:ext cx="4405313" cy="3381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9" name="Picture 13" descr="univers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688" y="4149725"/>
            <a:ext cx="2054225" cy="2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6565900" y="620713"/>
            <a:ext cx="2470150" cy="3968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 dirty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生命的密碼流暢解讀</a:t>
            </a: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2798763" y="6416675"/>
            <a:ext cx="1773237" cy="3968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>
                <a:solidFill>
                  <a:srgbClr val="DDDDDD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通宇宙 貫古今</a:t>
            </a:r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71438" y="5632921"/>
            <a:ext cx="450056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2200" dirty="0" smtClean="0">
                <a:solidFill>
                  <a:srgbClr val="CC3300"/>
                </a:solidFill>
                <a:ea typeface="華康超明體(P)" panose="02010600010101010101" pitchFamily="2" charset="-120"/>
              </a:rPr>
              <a:t>數萬年</a:t>
            </a:r>
            <a:r>
              <a:rPr lang="zh-TW" altLang="en-US" sz="2200" dirty="0">
                <a:solidFill>
                  <a:srgbClr val="CC3300"/>
                </a:solidFill>
                <a:ea typeface="華康超明體(P)" panose="02010600010101010101" pitchFamily="2" charset="-120"/>
              </a:rPr>
              <a:t>來的人類活動均如是。</a:t>
            </a:r>
          </a:p>
        </p:txBody>
      </p:sp>
      <p:sp>
        <p:nvSpPr>
          <p:cNvPr id="9236" name="Rectangle 20"/>
          <p:cNvSpPr>
            <a:spLocks noChangeArrowheads="1"/>
          </p:cNvSpPr>
          <p:nvPr/>
        </p:nvSpPr>
        <p:spPr bwMode="auto">
          <a:xfrm>
            <a:off x="7380312" y="1019175"/>
            <a:ext cx="869950" cy="133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TW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DNA</a:t>
            </a:r>
          </a:p>
          <a:p>
            <a:pPr algn="ctr">
              <a:lnSpc>
                <a:spcPct val="90000"/>
              </a:lnSpc>
            </a:pPr>
            <a:r>
              <a:rPr lang="en-US" altLang="zh-TW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↓</a:t>
            </a:r>
          </a:p>
          <a:p>
            <a:pPr algn="ctr">
              <a:lnSpc>
                <a:spcPct val="90000"/>
              </a:lnSpc>
            </a:pPr>
            <a:r>
              <a:rPr lang="en-US" altLang="zh-TW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RNA</a:t>
            </a:r>
          </a:p>
          <a:p>
            <a:pPr algn="ctr">
              <a:lnSpc>
                <a:spcPct val="90000"/>
              </a:lnSpc>
            </a:pPr>
            <a:r>
              <a:rPr lang="en-US" altLang="zh-TW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↓</a:t>
            </a:r>
          </a:p>
          <a:p>
            <a:pPr algn="ctr">
              <a:lnSpc>
                <a:spcPct val="90000"/>
              </a:lnSpc>
            </a:pPr>
            <a:r>
              <a:rPr lang="zh-TW" altLang="en-US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蛋白質</a:t>
            </a:r>
          </a:p>
        </p:txBody>
      </p:sp>
      <p:sp>
        <p:nvSpPr>
          <p:cNvPr id="9237" name="Rectangle 21"/>
          <p:cNvSpPr>
            <a:spLocks noChangeArrowheads="1"/>
          </p:cNvSpPr>
          <p:nvPr/>
        </p:nvSpPr>
        <p:spPr bwMode="auto">
          <a:xfrm>
            <a:off x="6948264" y="2755425"/>
            <a:ext cx="1826141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1600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流暢</a:t>
            </a:r>
            <a:r>
              <a:rPr lang="zh-TW" altLang="en-US" sz="1600" dirty="0" smtClean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的莫札特</a:t>
            </a:r>
            <a:r>
              <a:rPr lang="zh-TW" altLang="en-US" sz="1600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音樂</a:t>
            </a:r>
          </a:p>
        </p:txBody>
      </p:sp>
      <p:sp>
        <p:nvSpPr>
          <p:cNvPr id="9238" name="Rectangle 22"/>
          <p:cNvSpPr>
            <a:spLocks noChangeArrowheads="1"/>
          </p:cNvSpPr>
          <p:nvPr/>
        </p:nvSpPr>
        <p:spPr bwMode="auto">
          <a:xfrm>
            <a:off x="4611688" y="6196013"/>
            <a:ext cx="12001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160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愛因斯坦</a:t>
            </a:r>
          </a:p>
          <a:p>
            <a:r>
              <a:rPr lang="zh-TW" altLang="en-US" sz="160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提出相對論</a:t>
            </a:r>
          </a:p>
        </p:txBody>
      </p:sp>
      <p:sp>
        <p:nvSpPr>
          <p:cNvPr id="9241" name="Rectangle 25"/>
          <p:cNvSpPr>
            <a:spLocks noChangeArrowheads="1"/>
          </p:cNvSpPr>
          <p:nvPr/>
        </p:nvSpPr>
        <p:spPr bwMode="auto">
          <a:xfrm>
            <a:off x="7334250" y="3789363"/>
            <a:ext cx="180975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1600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達爾文提出演化論</a:t>
            </a:r>
          </a:p>
        </p:txBody>
      </p:sp>
      <p:sp>
        <p:nvSpPr>
          <p:cNvPr id="9244" name="Text Box 28"/>
          <p:cNvSpPr txBox="1">
            <a:spLocks noChangeArrowheads="1"/>
          </p:cNvSpPr>
          <p:nvPr/>
        </p:nvSpPr>
        <p:spPr bwMode="auto">
          <a:xfrm>
            <a:off x="0" y="6491288"/>
            <a:ext cx="1158875" cy="3667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Baskerville Old Face" panose="02020602080505020303" pitchFamily="18" charset="0"/>
              </a:rPr>
              <a:t>W</a:t>
            </a:r>
            <a:r>
              <a:rPr lang="en-US" altLang="zh-TW" sz="1200">
                <a:solidFill>
                  <a:schemeClr val="bg1"/>
                </a:solidFill>
                <a:latin typeface="Baskerville Old Face" panose="02020602080505020303" pitchFamily="18" charset="0"/>
              </a:rPr>
              <a:t>IKIPEDI</a:t>
            </a:r>
            <a:r>
              <a:rPr lang="en-US" altLang="zh-TW">
                <a:solidFill>
                  <a:schemeClr val="bg1"/>
                </a:solidFill>
                <a:latin typeface="Baskerville Old Face" panose="02020602080505020303" pitchFamily="18" charset="0"/>
              </a:rPr>
              <a:t>A</a:t>
            </a:r>
          </a:p>
        </p:txBody>
      </p:sp>
      <p:sp>
        <p:nvSpPr>
          <p:cNvPr id="9245" name="Rectangle 29"/>
          <p:cNvSpPr>
            <a:spLocks noChangeArrowheads="1"/>
          </p:cNvSpPr>
          <p:nvPr/>
        </p:nvSpPr>
        <p:spPr bwMode="auto">
          <a:xfrm>
            <a:off x="250825" y="765175"/>
            <a:ext cx="976313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en-US" altLang="zh-TW" sz="220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Jimmy</a:t>
            </a:r>
          </a:p>
        </p:txBody>
      </p:sp>
      <p:sp>
        <p:nvSpPr>
          <p:cNvPr id="22" name="Rectangle 57"/>
          <p:cNvSpPr>
            <a:spLocks noChangeArrowheads="1"/>
          </p:cNvSpPr>
          <p:nvPr/>
        </p:nvSpPr>
        <p:spPr bwMode="auto">
          <a:xfrm>
            <a:off x="8213725" y="1452563"/>
            <a:ext cx="776287" cy="427037"/>
          </a:xfrm>
          <a:prstGeom prst="rect">
            <a:avLst/>
          </a:prstGeom>
          <a:solidFill>
            <a:srgbClr val="CC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en-US" altLang="zh-TW" sz="220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Flow</a:t>
            </a:r>
          </a:p>
        </p:txBody>
      </p:sp>
      <p:sp>
        <p:nvSpPr>
          <p:cNvPr id="2" name="矩形 1"/>
          <p:cNvSpPr/>
          <p:nvPr/>
        </p:nvSpPr>
        <p:spPr>
          <a:xfrm>
            <a:off x="81362" y="6021288"/>
            <a:ext cx="44319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C00000"/>
                </a:solidFill>
                <a:latin typeface="Arial Black" panose="020B0A04020102020204" pitchFamily="34" charset="0"/>
              </a:rPr>
              <a:t>TED </a:t>
            </a:r>
            <a:r>
              <a:rPr lang="en-US" altLang="zh-TW" dirty="0">
                <a:solidFill>
                  <a:srgbClr val="000000"/>
                </a:solidFill>
                <a:latin typeface="Times New Roman" panose="02020603050405020304" pitchFamily="18" charset="0"/>
              </a:rPr>
              <a:t>Flow: The Secret to </a:t>
            </a:r>
            <a:r>
              <a:rPr lang="en-US" altLang="zh-TW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Happiness</a:t>
            </a:r>
            <a:r>
              <a:rPr lang="zh-TW" alt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TW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(2004)</a:t>
            </a:r>
            <a:r>
              <a:rPr lang="en-US" altLang="zh-TW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zh-TW" altLang="en-US" dirty="0"/>
          </a:p>
        </p:txBody>
      </p:sp>
      <p:pic>
        <p:nvPicPr>
          <p:cNvPr id="9315" name="Picture 99" descr="ç¸éåç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688" y="2343685"/>
            <a:ext cx="2336576" cy="174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6565900" y="2349500"/>
            <a:ext cx="2492990" cy="40011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 dirty="0" smtClean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音樂旋律的流動節奏</a:t>
            </a:r>
            <a:endParaRPr lang="zh-TW" altLang="en-US" sz="2000" dirty="0">
              <a:solidFill>
                <a:schemeClr val="bg1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4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2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8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4" grpId="0"/>
      <p:bldP spid="9221" grpId="0"/>
      <p:bldP spid="9230" grpId="0" animBg="1"/>
      <p:bldP spid="9232" grpId="0" animBg="1"/>
      <p:bldP spid="9233" grpId="0"/>
      <p:bldP spid="9236" grpId="0"/>
      <p:bldP spid="9237" grpId="0"/>
      <p:bldP spid="9238" grpId="0"/>
      <p:bldP spid="9241" grpId="0"/>
      <p:bldP spid="9244" grpId="0" animBg="1"/>
      <p:bldP spid="9245" grpId="0"/>
      <p:bldP spid="22" grpId="0" animBg="1"/>
      <p:bldP spid="2" grpId="0"/>
      <p:bldP spid="92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5" name="Text Box 15"/>
          <p:cNvSpPr txBox="1">
            <a:spLocks noChangeArrowheads="1"/>
          </p:cNvSpPr>
          <p:nvPr/>
        </p:nvSpPr>
        <p:spPr bwMode="auto">
          <a:xfrm>
            <a:off x="3089275" y="4005263"/>
            <a:ext cx="3232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2400">
                <a:solidFill>
                  <a:schemeClr val="bg1"/>
                </a:solidFill>
                <a:ea typeface="華康楷書體W5(P)" panose="02010600010101010101" pitchFamily="2" charset="-120"/>
              </a:rPr>
              <a:t>看兩個神經細胞在連結</a:t>
            </a:r>
          </a:p>
        </p:txBody>
      </p:sp>
      <p:pic>
        <p:nvPicPr>
          <p:cNvPr id="40971" name="Picture 11"/>
          <p:cNvPicPr>
            <a:picLocks noChangeAspect="1" noChangeArrowheads="1"/>
          </p:cNvPicPr>
          <p:nvPr/>
        </p:nvPicPr>
        <p:blipFill>
          <a:blip r:embed="rId3">
            <a:lum bright="-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1181" r="1563"/>
          <a:stretch>
            <a:fillRect/>
          </a:stretch>
        </p:blipFill>
        <p:spPr bwMode="auto">
          <a:xfrm>
            <a:off x="73025" y="0"/>
            <a:ext cx="9036050" cy="6864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72" name="Text Box 12"/>
          <p:cNvSpPr txBox="1">
            <a:spLocks noChangeArrowheads="1"/>
          </p:cNvSpPr>
          <p:nvPr/>
        </p:nvSpPr>
        <p:spPr bwMode="auto">
          <a:xfrm>
            <a:off x="1390650" y="4868863"/>
            <a:ext cx="668655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ea typeface="華康超明體(P)" panose="02010600010101010101" pitchFamily="2" charset="-120"/>
              </a:rPr>
              <a:t>我們這輩子都在建立腦中的神經網路</a:t>
            </a:r>
          </a:p>
          <a:p>
            <a:pPr algn="ctr">
              <a:lnSpc>
                <a:spcPct val="110000"/>
              </a:lnSpc>
            </a:pPr>
            <a:r>
              <a:rPr lang="zh-TW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ea typeface="華康超明體(P)" panose="02010600010101010101" pitchFamily="2" charset="-120"/>
              </a:rPr>
              <a:t>每一個人的腦中網路都不太一樣</a:t>
            </a:r>
          </a:p>
          <a:p>
            <a:pPr algn="ctr">
              <a:lnSpc>
                <a:spcPct val="110000"/>
              </a:lnSpc>
            </a:pPr>
            <a:r>
              <a:rPr lang="zh-TW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ea typeface="華康超明體(P)" panose="02010600010101010101" pitchFamily="2" charset="-120"/>
              </a:rPr>
              <a:t>這個</a:t>
            </a:r>
            <a:r>
              <a:rPr lang="zh-TW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ea typeface="華康超明體(P)" panose="02010600010101010101" pitchFamily="2" charset="-120"/>
              </a:rPr>
              <a:t>網路決定你一生的故事</a:t>
            </a:r>
            <a:endParaRPr lang="zh-TW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ea typeface="華康超明體(P)" panose="02010600010101010101" pitchFamily="2" charset="-120"/>
            </a:endParaRPr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auto">
          <a:xfrm>
            <a:off x="2801061" y="549275"/>
            <a:ext cx="3595857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ea typeface="華康超明體(P)" panose="02010600010101010101" pitchFamily="2" charset="-120"/>
              </a:rPr>
              <a:t>腦 中 流 動 網 路</a:t>
            </a:r>
            <a:endParaRPr lang="zh-TW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ea typeface="華康超明體(P)" panose="02010600010101010101" pitchFamily="2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0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0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09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0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40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409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09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5" grpId="0"/>
      <p:bldP spid="40972" grpId="0" uiExpand="1" build="p"/>
      <p:bldP spid="40972" grpId="1" build="allAtOnce"/>
      <p:bldP spid="40973" grpId="0"/>
      <p:bldP spid="4097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9" name="neuron connection 01.mpg">
            <a:hlinkClick r:id="" action="ppaction://media"/>
          </p:cNvPr>
          <p:cNvPicPr>
            <a:picLocks noChangeAspect="1" noChangeArrowheads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>
                  <p14:trim st="436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033"/>
            <a:ext cx="9144000" cy="623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796" fill="hold"/>
                                        <p:tgtEl>
                                          <p:spTgt spid="57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7349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3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E1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144463" y="3141663"/>
            <a:ext cx="89995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5715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145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286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kumimoji="0" lang="zh-TW" altLang="en-US" sz="4000" dirty="0">
                <a:ea typeface="華康超明體(P)" panose="02010600010101010101" pitchFamily="2" charset="-120"/>
              </a:rPr>
              <a:t>開夜車為何要喝咖啡？</a:t>
            </a: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250825" y="3789363"/>
            <a:ext cx="88931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5715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145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286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zh-TW" sz="4000" dirty="0">
                <a:solidFill>
                  <a:srgbClr val="808080"/>
                </a:solidFill>
                <a:ea typeface="華康超明體(P)" panose="02010600010101010101" pitchFamily="2" charset="-120"/>
              </a:rPr>
              <a:t>『</a:t>
            </a:r>
            <a:r>
              <a:rPr lang="zh-TW" altLang="en-US" sz="4000" dirty="0">
                <a:solidFill>
                  <a:srgbClr val="80808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咖啡因抑制了休息信號，無法入睡</a:t>
            </a:r>
            <a:r>
              <a:rPr lang="en-US" altLang="zh-TW" sz="4000" dirty="0">
                <a:solidFill>
                  <a:srgbClr val="808080"/>
                </a:solidFill>
                <a:ea typeface="華康超明體(P)" panose="02010600010101010101" pitchFamily="2" charset="-120"/>
              </a:rPr>
              <a:t>』</a:t>
            </a: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144463" y="4630738"/>
            <a:ext cx="89995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5715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145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286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kumimoji="0" lang="zh-TW" altLang="en-US" sz="4000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細胞如何把外面的信息傳入細胞內？</a:t>
            </a: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250825" y="5300663"/>
            <a:ext cx="88931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5715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145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286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zh-TW" sz="4000" dirty="0">
                <a:solidFill>
                  <a:srgbClr val="80808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『</a:t>
            </a:r>
            <a:r>
              <a:rPr lang="zh-TW" altLang="en-US" sz="4000" dirty="0">
                <a:solidFill>
                  <a:srgbClr val="808080"/>
                </a:solidFill>
                <a:ea typeface="華康超明體(P)" panose="02010600010101010101" pitchFamily="2" charset="-120"/>
              </a:rPr>
              <a:t>外部信息與細胞膜上專一受體結合</a:t>
            </a:r>
            <a:r>
              <a:rPr lang="en-US" altLang="zh-TW" sz="4000" dirty="0">
                <a:solidFill>
                  <a:srgbClr val="80808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』</a:t>
            </a:r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250825" y="5980113"/>
            <a:ext cx="88931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5715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145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286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zh-TW" sz="4000" dirty="0">
                <a:solidFill>
                  <a:srgbClr val="80808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『</a:t>
            </a:r>
            <a:r>
              <a:rPr lang="zh-TW" altLang="en-US" sz="4000" dirty="0">
                <a:solidFill>
                  <a:srgbClr val="80808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結合後細胞膜內面引發一連串反應</a:t>
            </a:r>
            <a:r>
              <a:rPr lang="en-US" altLang="zh-TW" sz="4000" dirty="0">
                <a:solidFill>
                  <a:srgbClr val="80808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』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44463" y="1682478"/>
            <a:ext cx="89995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5715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145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286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kumimoji="0" lang="zh-TW" altLang="en-US" sz="4000" dirty="0">
                <a:ea typeface="華康超明體(P)" panose="02010600010101010101" pitchFamily="2" charset="-120"/>
              </a:rPr>
              <a:t>恐懼是什麼？恐懼完全沒有好處嗎？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50825" y="2330178"/>
            <a:ext cx="88931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5715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145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286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zh-TW" sz="4000">
                <a:solidFill>
                  <a:srgbClr val="808080"/>
                </a:solidFill>
                <a:ea typeface="華康超明體(P)" panose="02010600010101010101" pitchFamily="2" charset="-120"/>
              </a:rPr>
              <a:t>『</a:t>
            </a:r>
            <a:r>
              <a:rPr lang="zh-TW" altLang="en-US" sz="4000">
                <a:solidFill>
                  <a:srgbClr val="80808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恐懼是正常生理，讓生物遠離危險</a:t>
            </a:r>
            <a:r>
              <a:rPr lang="en-US" altLang="zh-TW" sz="4000">
                <a:solidFill>
                  <a:srgbClr val="808080"/>
                </a:solidFill>
                <a:ea typeface="華康超明體(P)" panose="02010600010101010101" pitchFamily="2" charset="-120"/>
              </a:rPr>
              <a:t>』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44463" y="188640"/>
            <a:ext cx="84248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5715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145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286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kumimoji="0" lang="zh-TW" altLang="en-US" sz="4000" dirty="0">
                <a:ea typeface="華康超明體(P)" panose="02010600010101010101" pitchFamily="2" charset="-120"/>
              </a:rPr>
              <a:t>神經細胞網路運作可能有那些行為？</a:t>
            </a:r>
            <a:endParaRPr lang="zh-TW" altLang="en-US" sz="4000" dirty="0">
              <a:ea typeface="華康超明體(P)" panose="02010600010101010101" pitchFamily="2" charset="-12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250825" y="860153"/>
            <a:ext cx="88931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5715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145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286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zh-TW" sz="4000">
                <a:solidFill>
                  <a:srgbClr val="80808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『</a:t>
            </a:r>
            <a:r>
              <a:rPr lang="zh-TW" altLang="en-US" sz="4000">
                <a:solidFill>
                  <a:srgbClr val="80808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信息放大、多樣反應、記憶效果</a:t>
            </a:r>
            <a:r>
              <a:rPr lang="en-US" altLang="zh-TW" sz="4000">
                <a:solidFill>
                  <a:srgbClr val="80808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』</a:t>
            </a:r>
          </a:p>
        </p:txBody>
      </p:sp>
      <p:sp>
        <p:nvSpPr>
          <p:cNvPr id="16" name="文字方塊 15"/>
          <p:cNvSpPr txBox="1"/>
          <p:nvPr/>
        </p:nvSpPr>
        <p:spPr>
          <a:xfrm rot="16200000">
            <a:off x="8514661" y="6228661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RV (1 + 3)</a:t>
            </a:r>
            <a:endParaRPr lang="zh-TW" altLang="en-US" sz="14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/>
      <p:bldP spid="38917" grpId="0"/>
      <p:bldP spid="38918" grpId="0"/>
      <p:bldP spid="38919" grpId="0"/>
      <p:bldP spid="38920" grpId="0"/>
      <p:bldP spid="12" grpId="0"/>
      <p:bldP spid="13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89" name="Group 93"/>
          <p:cNvGrpSpPr>
            <a:grpSpLocks/>
          </p:cNvGrpSpPr>
          <p:nvPr/>
        </p:nvGrpSpPr>
        <p:grpSpPr bwMode="auto">
          <a:xfrm>
            <a:off x="6610350" y="692150"/>
            <a:ext cx="2136775" cy="3551238"/>
            <a:chOff x="4164" y="436"/>
            <a:chExt cx="1346" cy="2237"/>
          </a:xfrm>
        </p:grpSpPr>
        <p:grpSp>
          <p:nvGrpSpPr>
            <p:cNvPr id="4111" name="Group 15"/>
            <p:cNvGrpSpPr>
              <a:grpSpLocks/>
            </p:cNvGrpSpPr>
            <p:nvPr/>
          </p:nvGrpSpPr>
          <p:grpSpPr bwMode="auto">
            <a:xfrm>
              <a:off x="4582" y="436"/>
              <a:ext cx="500" cy="1115"/>
              <a:chOff x="3557" y="663"/>
              <a:chExt cx="683" cy="1524"/>
            </a:xfrm>
          </p:grpSpPr>
          <p:sp>
            <p:nvSpPr>
              <p:cNvPr id="4105" name="Oval 9"/>
              <p:cNvSpPr>
                <a:spLocks noChangeArrowheads="1"/>
              </p:cNvSpPr>
              <p:nvPr/>
            </p:nvSpPr>
            <p:spPr bwMode="auto">
              <a:xfrm>
                <a:off x="4150" y="663"/>
                <a:ext cx="90" cy="9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CC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106" name="Freeform 10"/>
              <p:cNvSpPr>
                <a:spLocks/>
              </p:cNvSpPr>
              <p:nvPr/>
            </p:nvSpPr>
            <p:spPr bwMode="auto">
              <a:xfrm>
                <a:off x="3578" y="754"/>
                <a:ext cx="643" cy="1360"/>
              </a:xfrm>
              <a:custGeom>
                <a:avLst/>
                <a:gdLst>
                  <a:gd name="T0" fmla="*/ 631 w 657"/>
                  <a:gd name="T1" fmla="*/ 0 h 1360"/>
                  <a:gd name="T2" fmla="*/ 576 w 657"/>
                  <a:gd name="T3" fmla="*/ 563 h 1360"/>
                  <a:gd name="T4" fmla="*/ 144 w 657"/>
                  <a:gd name="T5" fmla="*/ 871 h 1360"/>
                  <a:gd name="T6" fmla="*/ 46 w 657"/>
                  <a:gd name="T7" fmla="*/ 1360 h 1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57" h="1360">
                    <a:moveTo>
                      <a:pt x="631" y="0"/>
                    </a:moveTo>
                    <a:cubicBezTo>
                      <a:pt x="622" y="94"/>
                      <a:pt x="657" y="418"/>
                      <a:pt x="576" y="563"/>
                    </a:cubicBezTo>
                    <a:cubicBezTo>
                      <a:pt x="495" y="708"/>
                      <a:pt x="288" y="737"/>
                      <a:pt x="144" y="871"/>
                    </a:cubicBezTo>
                    <a:cubicBezTo>
                      <a:pt x="0" y="1005"/>
                      <a:pt x="66" y="1258"/>
                      <a:pt x="46" y="1360"/>
                    </a:cubicBezTo>
                  </a:path>
                </a:pathLst>
              </a:custGeom>
              <a:noFill/>
              <a:ln w="38100" cmpd="sng">
                <a:solidFill>
                  <a:srgbClr val="CC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110" name="Freeform 14"/>
              <p:cNvSpPr>
                <a:spLocks/>
              </p:cNvSpPr>
              <p:nvPr/>
            </p:nvSpPr>
            <p:spPr bwMode="auto">
              <a:xfrm>
                <a:off x="3557" y="2096"/>
                <a:ext cx="136" cy="91"/>
              </a:xfrm>
              <a:custGeom>
                <a:avLst/>
                <a:gdLst>
                  <a:gd name="T0" fmla="*/ 0 w 454"/>
                  <a:gd name="T1" fmla="*/ 181 h 181"/>
                  <a:gd name="T2" fmla="*/ 227 w 454"/>
                  <a:gd name="T3" fmla="*/ 0 h 181"/>
                  <a:gd name="T4" fmla="*/ 454 w 454"/>
                  <a:gd name="T5" fmla="*/ 181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181">
                    <a:moveTo>
                      <a:pt x="0" y="181"/>
                    </a:moveTo>
                    <a:lnTo>
                      <a:pt x="227" y="0"/>
                    </a:lnTo>
                    <a:lnTo>
                      <a:pt x="454" y="181"/>
                    </a:lnTo>
                  </a:path>
                </a:pathLst>
              </a:custGeom>
              <a:noFill/>
              <a:ln w="38100" cmpd="sng">
                <a:solidFill>
                  <a:srgbClr val="CC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4112" name="Group 16"/>
            <p:cNvGrpSpPr>
              <a:grpSpLocks/>
            </p:cNvGrpSpPr>
            <p:nvPr/>
          </p:nvGrpSpPr>
          <p:grpSpPr bwMode="auto">
            <a:xfrm>
              <a:off x="4164" y="1558"/>
              <a:ext cx="500" cy="1115"/>
              <a:chOff x="3557" y="663"/>
              <a:chExt cx="683" cy="1524"/>
            </a:xfrm>
          </p:grpSpPr>
          <p:sp>
            <p:nvSpPr>
              <p:cNvPr id="4113" name="Oval 17"/>
              <p:cNvSpPr>
                <a:spLocks noChangeArrowheads="1"/>
              </p:cNvSpPr>
              <p:nvPr/>
            </p:nvSpPr>
            <p:spPr bwMode="auto">
              <a:xfrm>
                <a:off x="4150" y="663"/>
                <a:ext cx="90" cy="9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CC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114" name="Freeform 18"/>
              <p:cNvSpPr>
                <a:spLocks/>
              </p:cNvSpPr>
              <p:nvPr/>
            </p:nvSpPr>
            <p:spPr bwMode="auto">
              <a:xfrm>
                <a:off x="3578" y="754"/>
                <a:ext cx="643" cy="1360"/>
              </a:xfrm>
              <a:custGeom>
                <a:avLst/>
                <a:gdLst>
                  <a:gd name="T0" fmla="*/ 631 w 657"/>
                  <a:gd name="T1" fmla="*/ 0 h 1360"/>
                  <a:gd name="T2" fmla="*/ 576 w 657"/>
                  <a:gd name="T3" fmla="*/ 563 h 1360"/>
                  <a:gd name="T4" fmla="*/ 144 w 657"/>
                  <a:gd name="T5" fmla="*/ 871 h 1360"/>
                  <a:gd name="T6" fmla="*/ 46 w 657"/>
                  <a:gd name="T7" fmla="*/ 1360 h 1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57" h="1360">
                    <a:moveTo>
                      <a:pt x="631" y="0"/>
                    </a:moveTo>
                    <a:cubicBezTo>
                      <a:pt x="622" y="94"/>
                      <a:pt x="657" y="418"/>
                      <a:pt x="576" y="563"/>
                    </a:cubicBezTo>
                    <a:cubicBezTo>
                      <a:pt x="495" y="708"/>
                      <a:pt x="288" y="737"/>
                      <a:pt x="144" y="871"/>
                    </a:cubicBezTo>
                    <a:cubicBezTo>
                      <a:pt x="0" y="1005"/>
                      <a:pt x="66" y="1258"/>
                      <a:pt x="46" y="1360"/>
                    </a:cubicBezTo>
                  </a:path>
                </a:pathLst>
              </a:custGeom>
              <a:noFill/>
              <a:ln w="38100" cmpd="sng">
                <a:solidFill>
                  <a:srgbClr val="CC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115" name="Freeform 19"/>
              <p:cNvSpPr>
                <a:spLocks/>
              </p:cNvSpPr>
              <p:nvPr/>
            </p:nvSpPr>
            <p:spPr bwMode="auto">
              <a:xfrm>
                <a:off x="3557" y="2096"/>
                <a:ext cx="136" cy="91"/>
              </a:xfrm>
              <a:custGeom>
                <a:avLst/>
                <a:gdLst>
                  <a:gd name="T0" fmla="*/ 0 w 454"/>
                  <a:gd name="T1" fmla="*/ 181 h 181"/>
                  <a:gd name="T2" fmla="*/ 227 w 454"/>
                  <a:gd name="T3" fmla="*/ 0 h 181"/>
                  <a:gd name="T4" fmla="*/ 454 w 454"/>
                  <a:gd name="T5" fmla="*/ 181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181">
                    <a:moveTo>
                      <a:pt x="0" y="181"/>
                    </a:moveTo>
                    <a:lnTo>
                      <a:pt x="227" y="0"/>
                    </a:lnTo>
                    <a:lnTo>
                      <a:pt x="454" y="181"/>
                    </a:lnTo>
                  </a:path>
                </a:pathLst>
              </a:custGeom>
              <a:noFill/>
              <a:ln w="38100" cmpd="sng">
                <a:solidFill>
                  <a:srgbClr val="CC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4134" name="Group 38"/>
            <p:cNvGrpSpPr>
              <a:grpSpLocks/>
            </p:cNvGrpSpPr>
            <p:nvPr/>
          </p:nvGrpSpPr>
          <p:grpSpPr bwMode="auto">
            <a:xfrm>
              <a:off x="5030" y="689"/>
              <a:ext cx="480" cy="1038"/>
              <a:chOff x="4744" y="780"/>
              <a:chExt cx="480" cy="1038"/>
            </a:xfrm>
          </p:grpSpPr>
          <p:sp>
            <p:nvSpPr>
              <p:cNvPr id="4118" name="Freeform 22"/>
              <p:cNvSpPr>
                <a:spLocks/>
              </p:cNvSpPr>
              <p:nvPr/>
            </p:nvSpPr>
            <p:spPr bwMode="auto">
              <a:xfrm flipH="1">
                <a:off x="4744" y="780"/>
                <a:ext cx="470" cy="995"/>
              </a:xfrm>
              <a:custGeom>
                <a:avLst/>
                <a:gdLst>
                  <a:gd name="T0" fmla="*/ 631 w 657"/>
                  <a:gd name="T1" fmla="*/ 0 h 1360"/>
                  <a:gd name="T2" fmla="*/ 576 w 657"/>
                  <a:gd name="T3" fmla="*/ 563 h 1360"/>
                  <a:gd name="T4" fmla="*/ 144 w 657"/>
                  <a:gd name="T5" fmla="*/ 871 h 1360"/>
                  <a:gd name="T6" fmla="*/ 46 w 657"/>
                  <a:gd name="T7" fmla="*/ 1360 h 1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57" h="1360">
                    <a:moveTo>
                      <a:pt x="631" y="0"/>
                    </a:moveTo>
                    <a:cubicBezTo>
                      <a:pt x="622" y="94"/>
                      <a:pt x="657" y="418"/>
                      <a:pt x="576" y="563"/>
                    </a:cubicBezTo>
                    <a:cubicBezTo>
                      <a:pt x="495" y="708"/>
                      <a:pt x="288" y="737"/>
                      <a:pt x="144" y="871"/>
                    </a:cubicBezTo>
                    <a:cubicBezTo>
                      <a:pt x="0" y="1005"/>
                      <a:pt x="66" y="1258"/>
                      <a:pt x="46" y="1360"/>
                    </a:cubicBezTo>
                  </a:path>
                </a:pathLst>
              </a:custGeom>
              <a:noFill/>
              <a:ln w="38100" cmpd="sng">
                <a:solidFill>
                  <a:srgbClr val="CC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119" name="Freeform 23"/>
              <p:cNvSpPr>
                <a:spLocks/>
              </p:cNvSpPr>
              <p:nvPr/>
            </p:nvSpPr>
            <p:spPr bwMode="auto">
              <a:xfrm flipH="1">
                <a:off x="5125" y="1752"/>
                <a:ext cx="99" cy="66"/>
              </a:xfrm>
              <a:custGeom>
                <a:avLst/>
                <a:gdLst>
                  <a:gd name="T0" fmla="*/ 0 w 454"/>
                  <a:gd name="T1" fmla="*/ 181 h 181"/>
                  <a:gd name="T2" fmla="*/ 227 w 454"/>
                  <a:gd name="T3" fmla="*/ 0 h 181"/>
                  <a:gd name="T4" fmla="*/ 454 w 454"/>
                  <a:gd name="T5" fmla="*/ 181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181">
                    <a:moveTo>
                      <a:pt x="0" y="181"/>
                    </a:moveTo>
                    <a:lnTo>
                      <a:pt x="227" y="0"/>
                    </a:lnTo>
                    <a:lnTo>
                      <a:pt x="454" y="181"/>
                    </a:lnTo>
                  </a:path>
                </a:pathLst>
              </a:custGeom>
              <a:noFill/>
              <a:ln w="38100" cmpd="sng">
                <a:solidFill>
                  <a:srgbClr val="CC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4187" name="Group 91"/>
            <p:cNvGrpSpPr>
              <a:grpSpLocks/>
            </p:cNvGrpSpPr>
            <p:nvPr/>
          </p:nvGrpSpPr>
          <p:grpSpPr bwMode="auto">
            <a:xfrm>
              <a:off x="5038" y="1751"/>
              <a:ext cx="422" cy="831"/>
              <a:chOff x="5038" y="1751"/>
              <a:chExt cx="422" cy="831"/>
            </a:xfrm>
          </p:grpSpPr>
          <p:sp>
            <p:nvSpPr>
              <p:cNvPr id="4121" name="Oval 25"/>
              <p:cNvSpPr>
                <a:spLocks noChangeArrowheads="1"/>
              </p:cNvSpPr>
              <p:nvPr/>
            </p:nvSpPr>
            <p:spPr bwMode="auto">
              <a:xfrm>
                <a:off x="5394" y="1751"/>
                <a:ext cx="66" cy="6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CC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122" name="Freeform 26"/>
              <p:cNvSpPr>
                <a:spLocks/>
              </p:cNvSpPr>
              <p:nvPr/>
            </p:nvSpPr>
            <p:spPr bwMode="auto">
              <a:xfrm>
                <a:off x="5057" y="1818"/>
                <a:ext cx="389" cy="697"/>
              </a:xfrm>
              <a:custGeom>
                <a:avLst/>
                <a:gdLst>
                  <a:gd name="T0" fmla="*/ 631 w 657"/>
                  <a:gd name="T1" fmla="*/ 0 h 1360"/>
                  <a:gd name="T2" fmla="*/ 576 w 657"/>
                  <a:gd name="T3" fmla="*/ 563 h 1360"/>
                  <a:gd name="T4" fmla="*/ 144 w 657"/>
                  <a:gd name="T5" fmla="*/ 871 h 1360"/>
                  <a:gd name="T6" fmla="*/ 46 w 657"/>
                  <a:gd name="T7" fmla="*/ 1360 h 1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57" h="1360">
                    <a:moveTo>
                      <a:pt x="631" y="0"/>
                    </a:moveTo>
                    <a:cubicBezTo>
                      <a:pt x="622" y="94"/>
                      <a:pt x="657" y="418"/>
                      <a:pt x="576" y="563"/>
                    </a:cubicBezTo>
                    <a:cubicBezTo>
                      <a:pt x="495" y="708"/>
                      <a:pt x="288" y="737"/>
                      <a:pt x="144" y="871"/>
                    </a:cubicBezTo>
                    <a:cubicBezTo>
                      <a:pt x="0" y="1005"/>
                      <a:pt x="66" y="1258"/>
                      <a:pt x="46" y="1360"/>
                    </a:cubicBezTo>
                  </a:path>
                </a:pathLst>
              </a:custGeom>
              <a:noFill/>
              <a:ln w="38100" cmpd="sng">
                <a:solidFill>
                  <a:srgbClr val="CC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123" name="Freeform 27"/>
              <p:cNvSpPr>
                <a:spLocks/>
              </p:cNvSpPr>
              <p:nvPr/>
            </p:nvSpPr>
            <p:spPr bwMode="auto">
              <a:xfrm>
                <a:off x="5038" y="2515"/>
                <a:ext cx="100" cy="67"/>
              </a:xfrm>
              <a:custGeom>
                <a:avLst/>
                <a:gdLst>
                  <a:gd name="T0" fmla="*/ 0 w 454"/>
                  <a:gd name="T1" fmla="*/ 181 h 181"/>
                  <a:gd name="T2" fmla="*/ 227 w 454"/>
                  <a:gd name="T3" fmla="*/ 0 h 181"/>
                  <a:gd name="T4" fmla="*/ 454 w 454"/>
                  <a:gd name="T5" fmla="*/ 181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181">
                    <a:moveTo>
                      <a:pt x="0" y="181"/>
                    </a:moveTo>
                    <a:lnTo>
                      <a:pt x="227" y="0"/>
                    </a:lnTo>
                    <a:lnTo>
                      <a:pt x="454" y="181"/>
                    </a:lnTo>
                  </a:path>
                </a:pathLst>
              </a:custGeom>
              <a:noFill/>
              <a:ln w="38100" cmpd="sng">
                <a:solidFill>
                  <a:srgbClr val="CC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4129" name="Group 33"/>
            <p:cNvGrpSpPr>
              <a:grpSpLocks/>
            </p:cNvGrpSpPr>
            <p:nvPr/>
          </p:nvGrpSpPr>
          <p:grpSpPr bwMode="auto">
            <a:xfrm>
              <a:off x="4888" y="862"/>
              <a:ext cx="161" cy="756"/>
              <a:chOff x="4102" y="1401"/>
              <a:chExt cx="268" cy="1033"/>
            </a:xfrm>
          </p:grpSpPr>
          <p:sp>
            <p:nvSpPr>
              <p:cNvPr id="4127" name="Freeform 31"/>
              <p:cNvSpPr>
                <a:spLocks/>
              </p:cNvSpPr>
              <p:nvPr/>
            </p:nvSpPr>
            <p:spPr bwMode="auto">
              <a:xfrm>
                <a:off x="4159" y="1401"/>
                <a:ext cx="211" cy="953"/>
              </a:xfrm>
              <a:custGeom>
                <a:avLst/>
                <a:gdLst>
                  <a:gd name="T0" fmla="*/ 631 w 657"/>
                  <a:gd name="T1" fmla="*/ 0 h 1360"/>
                  <a:gd name="T2" fmla="*/ 576 w 657"/>
                  <a:gd name="T3" fmla="*/ 563 h 1360"/>
                  <a:gd name="T4" fmla="*/ 144 w 657"/>
                  <a:gd name="T5" fmla="*/ 871 h 1360"/>
                  <a:gd name="T6" fmla="*/ 46 w 657"/>
                  <a:gd name="T7" fmla="*/ 1360 h 1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57" h="1360">
                    <a:moveTo>
                      <a:pt x="631" y="0"/>
                    </a:moveTo>
                    <a:cubicBezTo>
                      <a:pt x="622" y="94"/>
                      <a:pt x="657" y="418"/>
                      <a:pt x="576" y="563"/>
                    </a:cubicBezTo>
                    <a:cubicBezTo>
                      <a:pt x="495" y="708"/>
                      <a:pt x="288" y="737"/>
                      <a:pt x="144" y="871"/>
                    </a:cubicBezTo>
                    <a:cubicBezTo>
                      <a:pt x="0" y="1005"/>
                      <a:pt x="66" y="1258"/>
                      <a:pt x="46" y="1360"/>
                    </a:cubicBezTo>
                  </a:path>
                </a:pathLst>
              </a:custGeom>
              <a:noFill/>
              <a:ln w="28575" cmpd="sng">
                <a:solidFill>
                  <a:srgbClr val="82008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128" name="Freeform 32"/>
              <p:cNvSpPr>
                <a:spLocks/>
              </p:cNvSpPr>
              <p:nvPr/>
            </p:nvSpPr>
            <p:spPr bwMode="auto">
              <a:xfrm>
                <a:off x="4102" y="2343"/>
                <a:ext cx="136" cy="91"/>
              </a:xfrm>
              <a:custGeom>
                <a:avLst/>
                <a:gdLst>
                  <a:gd name="T0" fmla="*/ 0 w 454"/>
                  <a:gd name="T1" fmla="*/ 181 h 181"/>
                  <a:gd name="T2" fmla="*/ 227 w 454"/>
                  <a:gd name="T3" fmla="*/ 0 h 181"/>
                  <a:gd name="T4" fmla="*/ 454 w 454"/>
                  <a:gd name="T5" fmla="*/ 181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181">
                    <a:moveTo>
                      <a:pt x="0" y="181"/>
                    </a:moveTo>
                    <a:lnTo>
                      <a:pt x="227" y="0"/>
                    </a:lnTo>
                    <a:lnTo>
                      <a:pt x="454" y="181"/>
                    </a:lnTo>
                  </a:path>
                </a:pathLst>
              </a:custGeom>
              <a:noFill/>
              <a:ln w="28575" cmpd="sng">
                <a:solidFill>
                  <a:srgbClr val="82008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graphicFrame>
        <p:nvGraphicFramePr>
          <p:cNvPr id="4151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2488117"/>
              </p:ext>
            </p:extLst>
          </p:nvPr>
        </p:nvGraphicFramePr>
        <p:xfrm>
          <a:off x="5617021" y="4365104"/>
          <a:ext cx="3419475" cy="241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1" name="Image" r:id="rId4" imgW="1161339" imgH="820087" progId="Photoshop.Image.8">
                  <p:embed/>
                </p:oleObj>
              </mc:Choice>
              <mc:Fallback>
                <p:oleObj name="Image" r:id="rId4" imgW="1161339" imgH="820087" progId="Photoshop.Image.8">
                  <p:embed/>
                  <p:pic>
                    <p:nvPicPr>
                      <p:cNvPr id="0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7021" y="4365104"/>
                        <a:ext cx="3419475" cy="2416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2216150" cy="579438"/>
          </a:xfrm>
          <a:prstGeom prst="rect">
            <a:avLst/>
          </a:prstGeom>
          <a:solidFill>
            <a:srgbClr val="FF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3200">
                <a:solidFill>
                  <a:schemeClr val="bg1"/>
                </a:solidFill>
                <a:ea typeface="華康超明體(P)" panose="02010600010101010101" pitchFamily="2" charset="-120"/>
              </a:rPr>
              <a:t>快樂的力量</a:t>
            </a:r>
          </a:p>
        </p:txBody>
      </p:sp>
      <p:pic>
        <p:nvPicPr>
          <p:cNvPr id="4100" name="Picture 4" descr="Pleasure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92150"/>
            <a:ext cx="4383088" cy="3336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268538" y="92075"/>
            <a:ext cx="57246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400" dirty="0">
                <a:ea typeface="華康超明體(P)" panose="02010600010101010101" pitchFamily="2" charset="-120"/>
              </a:rPr>
              <a:t>快樂的感覺是</a:t>
            </a:r>
            <a:r>
              <a:rPr lang="zh-TW" altLang="en-US" sz="2400" dirty="0" smtClean="0">
                <a:solidFill>
                  <a:srgbClr val="0000FF"/>
                </a:solidFill>
                <a:ea typeface="華康超明體(P)" panose="02010600010101010101" pitchFamily="2" charset="-120"/>
              </a:rPr>
              <a:t>神經傳導</a:t>
            </a:r>
            <a:r>
              <a:rPr lang="zh-TW" altLang="en-US" sz="2400" dirty="0" smtClean="0">
                <a:ea typeface="華康超明體(P)" panose="02010600010101010101" pitchFamily="2" charset="-120"/>
              </a:rPr>
              <a:t>所</a:t>
            </a:r>
            <a:r>
              <a:rPr lang="zh-TW" altLang="en-US" sz="2400" dirty="0">
                <a:ea typeface="華康超明體(P)" panose="02010600010101010101" pitchFamily="2" charset="-120"/>
              </a:rPr>
              <a:t>造成的腦中印象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34925" y="4076700"/>
            <a:ext cx="5062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400" dirty="0">
                <a:solidFill>
                  <a:srgbClr val="333333"/>
                </a:solidFill>
                <a:ea typeface="華康超明體(P)" panose="02010600010101010101" pitchFamily="2" charset="-120"/>
              </a:rPr>
              <a:t>神經細胞的基本形狀 </a:t>
            </a:r>
            <a:r>
              <a:rPr lang="en-US" altLang="zh-TW" sz="2400" dirty="0">
                <a:solidFill>
                  <a:srgbClr val="333333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(</a:t>
            </a:r>
            <a:r>
              <a:rPr lang="zh-TW" altLang="en-US" sz="2400" dirty="0">
                <a:solidFill>
                  <a:srgbClr val="333333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一個</a:t>
            </a:r>
            <a:r>
              <a:rPr lang="zh-TW" altLang="en-US" sz="2400" dirty="0">
                <a:solidFill>
                  <a:srgbClr val="C000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神經元</a:t>
            </a:r>
            <a:r>
              <a:rPr lang="en-US" altLang="zh-TW" sz="2400" dirty="0">
                <a:solidFill>
                  <a:srgbClr val="333333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)</a:t>
            </a:r>
            <a:r>
              <a:rPr lang="zh-TW" altLang="en-US" sz="2400" dirty="0">
                <a:solidFill>
                  <a:srgbClr val="333333"/>
                </a:solidFill>
                <a:ea typeface="華康超明體(P)" panose="02010600010101010101" pitchFamily="2" charset="-120"/>
              </a:rPr>
              <a:t>：</a:t>
            </a:r>
          </a:p>
        </p:txBody>
      </p:sp>
      <p:pic>
        <p:nvPicPr>
          <p:cNvPr id="4130" name="Picture 34" descr="GFPneur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549775"/>
            <a:ext cx="1485900" cy="187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32" name="Text Box 36"/>
          <p:cNvSpPr txBox="1">
            <a:spLocks noChangeArrowheads="1"/>
          </p:cNvSpPr>
          <p:nvPr/>
        </p:nvSpPr>
        <p:spPr bwMode="auto">
          <a:xfrm>
            <a:off x="0" y="6491288"/>
            <a:ext cx="1158875" cy="3667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Baskerville Old Face" panose="02020602080505020303" pitchFamily="18" charset="0"/>
              </a:rPr>
              <a:t>W</a:t>
            </a:r>
            <a:r>
              <a:rPr lang="en-US" altLang="zh-TW" sz="1200">
                <a:solidFill>
                  <a:schemeClr val="bg1"/>
                </a:solidFill>
                <a:latin typeface="Baskerville Old Face" panose="02020602080505020303" pitchFamily="18" charset="0"/>
              </a:rPr>
              <a:t>IKIPEDI</a:t>
            </a:r>
            <a:r>
              <a:rPr lang="en-US" altLang="zh-TW">
                <a:solidFill>
                  <a:schemeClr val="bg1"/>
                </a:solidFill>
                <a:latin typeface="Baskerville Old Face" panose="02020602080505020303" pitchFamily="18" charset="0"/>
              </a:rPr>
              <a:t>A</a:t>
            </a:r>
          </a:p>
        </p:txBody>
      </p:sp>
      <p:grpSp>
        <p:nvGrpSpPr>
          <p:cNvPr id="4152" name="Group 56"/>
          <p:cNvGrpSpPr>
            <a:grpSpLocks/>
          </p:cNvGrpSpPr>
          <p:nvPr/>
        </p:nvGrpSpPr>
        <p:grpSpPr bwMode="auto">
          <a:xfrm>
            <a:off x="1619250" y="4510088"/>
            <a:ext cx="3954463" cy="2270125"/>
            <a:chOff x="1024" y="2867"/>
            <a:chExt cx="2491" cy="1430"/>
          </a:xfrm>
        </p:grpSpPr>
        <p:pic>
          <p:nvPicPr>
            <p:cNvPr id="4133" name="Picture 37" descr="400px-Neuro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" y="2908"/>
              <a:ext cx="2491" cy="1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35" name="Text Box 39"/>
            <p:cNvSpPr txBox="1">
              <a:spLocks noChangeArrowheads="1"/>
            </p:cNvSpPr>
            <p:nvPr/>
          </p:nvSpPr>
          <p:spPr bwMode="auto">
            <a:xfrm>
              <a:off x="1582" y="2867"/>
              <a:ext cx="40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TW" altLang="en-US" sz="1200">
                  <a:ea typeface="華康中黑體(P)" panose="02010600010101010101" pitchFamily="2" charset="-120"/>
                </a:rPr>
                <a:t>樹狀突</a:t>
              </a:r>
            </a:p>
          </p:txBody>
        </p:sp>
        <p:sp>
          <p:nvSpPr>
            <p:cNvPr id="4136" name="Text Box 40"/>
            <p:cNvSpPr txBox="1">
              <a:spLocks noChangeArrowheads="1"/>
            </p:cNvSpPr>
            <p:nvPr/>
          </p:nvSpPr>
          <p:spPr bwMode="auto">
            <a:xfrm>
              <a:off x="1337" y="4124"/>
              <a:ext cx="40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TW" altLang="en-US" sz="1200">
                  <a:ea typeface="華康中黑體(P)" panose="02010600010101010101" pitchFamily="2" charset="-120"/>
                </a:rPr>
                <a:t>細胞核</a:t>
              </a:r>
            </a:p>
          </p:txBody>
        </p:sp>
        <p:sp>
          <p:nvSpPr>
            <p:cNvPr id="4137" name="Text Box 41"/>
            <p:cNvSpPr txBox="1">
              <a:spLocks noChangeArrowheads="1"/>
            </p:cNvSpPr>
            <p:nvPr/>
          </p:nvSpPr>
          <p:spPr bwMode="auto">
            <a:xfrm>
              <a:off x="1840" y="4001"/>
              <a:ext cx="30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TW" altLang="en-US" sz="1200">
                  <a:ea typeface="華康中黑體(P)" panose="02010600010101010101" pitchFamily="2" charset="-120"/>
                </a:rPr>
                <a:t>軸突</a:t>
              </a:r>
            </a:p>
          </p:txBody>
        </p:sp>
        <p:sp>
          <p:nvSpPr>
            <p:cNvPr id="4138" name="Text Box 42"/>
            <p:cNvSpPr txBox="1">
              <a:spLocks noChangeArrowheads="1"/>
            </p:cNvSpPr>
            <p:nvPr/>
          </p:nvSpPr>
          <p:spPr bwMode="auto">
            <a:xfrm>
              <a:off x="2893" y="4011"/>
              <a:ext cx="37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EA8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 sz="1400" dirty="0">
                  <a:ea typeface="華康中黑體(P)" panose="02010600010101010101" pitchFamily="2" charset="-120"/>
                </a:rPr>
                <a:t> </a:t>
              </a:r>
              <a:r>
                <a:rPr lang="zh-TW" altLang="en-US" sz="1400" dirty="0">
                  <a:solidFill>
                    <a:srgbClr val="FF9900"/>
                  </a:solidFill>
                  <a:ea typeface="華康中黑體(P)" panose="02010600010101010101" pitchFamily="2" charset="-120"/>
                </a:rPr>
                <a:t>髓鞘</a:t>
              </a:r>
            </a:p>
          </p:txBody>
        </p:sp>
      </p:grpSp>
      <p:sp>
        <p:nvSpPr>
          <p:cNvPr id="4141" name="Freeform 45"/>
          <p:cNvSpPr>
            <a:spLocks/>
          </p:cNvSpPr>
          <p:nvPr/>
        </p:nvSpPr>
        <p:spPr bwMode="auto">
          <a:xfrm>
            <a:off x="7048500" y="806450"/>
            <a:ext cx="792163" cy="1579563"/>
          </a:xfrm>
          <a:custGeom>
            <a:avLst/>
            <a:gdLst>
              <a:gd name="T0" fmla="*/ 631 w 657"/>
              <a:gd name="T1" fmla="*/ 0 h 1360"/>
              <a:gd name="T2" fmla="*/ 576 w 657"/>
              <a:gd name="T3" fmla="*/ 563 h 1360"/>
              <a:gd name="T4" fmla="*/ 144 w 657"/>
              <a:gd name="T5" fmla="*/ 871 h 1360"/>
              <a:gd name="T6" fmla="*/ 46 w 657"/>
              <a:gd name="T7" fmla="*/ 1360 h 1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7" h="1360">
                <a:moveTo>
                  <a:pt x="631" y="0"/>
                </a:moveTo>
                <a:cubicBezTo>
                  <a:pt x="622" y="94"/>
                  <a:pt x="657" y="418"/>
                  <a:pt x="576" y="563"/>
                </a:cubicBezTo>
                <a:cubicBezTo>
                  <a:pt x="495" y="708"/>
                  <a:pt x="288" y="737"/>
                  <a:pt x="144" y="871"/>
                </a:cubicBezTo>
                <a:cubicBezTo>
                  <a:pt x="0" y="1005"/>
                  <a:pt x="66" y="1258"/>
                  <a:pt x="46" y="1360"/>
                </a:cubicBezTo>
              </a:path>
            </a:pathLst>
          </a:custGeom>
          <a:noFill/>
          <a:ln w="3175" cap="flat" cmpd="sng">
            <a:solidFill>
              <a:schemeClr val="tx1"/>
            </a:solidFill>
            <a:prstDash val="dash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43" name="Freeform 47"/>
          <p:cNvSpPr>
            <a:spLocks/>
          </p:cNvSpPr>
          <p:nvPr/>
        </p:nvSpPr>
        <p:spPr bwMode="auto">
          <a:xfrm>
            <a:off x="6400800" y="2533650"/>
            <a:ext cx="747713" cy="1579563"/>
          </a:xfrm>
          <a:custGeom>
            <a:avLst/>
            <a:gdLst>
              <a:gd name="T0" fmla="*/ 631 w 657"/>
              <a:gd name="T1" fmla="*/ 0 h 1360"/>
              <a:gd name="T2" fmla="*/ 576 w 657"/>
              <a:gd name="T3" fmla="*/ 563 h 1360"/>
              <a:gd name="T4" fmla="*/ 144 w 657"/>
              <a:gd name="T5" fmla="*/ 871 h 1360"/>
              <a:gd name="T6" fmla="*/ 46 w 657"/>
              <a:gd name="T7" fmla="*/ 1360 h 1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7" h="1360">
                <a:moveTo>
                  <a:pt x="631" y="0"/>
                </a:moveTo>
                <a:cubicBezTo>
                  <a:pt x="622" y="94"/>
                  <a:pt x="657" y="418"/>
                  <a:pt x="576" y="563"/>
                </a:cubicBezTo>
                <a:cubicBezTo>
                  <a:pt x="495" y="708"/>
                  <a:pt x="288" y="737"/>
                  <a:pt x="144" y="871"/>
                </a:cubicBezTo>
                <a:cubicBezTo>
                  <a:pt x="0" y="1005"/>
                  <a:pt x="66" y="1258"/>
                  <a:pt x="46" y="1360"/>
                </a:cubicBezTo>
              </a:path>
            </a:pathLst>
          </a:custGeom>
          <a:noFill/>
          <a:ln w="3175" cap="flat" cmpd="sng">
            <a:solidFill>
              <a:schemeClr val="tx1"/>
            </a:solidFill>
            <a:prstDash val="dash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44" name="Freeform 48"/>
          <p:cNvSpPr>
            <a:spLocks/>
          </p:cNvSpPr>
          <p:nvPr/>
        </p:nvSpPr>
        <p:spPr bwMode="auto">
          <a:xfrm flipH="1">
            <a:off x="8172450" y="949325"/>
            <a:ext cx="792163" cy="1579563"/>
          </a:xfrm>
          <a:custGeom>
            <a:avLst/>
            <a:gdLst>
              <a:gd name="T0" fmla="*/ 631 w 657"/>
              <a:gd name="T1" fmla="*/ 0 h 1360"/>
              <a:gd name="T2" fmla="*/ 576 w 657"/>
              <a:gd name="T3" fmla="*/ 563 h 1360"/>
              <a:gd name="T4" fmla="*/ 144 w 657"/>
              <a:gd name="T5" fmla="*/ 871 h 1360"/>
              <a:gd name="T6" fmla="*/ 46 w 657"/>
              <a:gd name="T7" fmla="*/ 1360 h 1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7" h="1360">
                <a:moveTo>
                  <a:pt x="631" y="0"/>
                </a:moveTo>
                <a:cubicBezTo>
                  <a:pt x="622" y="94"/>
                  <a:pt x="657" y="418"/>
                  <a:pt x="576" y="563"/>
                </a:cubicBezTo>
                <a:cubicBezTo>
                  <a:pt x="495" y="708"/>
                  <a:pt x="288" y="737"/>
                  <a:pt x="144" y="871"/>
                </a:cubicBezTo>
                <a:cubicBezTo>
                  <a:pt x="0" y="1005"/>
                  <a:pt x="66" y="1258"/>
                  <a:pt x="46" y="1360"/>
                </a:cubicBezTo>
              </a:path>
            </a:pathLst>
          </a:custGeom>
          <a:noFill/>
          <a:ln w="3175" cap="flat" cmpd="sng">
            <a:solidFill>
              <a:schemeClr val="tx1"/>
            </a:solidFill>
            <a:prstDash val="dash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45" name="Text Box 49"/>
          <p:cNvSpPr txBox="1">
            <a:spLocks noChangeArrowheads="1"/>
          </p:cNvSpPr>
          <p:nvPr/>
        </p:nvSpPr>
        <p:spPr bwMode="auto">
          <a:xfrm>
            <a:off x="4572000" y="576263"/>
            <a:ext cx="2723823" cy="12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2200" dirty="0">
                <a:solidFill>
                  <a:srgbClr val="5F5F5F"/>
                </a:solidFill>
                <a:ea typeface="華康超明體(P)" panose="02010600010101010101" pitchFamily="2" charset="-120"/>
              </a:rPr>
              <a:t>大腦內的活動基本上</a:t>
            </a:r>
          </a:p>
          <a:p>
            <a:pPr>
              <a:lnSpc>
                <a:spcPct val="110000"/>
              </a:lnSpc>
            </a:pPr>
            <a:r>
              <a:rPr lang="zh-TW" altLang="en-US" sz="2200" dirty="0">
                <a:solidFill>
                  <a:srgbClr val="5F5F5F"/>
                </a:solidFill>
                <a:ea typeface="華康超明體(P)" panose="02010600010101010101" pitchFamily="2" charset="-120"/>
              </a:rPr>
              <a:t>是很多</a:t>
            </a:r>
            <a:r>
              <a:rPr kumimoji="0" lang="zh-TW" altLang="en-US" sz="2200" dirty="0">
                <a:solidFill>
                  <a:srgbClr val="C00000"/>
                </a:solidFill>
                <a:ea typeface="華康超明體(P)" panose="02010600010101010101" pitchFamily="2" charset="-120"/>
              </a:rPr>
              <a:t>神經細胞</a:t>
            </a:r>
            <a:r>
              <a:rPr kumimoji="0" lang="zh-TW" altLang="en-US" sz="2200" dirty="0">
                <a:solidFill>
                  <a:srgbClr val="5F5F5F"/>
                </a:solidFill>
                <a:ea typeface="華康超明體(P)" panose="02010600010101010101" pitchFamily="2" charset="-120"/>
              </a:rPr>
              <a:t>間的</a:t>
            </a:r>
          </a:p>
          <a:p>
            <a:pPr>
              <a:lnSpc>
                <a:spcPct val="110000"/>
              </a:lnSpc>
            </a:pPr>
            <a:r>
              <a:rPr kumimoji="0" lang="zh-TW" altLang="en-US" sz="2200" dirty="0">
                <a:solidFill>
                  <a:srgbClr val="5F5F5F"/>
                </a:solidFill>
                <a:ea typeface="華康超明體(P)" panose="02010600010101010101" pitchFamily="2" charset="-120"/>
              </a:rPr>
              <a:t>電化學</a:t>
            </a:r>
            <a:r>
              <a:rPr kumimoji="0" lang="zh-TW" altLang="en-US" sz="2200" dirty="0">
                <a:solidFill>
                  <a:srgbClr val="0000FF"/>
                </a:solidFill>
                <a:ea typeface="華康超明體(P)" panose="02010600010101010101" pitchFamily="2" charset="-120"/>
              </a:rPr>
              <a:t>流動</a:t>
            </a:r>
            <a:r>
              <a:rPr kumimoji="0" lang="zh-TW" altLang="en-US" sz="2200" dirty="0">
                <a:solidFill>
                  <a:srgbClr val="5F5F5F"/>
                </a:solidFill>
                <a:ea typeface="華康超明體(P)" panose="02010600010101010101" pitchFamily="2" charset="-120"/>
              </a:rPr>
              <a:t>與</a:t>
            </a:r>
            <a:r>
              <a:rPr kumimoji="0" lang="zh-TW" altLang="en-US" sz="2200" dirty="0">
                <a:solidFill>
                  <a:srgbClr val="0000FF"/>
                </a:solidFill>
                <a:ea typeface="華康超明體(P)" panose="02010600010101010101" pitchFamily="2" charset="-120"/>
              </a:rPr>
              <a:t>銜接</a:t>
            </a:r>
            <a:r>
              <a:rPr kumimoji="0" lang="zh-TW" altLang="en-US" sz="2200" dirty="0">
                <a:solidFill>
                  <a:srgbClr val="5F5F5F"/>
                </a:solidFill>
                <a:ea typeface="華康超明體(P)" panose="02010600010101010101" pitchFamily="2" charset="-120"/>
              </a:rPr>
              <a:t>：</a:t>
            </a:r>
          </a:p>
        </p:txBody>
      </p:sp>
      <p:sp>
        <p:nvSpPr>
          <p:cNvPr id="4146" name="Text Box 50"/>
          <p:cNvSpPr txBox="1">
            <a:spLocks noChangeArrowheads="1"/>
          </p:cNvSpPr>
          <p:nvPr/>
        </p:nvSpPr>
        <p:spPr bwMode="auto">
          <a:xfrm>
            <a:off x="7886700" y="2635250"/>
            <a:ext cx="749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1200" dirty="0">
                <a:ea typeface="華康中黑體(P)" panose="02010600010101010101" pitchFamily="2" charset="-120"/>
              </a:rPr>
              <a:t>突觸</a:t>
            </a:r>
          </a:p>
          <a:p>
            <a:pPr algn="ctr"/>
            <a:r>
              <a:rPr lang="en-US" altLang="zh-TW" sz="1200" dirty="0">
                <a:ea typeface="華康中黑體(P)" panose="02010600010101010101" pitchFamily="2" charset="-120"/>
              </a:rPr>
              <a:t>synapse</a:t>
            </a:r>
          </a:p>
        </p:txBody>
      </p:sp>
      <p:sp>
        <p:nvSpPr>
          <p:cNvPr id="4147" name="Text Box 51"/>
          <p:cNvSpPr txBox="1">
            <a:spLocks noChangeArrowheads="1"/>
          </p:cNvSpPr>
          <p:nvPr/>
        </p:nvSpPr>
        <p:spPr bwMode="auto">
          <a:xfrm>
            <a:off x="7091363" y="3373438"/>
            <a:ext cx="655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1200" dirty="0">
                <a:ea typeface="華康中黑體(P)" panose="02010600010101010101" pitchFamily="2" charset="-120"/>
              </a:rPr>
              <a:t>神經元</a:t>
            </a:r>
          </a:p>
          <a:p>
            <a:pPr algn="ctr"/>
            <a:r>
              <a:rPr lang="en-US" altLang="zh-TW" sz="1200" dirty="0">
                <a:ea typeface="華康中黑體(P)" panose="02010600010101010101" pitchFamily="2" charset="-120"/>
              </a:rPr>
              <a:t>neuron</a:t>
            </a:r>
          </a:p>
        </p:txBody>
      </p:sp>
      <p:pic>
        <p:nvPicPr>
          <p:cNvPr id="4150" name="Picture 54" descr="PurkinjeCell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5" y="2076450"/>
            <a:ext cx="1660525" cy="194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53" name="Rectangle 57"/>
          <p:cNvSpPr>
            <a:spLocks noChangeArrowheads="1"/>
          </p:cNvSpPr>
          <p:nvPr/>
        </p:nvSpPr>
        <p:spPr bwMode="auto">
          <a:xfrm>
            <a:off x="8316913" y="985838"/>
            <a:ext cx="776287" cy="427037"/>
          </a:xfrm>
          <a:prstGeom prst="rect">
            <a:avLst/>
          </a:prstGeom>
          <a:solidFill>
            <a:srgbClr val="CC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en-US" altLang="zh-TW" sz="220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Flow</a:t>
            </a:r>
          </a:p>
        </p:txBody>
      </p:sp>
      <p:sp>
        <p:nvSpPr>
          <p:cNvPr id="4154" name="Arc 58"/>
          <p:cNvSpPr>
            <a:spLocks/>
          </p:cNvSpPr>
          <p:nvPr/>
        </p:nvSpPr>
        <p:spPr bwMode="auto">
          <a:xfrm>
            <a:off x="2903538" y="5661025"/>
            <a:ext cx="360362" cy="215900"/>
          </a:xfrm>
          <a:custGeom>
            <a:avLst/>
            <a:gdLst>
              <a:gd name="G0" fmla="+- 16727 0 0"/>
              <a:gd name="G1" fmla="+- 21600 0 0"/>
              <a:gd name="G2" fmla="+- 21600 0 0"/>
              <a:gd name="T0" fmla="*/ 0 w 38327"/>
              <a:gd name="T1" fmla="*/ 7933 h 21600"/>
              <a:gd name="T2" fmla="*/ 38327 w 38327"/>
              <a:gd name="T3" fmla="*/ 21600 h 21600"/>
              <a:gd name="T4" fmla="*/ 16727 w 38327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327" h="21600" fill="none" extrusionOk="0">
                <a:moveTo>
                  <a:pt x="0" y="7933"/>
                </a:moveTo>
                <a:cubicBezTo>
                  <a:pt x="4102" y="2912"/>
                  <a:pt x="10243" y="0"/>
                  <a:pt x="16727" y="0"/>
                </a:cubicBezTo>
                <a:cubicBezTo>
                  <a:pt x="28656" y="0"/>
                  <a:pt x="38327" y="9670"/>
                  <a:pt x="38327" y="21600"/>
                </a:cubicBezTo>
              </a:path>
              <a:path w="38327" h="21600" stroke="0" extrusionOk="0">
                <a:moveTo>
                  <a:pt x="0" y="7933"/>
                </a:moveTo>
                <a:cubicBezTo>
                  <a:pt x="4102" y="2912"/>
                  <a:pt x="10243" y="0"/>
                  <a:pt x="16727" y="0"/>
                </a:cubicBezTo>
                <a:cubicBezTo>
                  <a:pt x="28656" y="0"/>
                  <a:pt x="38327" y="9670"/>
                  <a:pt x="38327" y="21600"/>
                </a:cubicBezTo>
                <a:lnTo>
                  <a:pt x="16727" y="21600"/>
                </a:lnTo>
                <a:close/>
              </a:path>
            </a:pathLst>
          </a:cu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155" name="Arc 59"/>
          <p:cNvSpPr>
            <a:spLocks/>
          </p:cNvSpPr>
          <p:nvPr/>
        </p:nvSpPr>
        <p:spPr bwMode="auto">
          <a:xfrm>
            <a:off x="3276600" y="5805488"/>
            <a:ext cx="350838" cy="215900"/>
          </a:xfrm>
          <a:custGeom>
            <a:avLst/>
            <a:gdLst>
              <a:gd name="G0" fmla="+- 16727 0 0"/>
              <a:gd name="G1" fmla="+- 21600 0 0"/>
              <a:gd name="G2" fmla="+- 21600 0 0"/>
              <a:gd name="T0" fmla="*/ 0 w 37275"/>
              <a:gd name="T1" fmla="*/ 7933 h 21600"/>
              <a:gd name="T2" fmla="*/ 37275 w 37275"/>
              <a:gd name="T3" fmla="*/ 14942 h 21600"/>
              <a:gd name="T4" fmla="*/ 16727 w 37275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275" h="21600" fill="none" extrusionOk="0">
                <a:moveTo>
                  <a:pt x="0" y="7933"/>
                </a:moveTo>
                <a:cubicBezTo>
                  <a:pt x="4102" y="2912"/>
                  <a:pt x="10243" y="0"/>
                  <a:pt x="16727" y="0"/>
                </a:cubicBezTo>
                <a:cubicBezTo>
                  <a:pt x="26091" y="0"/>
                  <a:pt x="34388" y="6033"/>
                  <a:pt x="37275" y="14941"/>
                </a:cubicBezTo>
              </a:path>
              <a:path w="37275" h="21600" stroke="0" extrusionOk="0">
                <a:moveTo>
                  <a:pt x="0" y="7933"/>
                </a:moveTo>
                <a:cubicBezTo>
                  <a:pt x="4102" y="2912"/>
                  <a:pt x="10243" y="0"/>
                  <a:pt x="16727" y="0"/>
                </a:cubicBezTo>
                <a:cubicBezTo>
                  <a:pt x="26091" y="0"/>
                  <a:pt x="34388" y="6033"/>
                  <a:pt x="37275" y="14941"/>
                </a:cubicBezTo>
                <a:lnTo>
                  <a:pt x="16727" y="21600"/>
                </a:lnTo>
                <a:close/>
              </a:path>
            </a:pathLst>
          </a:cu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156" name="Arc 60"/>
          <p:cNvSpPr>
            <a:spLocks/>
          </p:cNvSpPr>
          <p:nvPr/>
        </p:nvSpPr>
        <p:spPr bwMode="auto">
          <a:xfrm>
            <a:off x="3668713" y="5805488"/>
            <a:ext cx="320675" cy="215900"/>
          </a:xfrm>
          <a:custGeom>
            <a:avLst/>
            <a:gdLst>
              <a:gd name="G0" fmla="+- 20905 0 0"/>
              <a:gd name="G1" fmla="+- 21600 0 0"/>
              <a:gd name="G2" fmla="+- 21600 0 0"/>
              <a:gd name="T0" fmla="*/ 0 w 40549"/>
              <a:gd name="T1" fmla="*/ 16166 h 21600"/>
              <a:gd name="T2" fmla="*/ 40549 w 40549"/>
              <a:gd name="T3" fmla="*/ 12618 h 21600"/>
              <a:gd name="T4" fmla="*/ 20905 w 40549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549" h="21600" fill="none" extrusionOk="0">
                <a:moveTo>
                  <a:pt x="-1" y="16165"/>
                </a:moveTo>
                <a:cubicBezTo>
                  <a:pt x="2474" y="6645"/>
                  <a:pt x="11068" y="0"/>
                  <a:pt x="20905" y="0"/>
                </a:cubicBezTo>
                <a:cubicBezTo>
                  <a:pt x="29357" y="0"/>
                  <a:pt x="37033" y="4930"/>
                  <a:pt x="40548" y="12618"/>
                </a:cubicBezTo>
              </a:path>
              <a:path w="40549" h="21600" stroke="0" extrusionOk="0">
                <a:moveTo>
                  <a:pt x="-1" y="16165"/>
                </a:moveTo>
                <a:cubicBezTo>
                  <a:pt x="2474" y="6645"/>
                  <a:pt x="11068" y="0"/>
                  <a:pt x="20905" y="0"/>
                </a:cubicBezTo>
                <a:cubicBezTo>
                  <a:pt x="29357" y="0"/>
                  <a:pt x="37033" y="4930"/>
                  <a:pt x="40548" y="12618"/>
                </a:cubicBezTo>
                <a:lnTo>
                  <a:pt x="20905" y="21600"/>
                </a:lnTo>
                <a:close/>
              </a:path>
            </a:pathLst>
          </a:cu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157" name="Arc 61"/>
          <p:cNvSpPr>
            <a:spLocks/>
          </p:cNvSpPr>
          <p:nvPr/>
        </p:nvSpPr>
        <p:spPr bwMode="auto">
          <a:xfrm>
            <a:off x="4013200" y="5734050"/>
            <a:ext cx="255588" cy="215900"/>
          </a:xfrm>
          <a:custGeom>
            <a:avLst/>
            <a:gdLst>
              <a:gd name="G0" fmla="+- 21479 0 0"/>
              <a:gd name="G1" fmla="+- 21600 0 0"/>
              <a:gd name="G2" fmla="+- 21600 0 0"/>
              <a:gd name="T0" fmla="*/ 0 w 32209"/>
              <a:gd name="T1" fmla="*/ 19315 h 21600"/>
              <a:gd name="T2" fmla="*/ 32209 w 32209"/>
              <a:gd name="T3" fmla="*/ 2854 h 21600"/>
              <a:gd name="T4" fmla="*/ 21479 w 32209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209" h="21600" fill="none" extrusionOk="0">
                <a:moveTo>
                  <a:pt x="0" y="19315"/>
                </a:moveTo>
                <a:cubicBezTo>
                  <a:pt x="1168" y="8332"/>
                  <a:pt x="10434" y="0"/>
                  <a:pt x="21479" y="0"/>
                </a:cubicBezTo>
                <a:cubicBezTo>
                  <a:pt x="25243" y="0"/>
                  <a:pt x="28942" y="983"/>
                  <a:pt x="32209" y="2853"/>
                </a:cubicBezTo>
              </a:path>
              <a:path w="32209" h="21600" stroke="0" extrusionOk="0">
                <a:moveTo>
                  <a:pt x="0" y="19315"/>
                </a:moveTo>
                <a:cubicBezTo>
                  <a:pt x="1168" y="8332"/>
                  <a:pt x="10434" y="0"/>
                  <a:pt x="21479" y="0"/>
                </a:cubicBezTo>
                <a:cubicBezTo>
                  <a:pt x="25243" y="0"/>
                  <a:pt x="28942" y="983"/>
                  <a:pt x="32209" y="2853"/>
                </a:cubicBezTo>
                <a:lnTo>
                  <a:pt x="21479" y="21600"/>
                </a:lnTo>
                <a:close/>
              </a:path>
            </a:pathLst>
          </a:cu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158" name="Arc 62"/>
          <p:cNvSpPr>
            <a:spLocks/>
          </p:cNvSpPr>
          <p:nvPr/>
        </p:nvSpPr>
        <p:spPr bwMode="auto">
          <a:xfrm>
            <a:off x="4283075" y="5445125"/>
            <a:ext cx="217488" cy="261938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483 w 27279"/>
              <a:gd name="T1" fmla="*/ 26141 h 26141"/>
              <a:gd name="T2" fmla="*/ 27279 w 27279"/>
              <a:gd name="T3" fmla="*/ 760 h 26141"/>
              <a:gd name="T4" fmla="*/ 21600 w 27279"/>
              <a:gd name="T5" fmla="*/ 21600 h 26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7279" h="26141" fill="none" extrusionOk="0">
                <a:moveTo>
                  <a:pt x="482" y="26141"/>
                </a:moveTo>
                <a:cubicBezTo>
                  <a:pt x="161" y="24648"/>
                  <a:pt x="0" y="23126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3518" y="0"/>
                  <a:pt x="25428" y="255"/>
                  <a:pt x="27279" y="759"/>
                </a:cubicBezTo>
              </a:path>
              <a:path w="27279" h="26141" stroke="0" extrusionOk="0">
                <a:moveTo>
                  <a:pt x="482" y="26141"/>
                </a:moveTo>
                <a:cubicBezTo>
                  <a:pt x="161" y="24648"/>
                  <a:pt x="0" y="23126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3518" y="0"/>
                  <a:pt x="25428" y="255"/>
                  <a:pt x="27279" y="759"/>
                </a:cubicBezTo>
                <a:lnTo>
                  <a:pt x="21600" y="21600"/>
                </a:lnTo>
                <a:close/>
              </a:path>
            </a:pathLst>
          </a:cu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159" name="Text Box 63"/>
          <p:cNvSpPr txBox="1">
            <a:spLocks noChangeArrowheads="1"/>
          </p:cNvSpPr>
          <p:nvPr/>
        </p:nvSpPr>
        <p:spPr bwMode="auto">
          <a:xfrm>
            <a:off x="8101013" y="236538"/>
            <a:ext cx="996950" cy="336550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1600">
                <a:solidFill>
                  <a:schemeClr val="bg1"/>
                </a:solidFill>
                <a:ea typeface="華康中黑體(P)" panose="02010600010101010101" pitchFamily="2" charset="-120"/>
              </a:rPr>
              <a:t>接受刺激</a:t>
            </a:r>
          </a:p>
        </p:txBody>
      </p:sp>
      <p:sp>
        <p:nvSpPr>
          <p:cNvPr id="4160" name="Text Box 64"/>
          <p:cNvSpPr txBox="1">
            <a:spLocks noChangeArrowheads="1"/>
          </p:cNvSpPr>
          <p:nvPr/>
        </p:nvSpPr>
        <p:spPr bwMode="auto">
          <a:xfrm>
            <a:off x="6888163" y="3892550"/>
            <a:ext cx="996950" cy="336550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1600" dirty="0">
                <a:solidFill>
                  <a:schemeClr val="bg1"/>
                </a:solidFill>
                <a:ea typeface="華康中黑體(P)" panose="02010600010101010101" pitchFamily="2" charset="-120"/>
              </a:rPr>
              <a:t>效果呈現</a:t>
            </a:r>
          </a:p>
        </p:txBody>
      </p:sp>
      <p:grpSp>
        <p:nvGrpSpPr>
          <p:cNvPr id="4186" name="Group 90"/>
          <p:cNvGrpSpPr>
            <a:grpSpLocks/>
          </p:cNvGrpSpPr>
          <p:nvPr/>
        </p:nvGrpSpPr>
        <p:grpSpPr bwMode="auto">
          <a:xfrm>
            <a:off x="8707438" y="2779713"/>
            <a:ext cx="296862" cy="1273175"/>
            <a:chOff x="5485" y="1751"/>
            <a:chExt cx="187" cy="802"/>
          </a:xfrm>
        </p:grpSpPr>
        <p:grpSp>
          <p:nvGrpSpPr>
            <p:cNvPr id="4180" name="Group 84"/>
            <p:cNvGrpSpPr>
              <a:grpSpLocks/>
            </p:cNvGrpSpPr>
            <p:nvPr/>
          </p:nvGrpSpPr>
          <p:grpSpPr bwMode="auto">
            <a:xfrm flipH="1">
              <a:off x="5511" y="1797"/>
              <a:ext cx="161" cy="756"/>
              <a:chOff x="4102" y="1401"/>
              <a:chExt cx="268" cy="1033"/>
            </a:xfrm>
          </p:grpSpPr>
          <p:sp>
            <p:nvSpPr>
              <p:cNvPr id="4181" name="Freeform 85"/>
              <p:cNvSpPr>
                <a:spLocks/>
              </p:cNvSpPr>
              <p:nvPr/>
            </p:nvSpPr>
            <p:spPr bwMode="auto">
              <a:xfrm>
                <a:off x="4159" y="1401"/>
                <a:ext cx="211" cy="953"/>
              </a:xfrm>
              <a:custGeom>
                <a:avLst/>
                <a:gdLst>
                  <a:gd name="T0" fmla="*/ 631 w 657"/>
                  <a:gd name="T1" fmla="*/ 0 h 1360"/>
                  <a:gd name="T2" fmla="*/ 576 w 657"/>
                  <a:gd name="T3" fmla="*/ 563 h 1360"/>
                  <a:gd name="T4" fmla="*/ 144 w 657"/>
                  <a:gd name="T5" fmla="*/ 871 h 1360"/>
                  <a:gd name="T6" fmla="*/ 46 w 657"/>
                  <a:gd name="T7" fmla="*/ 1360 h 1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57" h="1360">
                    <a:moveTo>
                      <a:pt x="631" y="0"/>
                    </a:moveTo>
                    <a:cubicBezTo>
                      <a:pt x="622" y="94"/>
                      <a:pt x="657" y="418"/>
                      <a:pt x="576" y="563"/>
                    </a:cubicBezTo>
                    <a:cubicBezTo>
                      <a:pt x="495" y="708"/>
                      <a:pt x="288" y="737"/>
                      <a:pt x="144" y="871"/>
                    </a:cubicBezTo>
                    <a:cubicBezTo>
                      <a:pt x="0" y="1005"/>
                      <a:pt x="66" y="1258"/>
                      <a:pt x="46" y="1360"/>
                    </a:cubicBezTo>
                  </a:path>
                </a:pathLst>
              </a:custGeom>
              <a:noFill/>
              <a:ln w="28575" cmpd="sng">
                <a:solidFill>
                  <a:srgbClr val="99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182" name="Freeform 86"/>
              <p:cNvSpPr>
                <a:spLocks/>
              </p:cNvSpPr>
              <p:nvPr/>
            </p:nvSpPr>
            <p:spPr bwMode="auto">
              <a:xfrm>
                <a:off x="4102" y="2343"/>
                <a:ext cx="136" cy="91"/>
              </a:xfrm>
              <a:custGeom>
                <a:avLst/>
                <a:gdLst>
                  <a:gd name="T0" fmla="*/ 0 w 454"/>
                  <a:gd name="T1" fmla="*/ 181 h 181"/>
                  <a:gd name="T2" fmla="*/ 227 w 454"/>
                  <a:gd name="T3" fmla="*/ 0 h 181"/>
                  <a:gd name="T4" fmla="*/ 454 w 454"/>
                  <a:gd name="T5" fmla="*/ 181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181">
                    <a:moveTo>
                      <a:pt x="0" y="181"/>
                    </a:moveTo>
                    <a:lnTo>
                      <a:pt x="227" y="0"/>
                    </a:lnTo>
                    <a:lnTo>
                      <a:pt x="454" y="181"/>
                    </a:lnTo>
                  </a:path>
                </a:pathLst>
              </a:custGeom>
              <a:noFill/>
              <a:ln w="28575" cmpd="sng">
                <a:solidFill>
                  <a:srgbClr val="99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4185" name="Oval 89"/>
            <p:cNvSpPr>
              <a:spLocks noChangeArrowheads="1"/>
            </p:cNvSpPr>
            <p:nvPr/>
          </p:nvSpPr>
          <p:spPr bwMode="auto">
            <a:xfrm>
              <a:off x="5485" y="1751"/>
              <a:ext cx="66" cy="6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99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4190" name="Text Box 94"/>
          <p:cNvSpPr txBox="1">
            <a:spLocks noChangeArrowheads="1"/>
          </p:cNvSpPr>
          <p:nvPr/>
        </p:nvSpPr>
        <p:spPr bwMode="auto">
          <a:xfrm>
            <a:off x="5019675" y="6292850"/>
            <a:ext cx="1073150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1400" dirty="0">
                <a:latin typeface="Times New Roman" panose="02020603050405020304" pitchFamily="18" charset="0"/>
              </a:rPr>
              <a:t>與記憶有關</a:t>
            </a:r>
          </a:p>
        </p:txBody>
      </p:sp>
      <p:sp>
        <p:nvSpPr>
          <p:cNvPr id="4191" name="Rectangle 95"/>
          <p:cNvSpPr>
            <a:spLocks noChangeArrowheads="1"/>
          </p:cNvSpPr>
          <p:nvPr/>
        </p:nvSpPr>
        <p:spPr bwMode="auto">
          <a:xfrm>
            <a:off x="8675688" y="6381750"/>
            <a:ext cx="468312" cy="476250"/>
          </a:xfrm>
          <a:prstGeom prst="rect">
            <a:avLst/>
          </a:prstGeom>
          <a:solidFill>
            <a:srgbClr val="FF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fld id="{5EB53E51-FC60-427A-ADCF-5A60CD9FB78B}" type="slidenum">
              <a:rPr lang="en-US" altLang="zh-TW" sz="2400" b="1">
                <a:solidFill>
                  <a:schemeClr val="bg1"/>
                </a:solidFill>
                <a:ea typeface="華康超明體(P)" panose="02010600010101010101" pitchFamily="2" charset="-120"/>
              </a:rPr>
              <a:pPr algn="ctr"/>
              <a:t>2</a:t>
            </a:fld>
            <a:endParaRPr lang="en-US" altLang="zh-TW" sz="2400" b="1">
              <a:solidFill>
                <a:schemeClr val="bg1"/>
              </a:solidFill>
              <a:ea typeface="華康超明體(P)" panose="02010600010101010101" pitchFamily="2" charset="-120"/>
            </a:endParaRPr>
          </a:p>
        </p:txBody>
      </p:sp>
      <p:pic>
        <p:nvPicPr>
          <p:cNvPr id="4192" name="Picture 96" descr="Cajal_Retin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1830388"/>
            <a:ext cx="1498600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3" name="Rectangle 97"/>
          <p:cNvSpPr>
            <a:spLocks noChangeArrowheads="1"/>
          </p:cNvSpPr>
          <p:nvPr/>
        </p:nvSpPr>
        <p:spPr bwMode="auto">
          <a:xfrm>
            <a:off x="6316663" y="1844675"/>
            <a:ext cx="650875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15870" anchor="ctr">
            <a:spAutoFit/>
          </a:bodyPr>
          <a:lstStyle/>
          <a:p>
            <a:r>
              <a:rPr lang="en-US" altLang="zh-TW" sz="1200" dirty="0"/>
              <a:t>Santiago </a:t>
            </a:r>
          </a:p>
          <a:p>
            <a:r>
              <a:rPr lang="en-US" altLang="zh-TW" sz="1200" dirty="0"/>
              <a:t>Ramón y </a:t>
            </a:r>
          </a:p>
          <a:p>
            <a:r>
              <a:rPr lang="en-US" altLang="zh-TW" sz="1200" dirty="0" err="1"/>
              <a:t>Cajal</a:t>
            </a:r>
            <a:endParaRPr lang="en-US" altLang="zh-TW" sz="1200" dirty="0"/>
          </a:p>
        </p:txBody>
      </p:sp>
      <p:pic>
        <p:nvPicPr>
          <p:cNvPr id="4195" name="Picture 99" descr="T2_flair_tra_ani_bionerd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87388"/>
            <a:ext cx="1935163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 Box 71"/>
          <p:cNvSpPr txBox="1">
            <a:spLocks noChangeArrowheads="1"/>
          </p:cNvSpPr>
          <p:nvPr/>
        </p:nvSpPr>
        <p:spPr bwMode="auto">
          <a:xfrm>
            <a:off x="8125444" y="545950"/>
            <a:ext cx="102143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1400" dirty="0" smtClean="0">
                <a:latin typeface="Times New Roman" panose="02020603050405020304" pitchFamily="18" charset="0"/>
              </a:rPr>
              <a:t>(</a:t>
            </a:r>
            <a:r>
              <a:rPr lang="zh-TW" altLang="en-US" sz="1400" dirty="0" smtClean="0">
                <a:latin typeface="Times New Roman" panose="02020603050405020304" pitchFamily="18" charset="0"/>
              </a:rPr>
              <a:t>中獎了！</a:t>
            </a:r>
            <a:r>
              <a:rPr lang="en-US" altLang="zh-TW" sz="1400" dirty="0" smtClean="0">
                <a:latin typeface="Times New Roman" panose="02020603050405020304" pitchFamily="18" charset="0"/>
              </a:rPr>
              <a:t>)</a:t>
            </a:r>
            <a:endParaRPr lang="zh-TW" altLang="en-US" sz="1400" dirty="0">
              <a:latin typeface="Times New Roman" panose="02020603050405020304" pitchFamily="18" charset="0"/>
            </a:endParaRPr>
          </a:p>
        </p:txBody>
      </p:sp>
      <p:sp>
        <p:nvSpPr>
          <p:cNvPr id="60" name="Text Box 71"/>
          <p:cNvSpPr txBox="1">
            <a:spLocks noChangeArrowheads="1"/>
          </p:cNvSpPr>
          <p:nvPr/>
        </p:nvSpPr>
        <p:spPr bwMode="auto">
          <a:xfrm>
            <a:off x="8110133" y="3954076"/>
            <a:ext cx="84189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1400" dirty="0" smtClean="0">
                <a:latin typeface="Times New Roman" panose="02020603050405020304" pitchFamily="18" charset="0"/>
              </a:rPr>
              <a:t>(</a:t>
            </a:r>
            <a:r>
              <a:rPr lang="zh-TW" altLang="en-US" sz="1400" dirty="0" smtClean="0">
                <a:latin typeface="Times New Roman" panose="02020603050405020304" pitchFamily="18" charset="0"/>
              </a:rPr>
              <a:t>狂喜！</a:t>
            </a:r>
            <a:r>
              <a:rPr lang="en-US" altLang="zh-TW" sz="1400" dirty="0" smtClean="0">
                <a:latin typeface="Times New Roman" panose="02020603050405020304" pitchFamily="18" charset="0"/>
              </a:rPr>
              <a:t>)</a:t>
            </a:r>
            <a:endParaRPr lang="zh-TW" altLang="en-US" sz="1400" dirty="0">
              <a:latin typeface="Times New Roman" panose="02020603050405020304" pitchFamily="18" charset="0"/>
            </a:endParaRPr>
          </a:p>
        </p:txBody>
      </p:sp>
      <p:sp>
        <p:nvSpPr>
          <p:cNvPr id="61" name="Text Box 51"/>
          <p:cNvSpPr txBox="1">
            <a:spLocks noChangeArrowheads="1"/>
          </p:cNvSpPr>
          <p:nvPr/>
        </p:nvSpPr>
        <p:spPr bwMode="auto">
          <a:xfrm>
            <a:off x="8782476" y="2568884"/>
            <a:ext cx="33855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1200" dirty="0" smtClean="0">
                <a:ea typeface="華康中黑體(P)" panose="02010600010101010101" pitchFamily="2" charset="-120"/>
              </a:rPr>
              <a:t>分</a:t>
            </a:r>
            <a:endParaRPr lang="en-US" altLang="zh-TW" sz="1200" dirty="0" smtClean="0">
              <a:ea typeface="華康中黑體(P)" panose="02010600010101010101" pitchFamily="2" charset="-120"/>
            </a:endParaRPr>
          </a:p>
          <a:p>
            <a:pPr algn="ctr"/>
            <a:r>
              <a:rPr lang="zh-TW" altLang="en-US" sz="1200" dirty="0" smtClean="0">
                <a:ea typeface="華康中黑體(P)" panose="02010600010101010101" pitchFamily="2" charset="-120"/>
              </a:rPr>
              <a:t>支</a:t>
            </a:r>
            <a:endParaRPr lang="en-US" altLang="zh-TW" sz="1200" dirty="0" smtClean="0">
              <a:ea typeface="華康中黑體(P)" panose="02010600010101010101" pitchFamily="2" charset="-120"/>
            </a:endParaRPr>
          </a:p>
          <a:p>
            <a:pPr algn="ctr"/>
            <a:r>
              <a:rPr lang="zh-TW" altLang="en-US" sz="1200" dirty="0" smtClean="0">
                <a:ea typeface="華康中黑體(P)" panose="02010600010101010101" pitchFamily="2" charset="-120"/>
              </a:rPr>
              <a:t>成</a:t>
            </a:r>
            <a:endParaRPr lang="en-US" altLang="zh-TW" sz="1200" dirty="0" smtClean="0">
              <a:ea typeface="華康中黑體(P)" panose="02010600010101010101" pitchFamily="2" charset="-120"/>
            </a:endParaRPr>
          </a:p>
          <a:p>
            <a:pPr algn="ctr"/>
            <a:r>
              <a:rPr lang="zh-TW" altLang="en-US" sz="1200" dirty="0" smtClean="0">
                <a:ea typeface="華康中黑體(P)" panose="02010600010101010101" pitchFamily="2" charset="-120"/>
              </a:rPr>
              <a:t>網</a:t>
            </a:r>
            <a:endParaRPr lang="en-US" altLang="zh-TW" sz="1200" dirty="0">
              <a:ea typeface="華康中黑體(P)" panose="02010600010101010101" pitchFamily="2" charset="-120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7115702" y="6215619"/>
            <a:ext cx="708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rgbClr val="FF00FF"/>
                </a:solidFill>
                <a:latin typeface="華康中黑體(P)" panose="02010600010101010101" pitchFamily="2" charset="-120"/>
                <a:ea typeface="華康中黑體(P)" panose="02010600010101010101" pitchFamily="2" charset="-120"/>
              </a:rPr>
              <a:t>受 體</a:t>
            </a:r>
            <a:endParaRPr lang="zh-TW" altLang="en-US" dirty="0">
              <a:latin typeface="華康中黑體(P)" panose="02010600010101010101" pitchFamily="2" charset="-120"/>
              <a:ea typeface="華康中黑體(P)" panose="02010600010101010101" pitchFamily="2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4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6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4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4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4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9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4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4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4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4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22" presetClass="entr" presetSubtype="8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4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153" presetID="22" presetClass="entr" presetSubtype="8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4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157" presetID="22" presetClass="entr" presetSubtype="8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4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161" presetID="22" presetClass="entr" presetSubtype="8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4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/>
      <p:bldP spid="4103" grpId="0"/>
      <p:bldP spid="4132" grpId="0" animBg="1"/>
      <p:bldP spid="4145" grpId="0"/>
      <p:bldP spid="4146" grpId="0"/>
      <p:bldP spid="4147" grpId="0"/>
      <p:bldP spid="4153" grpId="0" animBg="1"/>
      <p:bldP spid="4159" grpId="0" animBg="1"/>
      <p:bldP spid="4160" grpId="0" animBg="1"/>
      <p:bldP spid="4190" grpId="0"/>
      <p:bldP spid="4193" grpId="0"/>
      <p:bldP spid="59" grpId="0"/>
      <p:bldP spid="60" grpId="0"/>
      <p:bldP spid="61" grpId="0"/>
      <p:bldP spid="6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0C0C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0" y="0"/>
            <a:ext cx="2216150" cy="701675"/>
          </a:xfrm>
          <a:prstGeom prst="rect">
            <a:avLst/>
          </a:prstGeom>
          <a:solidFill>
            <a:srgbClr val="FF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4000">
                <a:solidFill>
                  <a:schemeClr val="bg1"/>
                </a:solidFill>
                <a:ea typeface="華康超明體(P)" panose="02010600010101010101" pitchFamily="2" charset="-120"/>
              </a:rPr>
              <a:t>關鍵名詞</a:t>
            </a: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323850" y="908050"/>
            <a:ext cx="3921125" cy="545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4000">
                <a:latin typeface="華康超明體(P)" panose="02010600010101010101" pitchFamily="2" charset="-120"/>
                <a:ea typeface="華康超明體(P)" panose="02010600010101010101" pitchFamily="2" charset="-120"/>
              </a:rPr>
              <a:t>神經元 </a:t>
            </a:r>
            <a:r>
              <a:rPr lang="en-US" altLang="zh-TW" sz="4000">
                <a:latin typeface="華康超明體(P)" panose="02010600010101010101" pitchFamily="2" charset="-120"/>
                <a:ea typeface="華康超明體(P)" panose="02010600010101010101" pitchFamily="2" charset="-120"/>
              </a:rPr>
              <a:t>neuron</a:t>
            </a:r>
          </a:p>
          <a:p>
            <a:pPr>
              <a:lnSpc>
                <a:spcPct val="110000"/>
              </a:lnSpc>
            </a:pPr>
            <a:r>
              <a:rPr lang="zh-TW" altLang="en-US" sz="4000">
                <a:latin typeface="華康超明體(P)" panose="02010600010101010101" pitchFamily="2" charset="-120"/>
                <a:ea typeface="華康超明體(P)" panose="02010600010101010101" pitchFamily="2" charset="-120"/>
              </a:rPr>
              <a:t>突觸 </a:t>
            </a:r>
            <a:r>
              <a:rPr lang="en-US" altLang="zh-TW" sz="4000">
                <a:latin typeface="華康超明體(P)" panose="02010600010101010101" pitchFamily="2" charset="-120"/>
                <a:ea typeface="華康超明體(P)" panose="02010600010101010101" pitchFamily="2" charset="-120"/>
              </a:rPr>
              <a:t>synapse</a:t>
            </a:r>
          </a:p>
          <a:p>
            <a:pPr>
              <a:lnSpc>
                <a:spcPct val="110000"/>
              </a:lnSpc>
            </a:pPr>
            <a:r>
              <a:rPr lang="zh-TW" altLang="en-US" sz="4000">
                <a:latin typeface="華康超明體(P)" panose="02010600010101010101" pitchFamily="2" charset="-120"/>
                <a:ea typeface="華康超明體(P)" panose="02010600010101010101" pitchFamily="2" charset="-120"/>
              </a:rPr>
              <a:t>髓鞘</a:t>
            </a:r>
          </a:p>
          <a:p>
            <a:pPr>
              <a:lnSpc>
                <a:spcPct val="110000"/>
              </a:lnSpc>
            </a:pPr>
            <a:r>
              <a:rPr lang="zh-TW" altLang="en-US" sz="4000">
                <a:latin typeface="華康超明體(P)" panose="02010600010101010101" pitchFamily="2" charset="-120"/>
                <a:ea typeface="華康超明體(P)" panose="02010600010101010101" pitchFamily="2" charset="-120"/>
              </a:rPr>
              <a:t>神經傳導物質</a:t>
            </a:r>
          </a:p>
          <a:p>
            <a:pPr>
              <a:lnSpc>
                <a:spcPct val="110000"/>
              </a:lnSpc>
            </a:pPr>
            <a:r>
              <a:rPr lang="zh-TW" altLang="en-US" sz="4000">
                <a:latin typeface="華康超明體(P)" panose="02010600010101010101" pitchFamily="2" charset="-120"/>
                <a:ea typeface="華康超明體(P)" panose="02010600010101010101" pitchFamily="2" charset="-120"/>
              </a:rPr>
              <a:t>多巴胺 </a:t>
            </a:r>
            <a:r>
              <a:rPr lang="en-US" altLang="zh-TW" sz="4000">
                <a:latin typeface="華康超明體(P)" panose="02010600010101010101" pitchFamily="2" charset="-120"/>
                <a:ea typeface="華康超明體(P)" panose="02010600010101010101" pitchFamily="2" charset="-120"/>
              </a:rPr>
              <a:t>dopamine</a:t>
            </a:r>
          </a:p>
          <a:p>
            <a:pPr>
              <a:lnSpc>
                <a:spcPct val="110000"/>
              </a:lnSpc>
            </a:pPr>
            <a:r>
              <a:rPr lang="zh-TW" altLang="en-US" sz="4000">
                <a:latin typeface="華康超明體(P)" panose="02010600010101010101" pitchFamily="2" charset="-120"/>
                <a:ea typeface="華康超明體(P)" panose="02010600010101010101" pitchFamily="2" charset="-120"/>
              </a:rPr>
              <a:t>安非他命 </a:t>
            </a:r>
          </a:p>
          <a:p>
            <a:pPr>
              <a:lnSpc>
                <a:spcPct val="110000"/>
              </a:lnSpc>
            </a:pPr>
            <a:r>
              <a:rPr lang="zh-TW" altLang="en-US" sz="4000">
                <a:latin typeface="華康超明體(P)" panose="02010600010101010101" pitchFamily="2" charset="-120"/>
                <a:ea typeface="華康超明體(P)" panose="02010600010101010101" pitchFamily="2" charset="-120"/>
              </a:rPr>
              <a:t>腦啡 </a:t>
            </a:r>
            <a:r>
              <a:rPr lang="en-US" altLang="zh-TW" sz="4000">
                <a:latin typeface="華康超明體(P)" panose="02010600010101010101" pitchFamily="2" charset="-120"/>
                <a:ea typeface="華康超明體(P)" panose="02010600010101010101" pitchFamily="2" charset="-120"/>
              </a:rPr>
              <a:t>endorphin</a:t>
            </a:r>
          </a:p>
          <a:p>
            <a:pPr>
              <a:lnSpc>
                <a:spcPct val="110000"/>
              </a:lnSpc>
            </a:pPr>
            <a:r>
              <a:rPr lang="zh-TW" altLang="en-US" sz="4000">
                <a:latin typeface="華康超明體(P)" panose="02010600010101010101" pitchFamily="2" charset="-120"/>
                <a:ea typeface="華康超明體(P)" panose="02010600010101010101" pitchFamily="2" charset="-120"/>
              </a:rPr>
              <a:t>罌粟 鴉片 麻啡</a:t>
            </a: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4572000" y="908050"/>
            <a:ext cx="4352925" cy="545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4000">
                <a:latin typeface="華康超明體(P)" panose="02010600010101010101" pitchFamily="2" charset="-120"/>
                <a:ea typeface="華康超明體(P)" panose="02010600010101010101" pitchFamily="2" charset="-120"/>
              </a:rPr>
              <a:t>皮質酮 </a:t>
            </a:r>
            <a:r>
              <a:rPr lang="en-US" altLang="zh-TW" sz="4000">
                <a:latin typeface="華康超明體(P)" panose="02010600010101010101" pitchFamily="2" charset="-120"/>
                <a:ea typeface="華康超明體(P)" panose="02010600010101010101" pitchFamily="2" charset="-120"/>
              </a:rPr>
              <a:t>cortisol</a:t>
            </a:r>
          </a:p>
          <a:p>
            <a:pPr>
              <a:lnSpc>
                <a:spcPct val="110000"/>
              </a:lnSpc>
            </a:pPr>
            <a:r>
              <a:rPr lang="zh-TW" altLang="en-US" sz="4000">
                <a:latin typeface="華康超明體(P)" panose="02010600010101010101" pitchFamily="2" charset="-120"/>
                <a:ea typeface="華康超明體(P)" panose="02010600010101010101" pitchFamily="2" charset="-120"/>
              </a:rPr>
              <a:t>自然殺手細胞 </a:t>
            </a:r>
            <a:r>
              <a:rPr lang="en-US" altLang="zh-TW" sz="4000">
                <a:latin typeface="華康超明體(P)" panose="02010600010101010101" pitchFamily="2" charset="-120"/>
                <a:ea typeface="華康超明體(P)" panose="02010600010101010101" pitchFamily="2" charset="-120"/>
              </a:rPr>
              <a:t>NK</a:t>
            </a:r>
          </a:p>
          <a:p>
            <a:pPr>
              <a:lnSpc>
                <a:spcPct val="110000"/>
              </a:lnSpc>
            </a:pPr>
            <a:r>
              <a:rPr lang="zh-TW" altLang="en-US" sz="4000">
                <a:latin typeface="華康超明體(P)" panose="02010600010101010101" pitchFamily="2" charset="-120"/>
                <a:ea typeface="華康超明體(P)" panose="02010600010101010101" pitchFamily="2" charset="-120"/>
              </a:rPr>
              <a:t>古柯鹼 </a:t>
            </a:r>
            <a:r>
              <a:rPr lang="en-US" altLang="zh-TW" sz="4000">
                <a:latin typeface="華康超明體(P)" panose="02010600010101010101" pitchFamily="2" charset="-120"/>
                <a:ea typeface="華康超明體(P)" panose="02010600010101010101" pitchFamily="2" charset="-120"/>
              </a:rPr>
              <a:t>cocaine</a:t>
            </a:r>
          </a:p>
          <a:p>
            <a:pPr>
              <a:lnSpc>
                <a:spcPct val="110000"/>
              </a:lnSpc>
            </a:pPr>
            <a:r>
              <a:rPr lang="zh-TW" altLang="en-US" sz="4000">
                <a:latin typeface="華康超明體(P)" panose="02010600010101010101" pitchFamily="2" charset="-120"/>
                <a:ea typeface="華康超明體(P)" panose="02010600010101010101" pitchFamily="2" charset="-120"/>
              </a:rPr>
              <a:t>咖啡因 </a:t>
            </a:r>
            <a:r>
              <a:rPr lang="en-US" altLang="zh-TW" sz="4000">
                <a:latin typeface="華康超明體(P)" panose="02010600010101010101" pitchFamily="2" charset="-120"/>
                <a:ea typeface="華康超明體(P)" panose="02010600010101010101" pitchFamily="2" charset="-120"/>
              </a:rPr>
              <a:t>caffeine</a:t>
            </a:r>
          </a:p>
          <a:p>
            <a:pPr>
              <a:lnSpc>
                <a:spcPct val="110000"/>
              </a:lnSpc>
            </a:pPr>
            <a:r>
              <a:rPr lang="zh-TW" altLang="en-US" sz="4000">
                <a:latin typeface="華康超明體(P)" panose="02010600010101010101" pitchFamily="2" charset="-120"/>
                <a:ea typeface="華康超明體(P)" panose="02010600010101010101" pitchFamily="2" charset="-120"/>
              </a:rPr>
              <a:t>禁斷現象 </a:t>
            </a:r>
            <a:r>
              <a:rPr lang="en-US" altLang="zh-TW" sz="4000">
                <a:latin typeface="華康超明體(P)" panose="02010600010101010101" pitchFamily="2" charset="-120"/>
                <a:ea typeface="華康超明體(P)" panose="02010600010101010101" pitchFamily="2" charset="-120"/>
              </a:rPr>
              <a:t>withdraw</a:t>
            </a:r>
          </a:p>
          <a:p>
            <a:pPr>
              <a:lnSpc>
                <a:spcPct val="110000"/>
              </a:lnSpc>
            </a:pPr>
            <a:r>
              <a:rPr lang="zh-TW" altLang="en-US" sz="4000">
                <a:latin typeface="華康超明體(P)" panose="02010600010101010101" pitchFamily="2" charset="-120"/>
                <a:ea typeface="華康超明體(P)" panose="02010600010101010101" pitchFamily="2" charset="-120"/>
              </a:rPr>
              <a:t>受體 </a:t>
            </a:r>
            <a:r>
              <a:rPr lang="en-US" altLang="zh-TW" sz="4000">
                <a:latin typeface="華康超明體(P)" panose="02010600010101010101" pitchFamily="2" charset="-120"/>
                <a:ea typeface="華康超明體(P)" panose="02010600010101010101" pitchFamily="2" charset="-120"/>
              </a:rPr>
              <a:t>receptor</a:t>
            </a:r>
          </a:p>
          <a:p>
            <a:pPr>
              <a:lnSpc>
                <a:spcPct val="110000"/>
              </a:lnSpc>
            </a:pPr>
            <a:r>
              <a:rPr lang="zh-TW" altLang="en-US" sz="4000">
                <a:latin typeface="華康超明體(P)" panose="02010600010101010101" pitchFamily="2" charset="-120"/>
                <a:ea typeface="華康超明體(P)" panose="02010600010101010101" pitchFamily="2" charset="-120"/>
              </a:rPr>
              <a:t>信息傳導</a:t>
            </a:r>
          </a:p>
          <a:p>
            <a:pPr>
              <a:lnSpc>
                <a:spcPct val="110000"/>
              </a:lnSpc>
            </a:pPr>
            <a:r>
              <a:rPr lang="zh-TW" altLang="en-US" sz="4000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生命的流動 </a:t>
            </a:r>
            <a:r>
              <a:rPr lang="en-US" altLang="zh-TW" sz="4000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Flow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/>
      <p:bldP spid="3686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9512" y="702060"/>
            <a:ext cx="878497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375" indent="-714375" algn="just">
              <a:lnSpc>
                <a:spcPct val="120000"/>
              </a:lnSpc>
            </a:pPr>
            <a:r>
              <a:rPr lang="en-US" altLang="zh-TW" sz="3600" kern="100" dirty="0" smtClean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(1)	</a:t>
            </a:r>
            <a:r>
              <a:rPr lang="zh-TW" altLang="en-US" sz="3600" kern="100" dirty="0" smtClean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請例舉</a:t>
            </a:r>
            <a:r>
              <a:rPr lang="zh-TW" altLang="en-US" sz="3600" kern="100" dirty="0" smtClean="0">
                <a:solidFill>
                  <a:srgbClr val="0000FF"/>
                </a:solidFill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流動</a:t>
            </a:r>
            <a:r>
              <a:rPr lang="zh-TW" altLang="en-US" sz="3600" kern="100" dirty="0" smtClean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在微觀或巨觀的一些現象。</a:t>
            </a:r>
            <a:endParaRPr lang="en-US" altLang="zh-TW" sz="3600" dirty="0">
              <a:latin typeface="Times New Roman" panose="02020603050405020304" pitchFamily="18" charset="0"/>
              <a:ea typeface="華康超明體(P)" panose="0201060001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0"/>
            <a:ext cx="9144000" cy="592138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571500" defTabSz="762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defTabSz="762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14500" defTabSz="762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286000" defTabSz="762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zh-TW" altLang="en-US" sz="3200" dirty="0" smtClean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討論問題</a:t>
            </a:r>
            <a:endParaRPr lang="zh-TW" altLang="en-US" sz="3200" dirty="0">
              <a:solidFill>
                <a:schemeClr val="bg1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</p:txBody>
      </p:sp>
      <p:sp>
        <p:nvSpPr>
          <p:cNvPr id="11" name="Text Box 77"/>
          <p:cNvSpPr txBox="1">
            <a:spLocks noChangeArrowheads="1"/>
          </p:cNvSpPr>
          <p:nvPr/>
        </p:nvSpPr>
        <p:spPr bwMode="auto">
          <a:xfrm>
            <a:off x="8742821" y="0"/>
            <a:ext cx="3642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 dirty="0" smtClean="0">
                <a:solidFill>
                  <a:schemeClr val="bg1"/>
                </a:solidFill>
              </a:rPr>
              <a:t>Q</a:t>
            </a:r>
            <a:endParaRPr lang="en-US" altLang="zh-TW" sz="1800" b="1" dirty="0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79512" y="1458046"/>
            <a:ext cx="8784976" cy="1374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375" indent="-714375" algn="just">
              <a:lnSpc>
                <a:spcPct val="120000"/>
              </a:lnSpc>
            </a:pPr>
            <a:r>
              <a:rPr lang="en-US" altLang="zh-TW" sz="3600" kern="100" dirty="0" smtClean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(2)	</a:t>
            </a:r>
            <a:r>
              <a:rPr lang="zh-TW" altLang="en-US" sz="3600" kern="100" dirty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咖啡因與古柯鹼都會影響神經細胞的生理作用，為什麼絕對不要去碰古柯鹼</a:t>
            </a:r>
            <a:r>
              <a:rPr lang="zh-TW" altLang="en-US" sz="3600" kern="100" dirty="0" smtClean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？</a:t>
            </a:r>
            <a:endParaRPr lang="en-US" altLang="zh-TW" sz="3600" dirty="0">
              <a:latin typeface="Times New Roman" panose="02020603050405020304" pitchFamily="18" charset="0"/>
              <a:ea typeface="華康超明體(P)" panose="0201060001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79512" y="2871168"/>
            <a:ext cx="8784976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375" indent="-714375" algn="just">
              <a:lnSpc>
                <a:spcPct val="120000"/>
              </a:lnSpc>
            </a:pPr>
            <a:r>
              <a:rPr lang="en-US" altLang="zh-TW" sz="3600" kern="100" dirty="0" smtClean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(3)	</a:t>
            </a:r>
            <a:r>
              <a:rPr lang="zh-TW" altLang="en-US" sz="3600" kern="100" dirty="0" smtClean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為何我們的第一個念頭很重要？第一念頭產生之後，接著會有何種效應？</a:t>
            </a:r>
            <a:endParaRPr lang="en-US" altLang="zh-TW" sz="3600" dirty="0">
              <a:latin typeface="Times New Roman" panose="02020603050405020304" pitchFamily="18" charset="0"/>
              <a:ea typeface="華康超明體(P)" panose="0201060001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79512" y="4280959"/>
            <a:ext cx="878497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375" indent="-714375" algn="just">
              <a:lnSpc>
                <a:spcPct val="120000"/>
              </a:lnSpc>
            </a:pPr>
            <a:r>
              <a:rPr lang="en-US" altLang="zh-TW" sz="3600" kern="100" dirty="0" smtClean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(4)	</a:t>
            </a:r>
            <a:r>
              <a:rPr lang="zh-TW" altLang="en-US" sz="3600" kern="100" dirty="0" smtClean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如何面對焦慮或</a:t>
            </a:r>
            <a:r>
              <a:rPr lang="zh-TW" altLang="en-US" sz="3600" kern="100" dirty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恐懼？</a:t>
            </a:r>
            <a:endParaRPr lang="en-US" altLang="zh-TW" sz="3600" dirty="0">
              <a:latin typeface="Times New Roman" panose="02020603050405020304" pitchFamily="18" charset="0"/>
              <a:ea typeface="華康超明體(P)" panose="0201060001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79512" y="5053712"/>
            <a:ext cx="8784976" cy="1374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375" indent="-714375" algn="just">
              <a:lnSpc>
                <a:spcPct val="120000"/>
              </a:lnSpc>
            </a:pPr>
            <a:r>
              <a:rPr lang="en-US" altLang="zh-TW" sz="3600" kern="100" dirty="0" smtClean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(5)	</a:t>
            </a:r>
            <a:r>
              <a:rPr lang="zh-TW" altLang="en-US" sz="3600" kern="100" dirty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若人類喜怒哀樂都是由細胞與分子所控制，那麼人生的價值究竟何在</a:t>
            </a:r>
            <a:r>
              <a:rPr lang="zh-TW" altLang="en-US" sz="3600" kern="100" dirty="0" smtClean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？</a:t>
            </a:r>
            <a:endParaRPr lang="en-US" altLang="zh-TW" sz="3600" dirty="0">
              <a:latin typeface="Times New Roman" panose="02020603050405020304" pitchFamily="18" charset="0"/>
              <a:ea typeface="華康超明體(P)" panose="02010600010101010101" pitchFamily="2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36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8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9512" y="702060"/>
            <a:ext cx="8784976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375" indent="-714375" algn="just">
              <a:lnSpc>
                <a:spcPct val="120000"/>
              </a:lnSpc>
            </a:pPr>
            <a:r>
              <a:rPr lang="en-US" altLang="zh-TW" sz="3600" kern="100" dirty="0" smtClean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(1)	</a:t>
            </a:r>
            <a:r>
              <a:rPr lang="zh-TW" altLang="en-US" sz="3600" kern="100" dirty="0" smtClean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若科技可以完全複製一個生理條件相同的生物，而你有一條相處</a:t>
            </a:r>
            <a:r>
              <a:rPr lang="zh-TW" altLang="en-US" sz="3600" kern="100" baseline="30000" dirty="0" smtClean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 </a:t>
            </a:r>
            <a:r>
              <a:rPr lang="en-US" altLang="zh-TW" sz="3600" kern="100" dirty="0" smtClean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14</a:t>
            </a:r>
            <a:r>
              <a:rPr lang="en-US" altLang="zh-TW" sz="3600" kern="100" baseline="30000" dirty="0" smtClean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 </a:t>
            </a:r>
            <a:r>
              <a:rPr lang="zh-TW" altLang="en-US" sz="3600" kern="100" dirty="0" smtClean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年的狗狗剛剛離世，你會不會去複製？為什麼？</a:t>
            </a:r>
            <a:endParaRPr lang="en-US" altLang="zh-TW" sz="3600" dirty="0">
              <a:latin typeface="Times New Roman" panose="02020603050405020304" pitchFamily="18" charset="0"/>
              <a:ea typeface="華康超明體(P)" panose="0201060001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0"/>
            <a:ext cx="9144000" cy="592138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571500" defTabSz="762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defTabSz="762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14500" defTabSz="762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286000" defTabSz="762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zh-TW" altLang="en-US" sz="3200" dirty="0" smtClean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綜合問題 </a:t>
            </a:r>
            <a:r>
              <a:rPr lang="en-US" altLang="zh-TW" sz="3200" dirty="0" smtClean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(</a:t>
            </a:r>
            <a:r>
              <a:rPr lang="zh-TW" altLang="en-US" sz="3200" dirty="0" smtClean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任選一題</a:t>
            </a:r>
            <a:r>
              <a:rPr lang="en-US" altLang="zh-TW" sz="3200" dirty="0" smtClean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)</a:t>
            </a:r>
            <a:endParaRPr lang="zh-TW" altLang="en-US" sz="3200" dirty="0">
              <a:solidFill>
                <a:schemeClr val="bg1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</p:txBody>
      </p:sp>
      <p:sp>
        <p:nvSpPr>
          <p:cNvPr id="11" name="Text Box 77"/>
          <p:cNvSpPr txBox="1">
            <a:spLocks noChangeArrowheads="1"/>
          </p:cNvSpPr>
          <p:nvPr/>
        </p:nvSpPr>
        <p:spPr bwMode="auto">
          <a:xfrm>
            <a:off x="8742821" y="0"/>
            <a:ext cx="3642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 dirty="0" smtClean="0">
                <a:solidFill>
                  <a:schemeClr val="bg1"/>
                </a:solidFill>
              </a:rPr>
              <a:t>Q</a:t>
            </a:r>
            <a:endParaRPr lang="en-US" altLang="zh-TW" sz="1800" b="1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9512" y="2780928"/>
            <a:ext cx="8784976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375" indent="-714375" algn="just">
              <a:lnSpc>
                <a:spcPct val="120000"/>
              </a:lnSpc>
            </a:pPr>
            <a:r>
              <a:rPr lang="en-US" altLang="zh-TW" sz="3600" kern="100" dirty="0" smtClean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(2)	</a:t>
            </a:r>
            <a:r>
              <a:rPr lang="zh-TW" altLang="en-US" sz="3600" kern="100" dirty="0" smtClean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認知了人類是生而不平等，會使你的人生更加快樂？或更不快樂？為什麼？</a:t>
            </a:r>
            <a:endParaRPr lang="en-US" altLang="zh-TW" sz="3600" dirty="0">
              <a:latin typeface="Times New Roman" panose="02020603050405020304" pitchFamily="18" charset="0"/>
              <a:ea typeface="華康超明體(P)" panose="0201060001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79512" y="4221088"/>
            <a:ext cx="8784976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375" indent="-714375" algn="just">
              <a:lnSpc>
                <a:spcPct val="120000"/>
              </a:lnSpc>
            </a:pPr>
            <a:r>
              <a:rPr lang="en-US" altLang="zh-TW" sz="3600" kern="100" dirty="0" smtClean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(3)	</a:t>
            </a:r>
            <a:r>
              <a:rPr lang="zh-TW" altLang="en-US" sz="3600" kern="100" dirty="0" smtClean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雖說人的一生，就是在寫一本以自己為主角的小說，但這本小說一定會牽涉到其他人物角色，這將衍生何種意義？</a:t>
            </a:r>
            <a:endParaRPr lang="en-US" altLang="zh-TW" sz="3600" dirty="0">
              <a:latin typeface="Times New Roman" panose="02020603050405020304" pitchFamily="18" charset="0"/>
              <a:ea typeface="華康超明體(P)" panose="02010600010101010101" pitchFamily="2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71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9512" y="702060"/>
            <a:ext cx="8784976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375" indent="-714375" algn="just">
              <a:lnSpc>
                <a:spcPct val="120000"/>
              </a:lnSpc>
            </a:pPr>
            <a:r>
              <a:rPr lang="en-US" altLang="zh-TW" sz="3600" kern="100" dirty="0" smtClean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(4)	</a:t>
            </a:r>
            <a:r>
              <a:rPr lang="zh-TW" altLang="en-US" sz="3600" kern="100" dirty="0" smtClean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錯誤是演化最重要的機制，因此生物學家「容錯」度比較高，可容忍他人的一些失誤，但對其</a:t>
            </a:r>
            <a:r>
              <a:rPr lang="zh-TW" altLang="en-US" sz="3600" kern="100" dirty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自身</a:t>
            </a:r>
            <a:r>
              <a:rPr lang="zh-TW" altLang="en-US" sz="3600" kern="100" dirty="0" smtClean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有何正面意義？</a:t>
            </a:r>
            <a:endParaRPr lang="en-US" altLang="zh-TW" sz="3600" dirty="0">
              <a:latin typeface="Times New Roman" panose="02020603050405020304" pitchFamily="18" charset="0"/>
              <a:ea typeface="華康超明體(P)" panose="0201060001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0"/>
            <a:ext cx="9144000" cy="592138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571500" defTabSz="762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defTabSz="762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14500" defTabSz="762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286000" defTabSz="762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zh-TW" altLang="en-US" sz="3200" dirty="0" smtClean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綜合問題 </a:t>
            </a:r>
            <a:r>
              <a:rPr lang="en-US" altLang="zh-TW" sz="3200" dirty="0" smtClean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(</a:t>
            </a:r>
            <a:r>
              <a:rPr lang="zh-TW" altLang="en-US" sz="3200" dirty="0" smtClean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任選一題</a:t>
            </a:r>
            <a:r>
              <a:rPr lang="en-US" altLang="zh-TW" sz="3200" dirty="0" smtClean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)</a:t>
            </a:r>
            <a:endParaRPr lang="zh-TW" altLang="en-US" sz="3200" dirty="0">
              <a:solidFill>
                <a:schemeClr val="bg1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</p:txBody>
      </p:sp>
      <p:sp>
        <p:nvSpPr>
          <p:cNvPr id="11" name="Text Box 77"/>
          <p:cNvSpPr txBox="1">
            <a:spLocks noChangeArrowheads="1"/>
          </p:cNvSpPr>
          <p:nvPr/>
        </p:nvSpPr>
        <p:spPr bwMode="auto">
          <a:xfrm>
            <a:off x="8742821" y="0"/>
            <a:ext cx="3642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 dirty="0" smtClean="0">
                <a:solidFill>
                  <a:schemeClr val="bg1"/>
                </a:solidFill>
              </a:rPr>
              <a:t>Q</a:t>
            </a:r>
            <a:endParaRPr lang="en-US" altLang="zh-TW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63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0"/>
            <a:ext cx="9144000" cy="59213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 defTabSz="762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571500" defTabSz="762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defTabSz="762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14500" defTabSz="762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286000" defTabSz="762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3200" dirty="0" err="1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C01</a:t>
            </a:r>
            <a:r>
              <a:rPr lang="en-US" altLang="zh-TW" sz="3200" dirty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 </a:t>
            </a:r>
            <a:r>
              <a:rPr lang="zh-TW" altLang="en-US" sz="3200" dirty="0" smtClean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單元架構</a:t>
            </a:r>
            <a:endParaRPr lang="zh-TW" altLang="en-US" sz="3200" dirty="0">
              <a:solidFill>
                <a:schemeClr val="bg1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</p:txBody>
      </p:sp>
      <p:sp>
        <p:nvSpPr>
          <p:cNvPr id="11" name="Text Box 77"/>
          <p:cNvSpPr txBox="1">
            <a:spLocks noChangeArrowheads="1"/>
          </p:cNvSpPr>
          <p:nvPr/>
        </p:nvSpPr>
        <p:spPr bwMode="auto">
          <a:xfrm>
            <a:off x="8800529" y="0"/>
            <a:ext cx="248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b="1" dirty="0" smtClean="0">
                <a:solidFill>
                  <a:schemeClr val="bg1"/>
                </a:solidFill>
              </a:rPr>
              <a:t> </a:t>
            </a:r>
            <a:endParaRPr lang="en-US" altLang="zh-TW" sz="1800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7045651"/>
              </p:ext>
            </p:extLst>
          </p:nvPr>
        </p:nvGraphicFramePr>
        <p:xfrm>
          <a:off x="127127" y="704770"/>
          <a:ext cx="8889746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8055">
                  <a:extLst>
                    <a:ext uri="{9D8B030D-6E8A-4147-A177-3AD203B41FA5}">
                      <a16:colId xmlns:a16="http://schemas.microsoft.com/office/drawing/2014/main" val="1741779842"/>
                    </a:ext>
                  </a:extLst>
                </a:gridCol>
                <a:gridCol w="1616618">
                  <a:extLst>
                    <a:ext uri="{9D8B030D-6E8A-4147-A177-3AD203B41FA5}">
                      <a16:colId xmlns:a16="http://schemas.microsoft.com/office/drawing/2014/main" val="3618727081"/>
                    </a:ext>
                  </a:extLst>
                </a:gridCol>
                <a:gridCol w="1047678">
                  <a:extLst>
                    <a:ext uri="{9D8B030D-6E8A-4147-A177-3AD203B41FA5}">
                      <a16:colId xmlns:a16="http://schemas.microsoft.com/office/drawing/2014/main" val="1049622723"/>
                    </a:ext>
                  </a:extLst>
                </a:gridCol>
                <a:gridCol w="1184570">
                  <a:extLst>
                    <a:ext uri="{9D8B030D-6E8A-4147-A177-3AD203B41FA5}">
                      <a16:colId xmlns:a16="http://schemas.microsoft.com/office/drawing/2014/main" val="3046669840"/>
                    </a:ext>
                  </a:extLst>
                </a:gridCol>
                <a:gridCol w="4012825">
                  <a:extLst>
                    <a:ext uri="{9D8B030D-6E8A-4147-A177-3AD203B41FA5}">
                      <a16:colId xmlns:a16="http://schemas.microsoft.com/office/drawing/2014/main" val="17672577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 smtClean="0">
                          <a:solidFill>
                            <a:schemeClr val="bg1"/>
                          </a:solidFill>
                          <a:latin typeface="華康楷書體W5(P)" panose="02010600010101010101" pitchFamily="2" charset="-120"/>
                          <a:ea typeface="華康楷書體W5(P)" panose="02010600010101010101" pitchFamily="2" charset="-120"/>
                        </a:rPr>
                        <a:t>小節</a:t>
                      </a:r>
                      <a:endParaRPr lang="zh-TW" altLang="en-US" sz="2400" b="0" dirty="0">
                        <a:solidFill>
                          <a:schemeClr val="bg1"/>
                        </a:solidFill>
                        <a:latin typeface="華康楷書體W5(P)" panose="02010600010101010101" pitchFamily="2" charset="-120"/>
                        <a:ea typeface="華康楷書體W5(P)" panose="02010600010101010101" pitchFamily="2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 smtClean="0">
                          <a:solidFill>
                            <a:schemeClr val="bg1"/>
                          </a:solidFill>
                          <a:latin typeface="華康楷書體W5(P)" panose="02010600010101010101" pitchFamily="2" charset="-120"/>
                          <a:ea typeface="華康楷書體W5(P)" panose="02010600010101010101" pitchFamily="2" charset="-120"/>
                        </a:rPr>
                        <a:t>影片段落</a:t>
                      </a:r>
                      <a:endParaRPr lang="zh-TW" altLang="en-US" sz="2400" b="0" dirty="0">
                        <a:solidFill>
                          <a:schemeClr val="bg1"/>
                        </a:solidFill>
                        <a:latin typeface="華康楷書體W5(P)" panose="02010600010101010101" pitchFamily="2" charset="-120"/>
                        <a:ea typeface="華康楷書體W5(P)" panose="02010600010101010101" pitchFamily="2" charset="-12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 smtClean="0">
                          <a:solidFill>
                            <a:schemeClr val="bg1"/>
                          </a:solidFill>
                          <a:latin typeface="華康楷書體W5(P)" panose="02010600010101010101" pitchFamily="2" charset="-120"/>
                          <a:ea typeface="華康楷書體W5(P)" panose="02010600010101010101" pitchFamily="2" charset="-120"/>
                        </a:rPr>
                        <a:t>長度</a:t>
                      </a:r>
                      <a:endParaRPr lang="zh-TW" altLang="en-US" sz="2400" b="0" dirty="0">
                        <a:solidFill>
                          <a:schemeClr val="bg1"/>
                        </a:solidFill>
                        <a:latin typeface="華康楷書體W5(P)" panose="02010600010101010101" pitchFamily="2" charset="-120"/>
                        <a:ea typeface="華康楷書體W5(P)" panose="02010600010101010101" pitchFamily="2" charset="-12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 smtClean="0">
                          <a:solidFill>
                            <a:schemeClr val="bg1"/>
                          </a:solidFill>
                          <a:latin typeface="華康楷書體W5(P)" panose="02010600010101010101" pitchFamily="2" charset="-120"/>
                          <a:ea typeface="華康楷書體W5(P)" panose="02010600010101010101" pitchFamily="2" charset="-120"/>
                        </a:rPr>
                        <a:t>投影片</a:t>
                      </a:r>
                      <a:endParaRPr lang="zh-TW" altLang="en-US" sz="2400" b="0" dirty="0">
                        <a:solidFill>
                          <a:schemeClr val="bg1"/>
                        </a:solidFill>
                        <a:latin typeface="華康楷書體W5(P)" panose="02010600010101010101" pitchFamily="2" charset="-120"/>
                        <a:ea typeface="華康楷書體W5(P)" panose="02010600010101010101" pitchFamily="2" charset="-12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華康楷書體W5(P)" panose="02010600010101010101" pitchFamily="2" charset="-120"/>
                          <a:cs typeface="Times New Roman" panose="02020603050405020304" pitchFamily="18" charset="0"/>
                        </a:rPr>
                        <a:t>內容摘要</a:t>
                      </a:r>
                      <a:endParaRPr lang="zh-TW" altLang="en-US" sz="24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華康楷書體W5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5543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Open</a:t>
                      </a:r>
                      <a:endParaRPr lang="zh-TW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色即是空、空即是色</a:t>
                      </a:r>
                      <a:endParaRPr lang="zh-TW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0996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00:00 </a:t>
                      </a:r>
                      <a:r>
                        <a:rPr lang="en-US" altLang="zh-TW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- 05:28 </a:t>
                      </a:r>
                      <a:endParaRPr lang="zh-TW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(05:28</a:t>
                      </a:r>
                      <a:r>
                        <a:rPr lang="en-US" altLang="zh-TW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2-6</a:t>
                      </a:r>
                      <a:r>
                        <a:rPr lang="zh-TW" alt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RV</a:t>
                      </a:r>
                      <a:endParaRPr lang="zh-TW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傳導物質 → </a:t>
                      </a:r>
                      <a:r>
                        <a:rPr lang="zh-TW" alt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神經細胞 </a:t>
                      </a:r>
                      <a:r>
                        <a:rPr lang="zh-TW" alt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→ </a:t>
                      </a:r>
                      <a:r>
                        <a:rPr lang="zh-TW" alt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生理現象</a:t>
                      </a:r>
                      <a:endParaRPr lang="zh-TW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88511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TW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05:29 </a:t>
                      </a:r>
                      <a:r>
                        <a:rPr lang="en-US" altLang="zh-TW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- 10:30 </a:t>
                      </a:r>
                      <a:endParaRPr lang="zh-TW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TW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05:01</a:t>
                      </a:r>
                      <a:r>
                        <a:rPr lang="en-US" altLang="zh-TW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zh-TW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壓力與皮質酮</a:t>
                      </a:r>
                      <a:endParaRPr lang="zh-TW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022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zh-TW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10:30 - 12:13 </a:t>
                      </a:r>
                      <a:endParaRPr lang="zh-TW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TW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01:39</a:t>
                      </a:r>
                      <a:r>
                        <a:rPr lang="en-US" altLang="zh-TW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</a:t>
                      </a:r>
                      <a:endParaRPr lang="zh-TW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賭博</a:t>
                      </a:r>
                      <a:r>
                        <a:rPr lang="zh-TW" alt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→ 一到十 → 恐懼 → 未知</a:t>
                      </a:r>
                      <a:endParaRPr lang="zh-TW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999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zh-TW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12:14 - 15:33 </a:t>
                      </a:r>
                      <a:endParaRPr lang="zh-TW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TW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03:19</a:t>
                      </a:r>
                      <a:r>
                        <a:rPr lang="en-US" altLang="zh-TW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10-15</a:t>
                      </a:r>
                      <a:endParaRPr lang="zh-TW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古柯 </a:t>
                      </a:r>
                      <a:r>
                        <a:rPr lang="zh-TW" alt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→ 可樂 </a:t>
                      </a:r>
                      <a:r>
                        <a:rPr lang="en-US" altLang="zh-TW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zh-TW" alt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→ 咖啡 → 受體 </a:t>
                      </a:r>
                      <a:r>
                        <a:rPr lang="en-US" altLang="zh-TW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endParaRPr lang="zh-TW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4100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zh-TW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15:33 - 18:20 </a:t>
                      </a:r>
                      <a:endParaRPr lang="zh-TW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TW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02:47)</a:t>
                      </a:r>
                      <a:endParaRPr lang="zh-TW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16-19</a:t>
                      </a:r>
                      <a:r>
                        <a:rPr lang="zh-TW" alt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RV</a:t>
                      </a:r>
                      <a:endParaRPr lang="zh-TW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D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Sum</a:t>
                      </a:r>
                      <a:endParaRPr lang="zh-TW" altLang="en-US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20-23</a:t>
                      </a:r>
                      <a:endParaRPr lang="zh-TW" altLang="en-US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名詞 </a:t>
                      </a:r>
                      <a:r>
                        <a:rPr lang="zh-TW" alt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→ 問題</a:t>
                      </a:r>
                      <a:endParaRPr lang="zh-TW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15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Append</a:t>
                      </a:r>
                      <a:endParaRPr lang="zh-TW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(10:00)</a:t>
                      </a:r>
                      <a:endParaRPr lang="zh-TW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BC1</a:t>
                      </a:r>
                      <a:r>
                        <a:rPr lang="en-US" altLang="zh-TW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neurone</a:t>
                      </a:r>
                      <a:r>
                        <a:rPr lang="en-US" altLang="zh-TW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(10) NHK-Discovery</a:t>
                      </a:r>
                      <a:endParaRPr lang="zh-TW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440908"/>
                  </a:ext>
                </a:extLst>
              </a:tr>
            </a:tbl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127127" y="4365105"/>
            <a:ext cx="10438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NOTES:</a:t>
            </a:r>
          </a:p>
          <a:p>
            <a:r>
              <a:rPr lang="en-US" altLang="zh-TW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(1) </a:t>
            </a:r>
          </a:p>
          <a:p>
            <a:r>
              <a:rPr lang="en-US" altLang="zh-TW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(2) </a:t>
            </a:r>
          </a:p>
          <a:p>
            <a:r>
              <a:rPr lang="en-US" altLang="zh-TW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(3) </a:t>
            </a:r>
            <a:endParaRPr lang="zh-TW" altLang="en-US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300192" y="4365104"/>
            <a:ext cx="25827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History:</a:t>
            </a:r>
          </a:p>
          <a:p>
            <a:r>
              <a:rPr lang="en-US" altLang="zh-TW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2018/12/17 </a:t>
            </a:r>
            <a:r>
              <a:rPr lang="zh-TW" altLang="en-US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春雨講堂 </a:t>
            </a:r>
            <a:r>
              <a:rPr lang="en-US" altLang="zh-TW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(1)</a:t>
            </a:r>
          </a:p>
          <a:p>
            <a:r>
              <a:rPr lang="en-US" altLang="zh-TW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2019/09/18 </a:t>
            </a:r>
            <a:r>
              <a:rPr lang="zh-TW" altLang="en-US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臺科大 </a:t>
            </a:r>
            <a:r>
              <a:rPr lang="en-US" altLang="zh-TW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108-1</a:t>
            </a:r>
          </a:p>
          <a:p>
            <a:r>
              <a:rPr lang="en-US" altLang="zh-TW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2019/10/28 </a:t>
            </a:r>
            <a:r>
              <a:rPr lang="zh-TW" altLang="en-US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春雨講堂</a:t>
            </a:r>
            <a:r>
              <a:rPr lang="en-US" altLang="zh-TW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(2)</a:t>
            </a:r>
            <a:endParaRPr lang="zh-TW" altLang="en-US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40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6589" y="1582877"/>
            <a:ext cx="1879080" cy="1377992"/>
          </a:xfrm>
          <a:prstGeom prst="rect">
            <a:avLst/>
          </a:prstGeom>
        </p:spPr>
      </p:pic>
      <p:pic>
        <p:nvPicPr>
          <p:cNvPr id="5143" name="Picture 23" descr="Chemical structure of the amino acid glutamate">
            <a:hlinkClick r:id="rId6" tooltip="Chemical structure of the amino acid glutamat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644900"/>
            <a:ext cx="133350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2216150" cy="579438"/>
          </a:xfrm>
          <a:prstGeom prst="rect">
            <a:avLst/>
          </a:prstGeom>
          <a:solidFill>
            <a:srgbClr val="FF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3200">
                <a:solidFill>
                  <a:schemeClr val="bg1"/>
                </a:solidFill>
                <a:ea typeface="華康超明體(P)" panose="02010600010101010101" pitchFamily="2" charset="-120"/>
              </a:rPr>
              <a:t>快樂的力量</a:t>
            </a:r>
          </a:p>
        </p:txBody>
      </p:sp>
      <p:pic>
        <p:nvPicPr>
          <p:cNvPr id="5123" name="Picture 3" descr="Pleasure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92150"/>
            <a:ext cx="4408488" cy="3355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2268538" y="92075"/>
            <a:ext cx="6778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  <a:ea typeface="華康超明體(P)" panose="02010600010101010101" pitchFamily="2" charset="-120"/>
              </a:rPr>
              <a:t>多巴胺</a:t>
            </a:r>
            <a:r>
              <a:rPr lang="zh-TW" altLang="en-US" sz="2400" dirty="0">
                <a:solidFill>
                  <a:srgbClr val="FF00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 </a:t>
            </a:r>
            <a:r>
              <a:rPr lang="en-US" altLang="zh-TW" sz="2400" dirty="0">
                <a:solidFill>
                  <a:srgbClr val="FF00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dopamine </a:t>
            </a:r>
            <a:r>
              <a:rPr lang="zh-TW" altLang="en-US" sz="2400" dirty="0">
                <a:ea typeface="華康超明體(P)" panose="02010600010101010101" pitchFamily="2" charset="-120"/>
              </a:rPr>
              <a:t>是傳導神經衝動的小分子化合物</a:t>
            </a:r>
          </a:p>
        </p:txBody>
      </p:sp>
      <p:pic>
        <p:nvPicPr>
          <p:cNvPr id="5126" name="Picture 6" descr="Dopamine">
            <a:hlinkClick r:id="rId9" tooltip="Dopamin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844824"/>
            <a:ext cx="1978025" cy="89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107950" y="4103688"/>
            <a:ext cx="4500563" cy="12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2200" dirty="0">
                <a:solidFill>
                  <a:srgbClr val="FF0000"/>
                </a:solidFill>
                <a:ea typeface="華康超明體(P)" panose="02010600010101010101" pitchFamily="2" charset="-120"/>
              </a:rPr>
              <a:t>多巴胺</a:t>
            </a:r>
            <a:r>
              <a:rPr lang="zh-TW" altLang="en-US" sz="2200" dirty="0">
                <a:solidFill>
                  <a:srgbClr val="333333"/>
                </a:solidFill>
                <a:ea typeface="華康超明體(P)" panose="02010600010101010101" pitchFamily="2" charset="-120"/>
              </a:rPr>
              <a:t>刺激腦中</a:t>
            </a:r>
            <a:r>
              <a:rPr lang="en-US" altLang="zh-TW" sz="2200" dirty="0">
                <a:solidFill>
                  <a:srgbClr val="333333"/>
                </a:solidFill>
                <a:ea typeface="華康超明體(P)" panose="02010600010101010101" pitchFamily="2" charset="-120"/>
              </a:rPr>
              <a:t>『</a:t>
            </a:r>
            <a:r>
              <a:rPr lang="zh-TW" altLang="en-US" sz="2200" dirty="0">
                <a:solidFill>
                  <a:srgbClr val="FF00FF"/>
                </a:solidFill>
                <a:ea typeface="華康超明體(P)" panose="02010600010101010101" pitchFamily="2" charset="-120"/>
              </a:rPr>
              <a:t>報償中心</a:t>
            </a:r>
            <a:r>
              <a:rPr lang="en-US" altLang="zh-TW" sz="2200" dirty="0">
                <a:solidFill>
                  <a:srgbClr val="333333"/>
                </a:solidFill>
                <a:ea typeface="華康超明體(P)" panose="02010600010101010101" pitchFamily="2" charset="-120"/>
              </a:rPr>
              <a:t>』</a:t>
            </a:r>
            <a:r>
              <a:rPr lang="zh-TW" altLang="en-US" sz="2200" dirty="0">
                <a:solidFill>
                  <a:srgbClr val="333333"/>
                </a:solidFill>
                <a:ea typeface="華康超明體(P)" panose="02010600010101010101" pitchFamily="2" charset="-120"/>
              </a:rPr>
              <a:t>引起愉悅感，特別是引起</a:t>
            </a:r>
            <a:r>
              <a:rPr lang="en-US" altLang="zh-TW" sz="2200" dirty="0">
                <a:solidFill>
                  <a:srgbClr val="333333"/>
                </a:solidFill>
                <a:ea typeface="華康超明體(P)" panose="02010600010101010101" pitchFamily="2" charset="-120"/>
              </a:rPr>
              <a:t>『</a:t>
            </a:r>
            <a:r>
              <a:rPr lang="zh-TW" altLang="en-US" sz="2200" dirty="0">
                <a:solidFill>
                  <a:srgbClr val="333333"/>
                </a:solidFill>
                <a:ea typeface="華康超明體(P)" panose="02010600010101010101" pitchFamily="2" charset="-120"/>
              </a:rPr>
              <a:t>食、色</a:t>
            </a:r>
            <a:r>
              <a:rPr lang="en-US" altLang="zh-TW" sz="2200" dirty="0">
                <a:solidFill>
                  <a:srgbClr val="333333"/>
                </a:solidFill>
                <a:ea typeface="華康超明體(P)" panose="02010600010101010101" pitchFamily="2" charset="-120"/>
              </a:rPr>
              <a:t>』</a:t>
            </a:r>
            <a:r>
              <a:rPr lang="zh-TW" altLang="en-US" sz="2200" dirty="0">
                <a:solidFill>
                  <a:srgbClr val="333333"/>
                </a:solidFill>
                <a:ea typeface="華康超明體(P)" panose="02010600010101010101" pitchFamily="2" charset="-120"/>
              </a:rPr>
              <a:t>等基本需求的期盼感覺</a:t>
            </a:r>
            <a:r>
              <a:rPr lang="zh-TW" altLang="en-US" sz="2200" dirty="0">
                <a:solidFill>
                  <a:srgbClr val="333333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 </a:t>
            </a:r>
            <a:r>
              <a:rPr lang="en-US" altLang="zh-TW" sz="2200" dirty="0">
                <a:solidFill>
                  <a:srgbClr val="333333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(</a:t>
            </a:r>
            <a:r>
              <a:rPr lang="en-US" altLang="zh-TW" sz="2200" dirty="0">
                <a:solidFill>
                  <a:srgbClr val="CC33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I want </a:t>
            </a:r>
            <a:r>
              <a:rPr lang="en-US" altLang="zh-TW" sz="2200" dirty="0">
                <a:solidFill>
                  <a:srgbClr val="CC3300"/>
                </a:solidFill>
                <a:ea typeface="華康超明體(P)" panose="02010600010101010101" pitchFamily="2" charset="-120"/>
              </a:rPr>
              <a:t>…</a:t>
            </a:r>
            <a:r>
              <a:rPr lang="en-US" altLang="zh-TW" sz="2200" dirty="0">
                <a:solidFill>
                  <a:srgbClr val="333333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)</a:t>
            </a:r>
            <a:r>
              <a:rPr lang="zh-TW" altLang="en-US" sz="2200" dirty="0">
                <a:solidFill>
                  <a:srgbClr val="333333"/>
                </a:solidFill>
                <a:ea typeface="華康超明體(P)" panose="02010600010101010101" pitchFamily="2" charset="-120"/>
              </a:rPr>
              <a:t>。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0" y="6491288"/>
            <a:ext cx="1158875" cy="3667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Baskerville Old Face" panose="02020602080505020303" pitchFamily="18" charset="0"/>
              </a:rPr>
              <a:t>W</a:t>
            </a:r>
            <a:r>
              <a:rPr lang="en-US" altLang="zh-TW" sz="1200">
                <a:solidFill>
                  <a:schemeClr val="bg1"/>
                </a:solidFill>
                <a:latin typeface="Baskerville Old Face" panose="02020602080505020303" pitchFamily="18" charset="0"/>
              </a:rPr>
              <a:t>IKIPEDI</a:t>
            </a:r>
            <a:r>
              <a:rPr lang="en-US" altLang="zh-TW">
                <a:solidFill>
                  <a:schemeClr val="bg1"/>
                </a:solidFill>
                <a:latin typeface="Baskerville Old Face" panose="02020602080505020303" pitchFamily="18" charset="0"/>
              </a:rPr>
              <a:t>A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4643438" y="620713"/>
            <a:ext cx="4392612" cy="11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2200">
                <a:solidFill>
                  <a:schemeClr val="bg2"/>
                </a:solidFill>
                <a:ea typeface="華康超明體(P)" panose="02010600010101010101" pitchFamily="2" charset="-120"/>
              </a:rPr>
              <a:t>多巴胺刺激腦中控制細部運動的神經，多巴胺不足造成</a:t>
            </a:r>
            <a:r>
              <a:rPr lang="zh-TW" altLang="en-US" sz="2200">
                <a:solidFill>
                  <a:srgbClr val="CC3300"/>
                </a:solidFill>
                <a:ea typeface="華康超明體(P)" panose="02010600010101010101" pitchFamily="2" charset="-120"/>
              </a:rPr>
              <a:t>巴金森病</a:t>
            </a:r>
            <a:r>
              <a:rPr lang="zh-TW" altLang="en-US" sz="2200">
                <a:solidFill>
                  <a:schemeClr val="bg2"/>
                </a:solidFill>
                <a:ea typeface="華康超明體(P)" panose="02010600010101010101" pitchFamily="2" charset="-120"/>
              </a:rPr>
              <a:t>而手足失控。</a:t>
            </a:r>
          </a:p>
        </p:txBody>
      </p:sp>
      <p:sp>
        <p:nvSpPr>
          <p:cNvPr id="5132" name="Line 12"/>
          <p:cNvSpPr>
            <a:spLocks noChangeShapeType="1"/>
          </p:cNvSpPr>
          <p:nvPr/>
        </p:nvSpPr>
        <p:spPr bwMode="auto">
          <a:xfrm flipH="1">
            <a:off x="4573588" y="2276872"/>
            <a:ext cx="503237" cy="0"/>
          </a:xfrm>
          <a:prstGeom prst="line">
            <a:avLst/>
          </a:prstGeom>
          <a:noFill/>
          <a:ln w="9525">
            <a:solidFill>
              <a:srgbClr val="CC66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107950" y="5408613"/>
            <a:ext cx="4500563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2200" dirty="0">
                <a:solidFill>
                  <a:srgbClr val="5F5F5F"/>
                </a:solidFill>
                <a:ea typeface="華康超明體(P)" panose="02010600010101010101" pitchFamily="2" charset="-120"/>
              </a:rPr>
              <a:t>服用</a:t>
            </a:r>
            <a:r>
              <a:rPr lang="zh-TW" altLang="en-US" sz="2200" dirty="0">
                <a:solidFill>
                  <a:srgbClr val="CC00FF"/>
                </a:solidFill>
                <a:ea typeface="華康超明體(P)" panose="02010600010101010101" pitchFamily="2" charset="-120"/>
              </a:rPr>
              <a:t>古柯鹼</a:t>
            </a:r>
            <a:r>
              <a:rPr lang="zh-TW" altLang="en-US" sz="2200" dirty="0">
                <a:solidFill>
                  <a:srgbClr val="5F5F5F"/>
                </a:solidFill>
                <a:ea typeface="華康超明體(P)" panose="02010600010101010101" pitchFamily="2" charset="-120"/>
              </a:rPr>
              <a:t>或</a:t>
            </a:r>
            <a:r>
              <a:rPr lang="zh-TW" altLang="en-US" sz="2200" dirty="0">
                <a:solidFill>
                  <a:srgbClr val="0000FF"/>
                </a:solidFill>
                <a:ea typeface="華康超明體(P)" panose="02010600010101010101" pitchFamily="2" charset="-120"/>
              </a:rPr>
              <a:t>安非他命</a:t>
            </a:r>
            <a:r>
              <a:rPr lang="zh-TW" altLang="en-US" sz="2200" dirty="0">
                <a:solidFill>
                  <a:srgbClr val="5F5F5F"/>
                </a:solidFill>
                <a:ea typeface="華康超明體(P)" panose="02010600010101010101" pitchFamily="2" charset="-120"/>
              </a:rPr>
              <a:t>可強化釋放多巴胺的作用，而產生極度快感。</a:t>
            </a:r>
          </a:p>
        </p:txBody>
      </p:sp>
      <p:grpSp>
        <p:nvGrpSpPr>
          <p:cNvPr id="5138" name="Group 18"/>
          <p:cNvGrpSpPr>
            <a:grpSpLocks/>
          </p:cNvGrpSpPr>
          <p:nvPr/>
        </p:nvGrpSpPr>
        <p:grpSpPr bwMode="auto">
          <a:xfrm>
            <a:off x="7104063" y="5589588"/>
            <a:ext cx="1428750" cy="1152525"/>
            <a:chOff x="4241" y="2886"/>
            <a:chExt cx="900" cy="726"/>
          </a:xfrm>
        </p:grpSpPr>
        <p:pic>
          <p:nvPicPr>
            <p:cNvPr id="5135" name="Picture 15" descr="Nitric oxide">
              <a:hlinkClick r:id="rId11" tooltip="Nitric oxide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1" y="2886"/>
              <a:ext cx="900" cy="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6" name="Text Box 16"/>
            <p:cNvSpPr txBox="1">
              <a:spLocks noChangeArrowheads="1"/>
            </p:cNvSpPr>
            <p:nvPr/>
          </p:nvSpPr>
          <p:spPr bwMode="auto">
            <a:xfrm>
              <a:off x="4418" y="3105"/>
              <a:ext cx="27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 sz="28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5137" name="Text Box 17"/>
            <p:cNvSpPr txBox="1">
              <a:spLocks noChangeArrowheads="1"/>
            </p:cNvSpPr>
            <p:nvPr/>
          </p:nvSpPr>
          <p:spPr bwMode="auto">
            <a:xfrm>
              <a:off x="4781" y="3014"/>
              <a:ext cx="29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 sz="28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O</a:t>
              </a:r>
            </a:p>
          </p:txBody>
        </p:sp>
      </p:grp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4746625" y="5059363"/>
            <a:ext cx="4098925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40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超簡單的神經傳導物質：</a:t>
            </a:r>
            <a:r>
              <a:rPr lang="zh-TW" altLang="en-US" sz="2400">
                <a:solidFill>
                  <a:srgbClr val="FFFF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 </a:t>
            </a:r>
            <a:r>
              <a:rPr lang="en-US" altLang="zh-TW" sz="2400">
                <a:solidFill>
                  <a:srgbClr val="FFFF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NO</a:t>
            </a:r>
          </a:p>
        </p:txBody>
      </p:sp>
      <p:sp>
        <p:nvSpPr>
          <p:cNvPr id="5141" name="Rectangle 21"/>
          <p:cNvSpPr>
            <a:spLocks noChangeArrowheads="1"/>
          </p:cNvSpPr>
          <p:nvPr/>
        </p:nvSpPr>
        <p:spPr bwMode="auto">
          <a:xfrm>
            <a:off x="5724525" y="6165850"/>
            <a:ext cx="1177925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TW" sz="2400">
                <a:solidFill>
                  <a:srgbClr val="FFFF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 </a:t>
            </a:r>
            <a:r>
              <a:rPr lang="zh-TW" altLang="en-US" sz="2400">
                <a:solidFill>
                  <a:srgbClr val="FFFF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劇毒！</a:t>
            </a:r>
          </a:p>
        </p:txBody>
      </p:sp>
      <p:sp>
        <p:nvSpPr>
          <p:cNvPr id="5144" name="Rectangle 24"/>
          <p:cNvSpPr>
            <a:spLocks noChangeArrowheads="1"/>
          </p:cNvSpPr>
          <p:nvPr/>
        </p:nvSpPr>
        <p:spPr bwMode="auto">
          <a:xfrm>
            <a:off x="6443663" y="3789363"/>
            <a:ext cx="2409825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2400">
                <a:solidFill>
                  <a:schemeClr val="bg2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是一種胺基酸</a:t>
            </a:r>
          </a:p>
          <a:p>
            <a:pPr algn="ctr"/>
            <a:r>
              <a:rPr lang="zh-TW" altLang="en-US" sz="2400">
                <a:solidFill>
                  <a:srgbClr val="FF3399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麩胺酸 </a:t>
            </a:r>
            <a:r>
              <a:rPr lang="en-US" altLang="zh-TW" sz="2400">
                <a:solidFill>
                  <a:srgbClr val="FF3399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Glu</a:t>
            </a:r>
          </a:p>
          <a:p>
            <a:pPr algn="ctr">
              <a:lnSpc>
                <a:spcPct val="140000"/>
              </a:lnSpc>
            </a:pPr>
            <a:r>
              <a:rPr lang="en-US" altLang="zh-TW">
                <a:solidFill>
                  <a:schemeClr val="bg2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(</a:t>
            </a:r>
            <a:r>
              <a:rPr lang="zh-TW" altLang="en-US">
                <a:solidFill>
                  <a:schemeClr val="bg2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引起中國餐廳症候群</a:t>
            </a:r>
            <a:r>
              <a:rPr lang="en-US" altLang="zh-TW">
                <a:solidFill>
                  <a:schemeClr val="bg2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)</a:t>
            </a:r>
          </a:p>
        </p:txBody>
      </p:sp>
      <p:sp>
        <p:nvSpPr>
          <p:cNvPr id="5147" name="Line 27"/>
          <p:cNvSpPr>
            <a:spLocks noChangeShapeType="1"/>
          </p:cNvSpPr>
          <p:nvPr/>
        </p:nvSpPr>
        <p:spPr bwMode="auto">
          <a:xfrm>
            <a:off x="179388" y="5373688"/>
            <a:ext cx="4248150" cy="0"/>
          </a:xfrm>
          <a:prstGeom prst="line">
            <a:avLst/>
          </a:prstGeom>
          <a:noFill/>
          <a:ln w="9525">
            <a:solidFill>
              <a:srgbClr val="66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1" name="Rectangle 31"/>
          <p:cNvSpPr>
            <a:spLocks noChangeArrowheads="1"/>
          </p:cNvSpPr>
          <p:nvPr/>
        </p:nvSpPr>
        <p:spPr bwMode="auto">
          <a:xfrm>
            <a:off x="1331913" y="6345238"/>
            <a:ext cx="3994150" cy="3968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 smtClean="0">
                <a:solidFill>
                  <a:srgbClr val="DDDDDD"/>
                </a:solidFill>
                <a:ea typeface="華康超明體(P)" panose="02010600010101010101" pitchFamily="2" charset="-120"/>
              </a:rPr>
              <a:t>↑</a:t>
            </a:r>
            <a:r>
              <a:rPr lang="zh-TW" altLang="en-US" sz="2000" dirty="0" smtClean="0">
                <a:solidFill>
                  <a:srgbClr val="DDDDDD"/>
                </a:solidFill>
                <a:ea typeface="華康超明體(P)" panose="02010600010101010101" pitchFamily="2" charset="-120"/>
              </a:rPr>
              <a:t> 這些</a:t>
            </a:r>
            <a:r>
              <a:rPr lang="zh-TW" altLang="en-US" sz="2000" dirty="0">
                <a:solidFill>
                  <a:srgbClr val="DDDDDD"/>
                </a:solidFill>
                <a:ea typeface="華康超明體(P)" panose="02010600010101010101" pitchFamily="2" charset="-120"/>
              </a:rPr>
              <a:t>感覺雖然強烈，然皆虛幻。</a:t>
            </a:r>
          </a:p>
        </p:txBody>
      </p:sp>
      <p:sp>
        <p:nvSpPr>
          <p:cNvPr id="5154" name="Rectangle 34"/>
          <p:cNvSpPr>
            <a:spLocks noChangeArrowheads="1"/>
          </p:cNvSpPr>
          <p:nvPr/>
        </p:nvSpPr>
        <p:spPr bwMode="auto">
          <a:xfrm>
            <a:off x="3563938" y="2133600"/>
            <a:ext cx="776287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en-US" altLang="zh-TW" sz="220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Flow</a:t>
            </a:r>
          </a:p>
        </p:txBody>
      </p:sp>
      <p:pic>
        <p:nvPicPr>
          <p:cNvPr id="5156" name="C01 transmitter 01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92150"/>
            <a:ext cx="4413250" cy="3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57" name="Text Box 37"/>
          <p:cNvSpPr txBox="1">
            <a:spLocks noChangeArrowheads="1"/>
          </p:cNvSpPr>
          <p:nvPr/>
        </p:nvSpPr>
        <p:spPr bwMode="auto">
          <a:xfrm>
            <a:off x="4743450" y="5516563"/>
            <a:ext cx="1196975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1400">
                <a:latin typeface="Times New Roman" panose="02020603050405020304" pitchFamily="18" charset="0"/>
              </a:rPr>
              <a:t>一氧化氮 </a:t>
            </a:r>
            <a:r>
              <a:rPr lang="en-US" altLang="zh-TW" sz="1400">
                <a:latin typeface="Times New Roman" panose="02020603050405020304" pitchFamily="18" charset="0"/>
              </a:rPr>
              <a:t>NO</a:t>
            </a:r>
          </a:p>
          <a:p>
            <a:pPr>
              <a:lnSpc>
                <a:spcPct val="120000"/>
              </a:lnSpc>
            </a:pPr>
            <a:r>
              <a:rPr lang="zh-TW" altLang="en-US" sz="1400">
                <a:latin typeface="Times New Roman" panose="02020603050405020304" pitchFamily="18" charset="0"/>
              </a:rPr>
              <a:t>一氧化碳 </a:t>
            </a:r>
            <a:r>
              <a:rPr lang="en-US" altLang="zh-TW" sz="1400">
                <a:latin typeface="Times New Roman" panose="02020603050405020304" pitchFamily="18" charset="0"/>
              </a:rPr>
              <a:t>CO</a:t>
            </a:r>
          </a:p>
        </p:txBody>
      </p:sp>
      <p:sp>
        <p:nvSpPr>
          <p:cNvPr id="5158" name="Rectangle 38"/>
          <p:cNvSpPr>
            <a:spLocks noChangeArrowheads="1"/>
          </p:cNvSpPr>
          <p:nvPr/>
        </p:nvSpPr>
        <p:spPr bwMode="auto">
          <a:xfrm>
            <a:off x="8675688" y="6381750"/>
            <a:ext cx="468312" cy="476250"/>
          </a:xfrm>
          <a:prstGeom prst="rect">
            <a:avLst/>
          </a:prstGeom>
          <a:solidFill>
            <a:srgbClr val="FF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fld id="{375C6844-7423-410C-8AE7-78F5224312D2}" type="slidenum">
              <a:rPr lang="en-US" altLang="zh-TW" sz="2400" b="1">
                <a:solidFill>
                  <a:schemeClr val="bg1"/>
                </a:solidFill>
                <a:ea typeface="華康超明體(P)" panose="02010600010101010101" pitchFamily="2" charset="-120"/>
              </a:rPr>
              <a:pPr algn="ctr"/>
              <a:t>3</a:t>
            </a:fld>
            <a:endParaRPr lang="en-US" altLang="zh-TW" sz="2400" b="1">
              <a:solidFill>
                <a:schemeClr val="bg1"/>
              </a:solidFill>
              <a:ea typeface="華康超明體(P)" panose="02010600010101010101" pitchFamily="2" charset="-120"/>
            </a:endParaRPr>
          </a:p>
        </p:txBody>
      </p:sp>
      <p:sp>
        <p:nvSpPr>
          <p:cNvPr id="5140" name="Text Box 20"/>
          <p:cNvSpPr txBox="1">
            <a:spLocks noChangeArrowheads="1"/>
          </p:cNvSpPr>
          <p:nvPr/>
        </p:nvSpPr>
        <p:spPr bwMode="auto">
          <a:xfrm>
            <a:off x="4746625" y="3068638"/>
            <a:ext cx="4146550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40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超常見的神經傳導物質：</a:t>
            </a:r>
            <a:r>
              <a:rPr lang="zh-TW" altLang="en-US" sz="2400">
                <a:solidFill>
                  <a:srgbClr val="FFFF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味素</a:t>
            </a:r>
          </a:p>
        </p:txBody>
      </p:sp>
      <p:sp>
        <p:nvSpPr>
          <p:cNvPr id="5161" name="Text Box 41"/>
          <p:cNvSpPr txBox="1">
            <a:spLocks noChangeArrowheads="1"/>
          </p:cNvSpPr>
          <p:nvPr/>
        </p:nvSpPr>
        <p:spPr bwMode="auto">
          <a:xfrm>
            <a:off x="5843588" y="5646738"/>
            <a:ext cx="895350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1200">
                <a:latin typeface="Times New Roman" panose="02020603050405020304" pitchFamily="18" charset="0"/>
              </a:rPr>
              <a:t>(</a:t>
            </a:r>
            <a:r>
              <a:rPr lang="zh-TW" altLang="en-US" sz="1200">
                <a:latin typeface="Times New Roman" panose="02020603050405020304" pitchFamily="18" charset="0"/>
              </a:rPr>
              <a:t>血管鬆弛</a:t>
            </a:r>
            <a:r>
              <a:rPr lang="en-US" altLang="zh-TW" sz="120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5162" name="Text Box 42"/>
          <p:cNvSpPr txBox="1">
            <a:spLocks noChangeArrowheads="1"/>
          </p:cNvSpPr>
          <p:nvPr/>
        </p:nvSpPr>
        <p:spPr bwMode="auto">
          <a:xfrm>
            <a:off x="8054975" y="3500438"/>
            <a:ext cx="1054100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kumimoji="0" lang="zh-TW" altLang="en-US" sz="1200" dirty="0">
                <a:latin typeface="Times New Roman" panose="02020603050405020304" pitchFamily="18" charset="0"/>
              </a:rPr>
              <a:t>旨味 </a:t>
            </a:r>
            <a:r>
              <a:rPr kumimoji="0" lang="en-US" altLang="zh-TW" sz="1200" dirty="0">
                <a:latin typeface="Times New Roman" panose="02020603050405020304" pitchFamily="18" charset="0"/>
              </a:rPr>
              <a:t>(</a:t>
            </a:r>
            <a:r>
              <a:rPr lang="en-US" altLang="zh-TW" sz="1200" dirty="0">
                <a:latin typeface="Times New Roman" panose="02020603050405020304" pitchFamily="18" charset="0"/>
              </a:rPr>
              <a:t>umami)</a:t>
            </a:r>
          </a:p>
        </p:txBody>
      </p:sp>
      <p:sp>
        <p:nvSpPr>
          <p:cNvPr id="5163" name="Rectangle 43"/>
          <p:cNvSpPr>
            <a:spLocks noChangeArrowheads="1"/>
          </p:cNvSpPr>
          <p:nvPr/>
        </p:nvSpPr>
        <p:spPr bwMode="auto">
          <a:xfrm>
            <a:off x="179388" y="765175"/>
            <a:ext cx="173637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zh-TW" altLang="en-US" sz="2200" dirty="0" smtClean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突觸 </a:t>
            </a:r>
            <a:r>
              <a:rPr kumimoji="0" lang="en-US" altLang="zh-TW" sz="2200" dirty="0" smtClean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synapse</a:t>
            </a:r>
            <a:endParaRPr kumimoji="0" lang="en-US" altLang="zh-TW" sz="2200" dirty="0">
              <a:solidFill>
                <a:schemeClr val="bg1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</p:txBody>
      </p:sp>
      <p:sp>
        <p:nvSpPr>
          <p:cNvPr id="30" name="Text Box 42"/>
          <p:cNvSpPr txBox="1">
            <a:spLocks noChangeArrowheads="1"/>
          </p:cNvSpPr>
          <p:nvPr/>
        </p:nvSpPr>
        <p:spPr bwMode="auto">
          <a:xfrm>
            <a:off x="5508104" y="2708920"/>
            <a:ext cx="595035" cy="31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1200" dirty="0" smtClean="0">
                <a:latin typeface="Times New Roman" panose="02020603050405020304" pitchFamily="18" charset="0"/>
              </a:rPr>
              <a:t>(</a:t>
            </a:r>
            <a:r>
              <a:rPr lang="zh-TW" altLang="en-US" sz="1200" dirty="0" smtClean="0">
                <a:latin typeface="Times New Roman" panose="02020603050405020304" pitchFamily="18" charset="0"/>
              </a:rPr>
              <a:t>虫体</a:t>
            </a:r>
            <a:r>
              <a:rPr lang="en-US" altLang="zh-TW" sz="1200" dirty="0" smtClean="0">
                <a:latin typeface="Times New Roman" panose="02020603050405020304" pitchFamily="18" charset="0"/>
              </a:rPr>
              <a:t>)</a:t>
            </a:r>
            <a:endParaRPr lang="en-US" altLang="zh-TW" sz="1200" dirty="0">
              <a:latin typeface="Times New Roman" panose="02020603050405020304" pitchFamily="18" charset="0"/>
            </a:endParaRPr>
          </a:p>
        </p:txBody>
      </p:sp>
      <p:sp>
        <p:nvSpPr>
          <p:cNvPr id="31" name="Text Box 42"/>
          <p:cNvSpPr txBox="1">
            <a:spLocks noChangeArrowheads="1"/>
          </p:cNvSpPr>
          <p:nvPr/>
        </p:nvSpPr>
        <p:spPr bwMode="auto">
          <a:xfrm>
            <a:off x="4583748" y="2708920"/>
            <a:ext cx="595035" cy="29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1200" dirty="0" smtClean="0">
                <a:latin typeface="Times New Roman" panose="02020603050405020304" pitchFamily="18" charset="0"/>
              </a:rPr>
              <a:t>(</a:t>
            </a:r>
            <a:r>
              <a:rPr lang="zh-TW" altLang="en-US" sz="1200" dirty="0" smtClean="0">
                <a:latin typeface="Times New Roman" panose="02020603050405020304" pitchFamily="18" charset="0"/>
              </a:rPr>
              <a:t>觸角</a:t>
            </a:r>
            <a:r>
              <a:rPr lang="en-US" altLang="zh-TW" sz="1200" dirty="0" smtClean="0">
                <a:latin typeface="Times New Roman" panose="02020603050405020304" pitchFamily="18" charset="0"/>
              </a:rPr>
              <a:t>)</a:t>
            </a:r>
            <a:endParaRPr lang="en-US" altLang="zh-TW" sz="1200" dirty="0">
              <a:latin typeface="Times New Roman" panose="02020603050405020304" pitchFamily="18" charset="0"/>
            </a:endParaRPr>
          </a:p>
        </p:txBody>
      </p:sp>
      <p:sp>
        <p:nvSpPr>
          <p:cNvPr id="32" name="Text Box 42"/>
          <p:cNvSpPr txBox="1">
            <a:spLocks noChangeArrowheads="1"/>
          </p:cNvSpPr>
          <p:nvPr/>
        </p:nvSpPr>
        <p:spPr bwMode="auto">
          <a:xfrm>
            <a:off x="6423302" y="2708920"/>
            <a:ext cx="595035" cy="29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1200" dirty="0" smtClean="0">
                <a:latin typeface="Times New Roman" panose="02020603050405020304" pitchFamily="18" charset="0"/>
              </a:rPr>
              <a:t>(</a:t>
            </a:r>
            <a:r>
              <a:rPr lang="zh-TW" altLang="en-US" sz="1200" dirty="0" smtClean="0">
                <a:latin typeface="Times New Roman" panose="02020603050405020304" pitchFamily="18" charset="0"/>
              </a:rPr>
              <a:t>尾巴</a:t>
            </a:r>
            <a:r>
              <a:rPr lang="en-US" altLang="zh-TW" sz="1200" dirty="0" smtClean="0">
                <a:latin typeface="Times New Roman" panose="02020603050405020304" pitchFamily="18" charset="0"/>
              </a:rPr>
              <a:t>)</a:t>
            </a:r>
            <a:endParaRPr lang="en-US" altLang="zh-TW" sz="1200" dirty="0">
              <a:latin typeface="Times New Roman" panose="02020603050405020304" pitchFamily="18" charset="0"/>
            </a:endParaRPr>
          </a:p>
        </p:txBody>
      </p:sp>
      <p:sp>
        <p:nvSpPr>
          <p:cNvPr id="34" name="Text Box 42"/>
          <p:cNvSpPr txBox="1">
            <a:spLocks noChangeArrowheads="1"/>
          </p:cNvSpPr>
          <p:nvPr/>
        </p:nvSpPr>
        <p:spPr bwMode="auto">
          <a:xfrm>
            <a:off x="7114519" y="1554229"/>
            <a:ext cx="543739" cy="35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奇蝦</a:t>
            </a:r>
            <a:endParaRPr lang="en-US" altLang="zh-TW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160" name="Picture 40" descr="Dopamine-3d-CP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190" y="1582877"/>
            <a:ext cx="2051935" cy="140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9957" fill="hold"/>
                                        <p:tgtEl>
                                          <p:spTgt spid="515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4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10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10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10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9" presetID="1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1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5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3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1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156"/>
                </p:tgtEl>
              </p:cMediaNode>
            </p:video>
          </p:childTnLst>
        </p:cTn>
      </p:par>
    </p:tnLst>
    <p:bldLst>
      <p:bldP spid="5124" grpId="0"/>
      <p:bldP spid="5127" grpId="0"/>
      <p:bldP spid="5128" grpId="0" animBg="1"/>
      <p:bldP spid="5129" grpId="0"/>
      <p:bldP spid="5133" grpId="0"/>
      <p:bldP spid="5139" grpId="0" animBg="1"/>
      <p:bldP spid="5141" grpId="0" animBg="1"/>
      <p:bldP spid="5144" grpId="0"/>
      <p:bldP spid="5151" grpId="0" animBg="1"/>
      <p:bldP spid="5154" grpId="0"/>
      <p:bldP spid="5157" grpId="0"/>
      <p:bldP spid="5140" grpId="0" animBg="1"/>
      <p:bldP spid="5161" grpId="0"/>
      <p:bldP spid="5162" grpId="0"/>
      <p:bldP spid="5163" grpId="0"/>
      <p:bldP spid="30" grpId="0"/>
      <p:bldP spid="31" grpId="0"/>
      <p:bldP spid="32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0"/>
            <a:ext cx="2216150" cy="579438"/>
          </a:xfrm>
          <a:prstGeom prst="rect">
            <a:avLst/>
          </a:prstGeom>
          <a:solidFill>
            <a:srgbClr val="FF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3200">
                <a:solidFill>
                  <a:schemeClr val="bg1"/>
                </a:solidFill>
                <a:ea typeface="華康超明體(P)" panose="02010600010101010101" pitchFamily="2" charset="-120"/>
              </a:rPr>
              <a:t>快樂的力量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0" y="6491288"/>
            <a:ext cx="1158875" cy="3667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Baskerville Old Face" panose="02020602080505020303" pitchFamily="18" charset="0"/>
              </a:rPr>
              <a:t>W</a:t>
            </a:r>
            <a:r>
              <a:rPr lang="en-US" altLang="zh-TW" sz="1200">
                <a:solidFill>
                  <a:schemeClr val="bg1"/>
                </a:solidFill>
                <a:latin typeface="Baskerville Old Face" panose="02020602080505020303" pitchFamily="18" charset="0"/>
              </a:rPr>
              <a:t>IKIPEDI</a:t>
            </a:r>
            <a:r>
              <a:rPr lang="en-US" altLang="zh-TW">
                <a:solidFill>
                  <a:schemeClr val="bg1"/>
                </a:solidFill>
                <a:latin typeface="Baskerville Old Face" panose="02020602080505020303" pitchFamily="18" charset="0"/>
              </a:rPr>
              <a:t>A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268538" y="92075"/>
            <a:ext cx="6810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400">
                <a:latin typeface="華康超明體(P)" panose="02010600010101010101" pitchFamily="2" charset="-120"/>
                <a:ea typeface="華康超明體(P)" panose="02010600010101010101" pitchFamily="2" charset="-120"/>
              </a:rPr>
              <a:t>巧克力含有影響神經傳導的物質 </a:t>
            </a:r>
            <a:r>
              <a:rPr lang="en-US" altLang="zh-TW" sz="2400">
                <a:latin typeface="華康超明體(P)" panose="02010600010101010101" pitchFamily="2" charset="-120"/>
                <a:ea typeface="華康超明體(P)" panose="02010600010101010101" pitchFamily="2" charset="-120"/>
              </a:rPr>
              <a:t>phenylethylamine</a:t>
            </a:r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179388" y="5300663"/>
            <a:ext cx="4248150" cy="0"/>
          </a:xfrm>
          <a:prstGeom prst="line">
            <a:avLst/>
          </a:prstGeom>
          <a:noFill/>
          <a:ln w="9525">
            <a:solidFill>
              <a:srgbClr val="66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10251" name="Picture 11" descr="Image:Phenethylamine struc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682627"/>
            <a:ext cx="194310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107950" y="4103688"/>
            <a:ext cx="4535488" cy="11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TW" sz="2200" dirty="0" err="1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Phenyl</a:t>
            </a:r>
            <a:r>
              <a:rPr lang="en-US" altLang="zh-TW" sz="2200" dirty="0" err="1">
                <a:latin typeface="華康超明體(P)" panose="02010600010101010101" pitchFamily="2" charset="-120"/>
                <a:ea typeface="華康超明體(P)" panose="02010600010101010101" pitchFamily="2" charset="-120"/>
              </a:rPr>
              <a:t>ethyl</a:t>
            </a:r>
            <a:r>
              <a:rPr lang="en-US" altLang="zh-TW" sz="2200" dirty="0" err="1">
                <a:solidFill>
                  <a:srgbClr val="747C94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amine</a:t>
            </a:r>
            <a:r>
              <a:rPr lang="en-US" altLang="zh-TW" sz="2200" dirty="0">
                <a:solidFill>
                  <a:srgbClr val="333333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 </a:t>
            </a:r>
            <a:r>
              <a:rPr lang="zh-TW" altLang="en-US" sz="2200" dirty="0">
                <a:solidFill>
                  <a:srgbClr val="333333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是一種自然界的</a:t>
            </a:r>
            <a:r>
              <a:rPr lang="zh-TW" altLang="en-US" sz="2200" dirty="0">
                <a:solidFill>
                  <a:srgbClr val="0000F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安非他命</a:t>
            </a:r>
            <a:r>
              <a:rPr lang="zh-TW" altLang="en-US" sz="2200" dirty="0">
                <a:solidFill>
                  <a:srgbClr val="333333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，可以引起類似戀愛的感覺，但在體內很快就可被代謝掉。</a:t>
            </a:r>
            <a:endParaRPr lang="zh-TW" altLang="en-US" sz="2200" dirty="0">
              <a:solidFill>
                <a:srgbClr val="333333"/>
              </a:solidFill>
              <a:ea typeface="華康超明體(P)" panose="02010600010101010101" pitchFamily="2" charset="-120"/>
            </a:endParaRPr>
          </a:p>
        </p:txBody>
      </p:sp>
      <p:grpSp>
        <p:nvGrpSpPr>
          <p:cNvPr id="10292" name="Group 52"/>
          <p:cNvGrpSpPr>
            <a:grpSpLocks/>
          </p:cNvGrpSpPr>
          <p:nvPr/>
        </p:nvGrpSpPr>
        <p:grpSpPr bwMode="auto">
          <a:xfrm>
            <a:off x="6888163" y="692150"/>
            <a:ext cx="2255837" cy="3384550"/>
            <a:chOff x="4339" y="436"/>
            <a:chExt cx="1421" cy="2132"/>
          </a:xfrm>
        </p:grpSpPr>
        <p:pic>
          <p:nvPicPr>
            <p:cNvPr id="10249" name="Picture 9" descr="Image:Cocoa Pods.JP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9" y="436"/>
              <a:ext cx="1421" cy="2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56" name="Rectangle 16"/>
            <p:cNvSpPr>
              <a:spLocks noChangeArrowheads="1"/>
            </p:cNvSpPr>
            <p:nvPr/>
          </p:nvSpPr>
          <p:spPr bwMode="auto">
            <a:xfrm>
              <a:off x="4494" y="436"/>
              <a:ext cx="1111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TW" altLang="en-US" sz="22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華康超明體(P)" panose="02010600010101010101" pitchFamily="2" charset="-120"/>
                  <a:ea typeface="華康超明體(P)" panose="02010600010101010101" pitchFamily="2" charset="-120"/>
                </a:rPr>
                <a:t>可可子 </a:t>
              </a:r>
              <a:r>
                <a:rPr lang="en-US" altLang="zh-TW" sz="22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華康超明體(P)" panose="02010600010101010101" pitchFamily="2" charset="-120"/>
                  <a:ea typeface="華康超明體(P)" panose="02010600010101010101" pitchFamily="2" charset="-120"/>
                </a:rPr>
                <a:t>cacao</a:t>
              </a:r>
            </a:p>
          </p:txBody>
        </p:sp>
      </p:grpSp>
      <p:pic>
        <p:nvPicPr>
          <p:cNvPr id="10258" name="Picture 18" descr="Pleasure0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92150"/>
            <a:ext cx="4397375" cy="3373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63" name="Group 23"/>
          <p:cNvGrpSpPr>
            <a:grpSpLocks/>
          </p:cNvGrpSpPr>
          <p:nvPr/>
        </p:nvGrpSpPr>
        <p:grpSpPr bwMode="auto">
          <a:xfrm>
            <a:off x="4579938" y="687388"/>
            <a:ext cx="2254250" cy="1517650"/>
            <a:chOff x="4272" y="2649"/>
            <a:chExt cx="1420" cy="956"/>
          </a:xfrm>
        </p:grpSpPr>
        <p:pic>
          <p:nvPicPr>
            <p:cNvPr id="10260" name="Picture 20" descr="Cocoa beans in a cacao pod">
              <a:hlinkClick r:id="rId7" tooltip="Cocoa beans in a cacao pod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2659"/>
              <a:ext cx="1420" cy="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61" name="Rectangle 21"/>
            <p:cNvSpPr>
              <a:spLocks noChangeArrowheads="1"/>
            </p:cNvSpPr>
            <p:nvPr/>
          </p:nvSpPr>
          <p:spPr bwMode="auto">
            <a:xfrm>
              <a:off x="4511" y="2649"/>
              <a:ext cx="94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TW" altLang="en-US" sz="22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華康超明體(P)" panose="02010600010101010101" pitchFamily="2" charset="-120"/>
                  <a:ea typeface="華康超明體(P)" panose="02010600010101010101" pitchFamily="2" charset="-120"/>
                </a:rPr>
                <a:t>可可 </a:t>
              </a:r>
              <a:r>
                <a:rPr lang="en-US" altLang="zh-TW" sz="22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華康超明體(P)" panose="02010600010101010101" pitchFamily="2" charset="-120"/>
                  <a:ea typeface="華康超明體(P)" panose="02010600010101010101" pitchFamily="2" charset="-120"/>
                </a:rPr>
                <a:t>cocoa</a:t>
              </a:r>
            </a:p>
          </p:txBody>
        </p:sp>
      </p:grpSp>
      <p:grpSp>
        <p:nvGrpSpPr>
          <p:cNvPr id="10264" name="Group 24"/>
          <p:cNvGrpSpPr>
            <a:grpSpLocks/>
          </p:cNvGrpSpPr>
          <p:nvPr/>
        </p:nvGrpSpPr>
        <p:grpSpPr bwMode="auto">
          <a:xfrm>
            <a:off x="5957888" y="4460875"/>
            <a:ext cx="1223962" cy="1000125"/>
            <a:chOff x="3198" y="2886"/>
            <a:chExt cx="771" cy="630"/>
          </a:xfrm>
        </p:grpSpPr>
        <p:sp>
          <p:nvSpPr>
            <p:cNvPr id="10265" name="AutoShape 25"/>
            <p:cNvSpPr>
              <a:spLocks noChangeArrowheads="1"/>
            </p:cNvSpPr>
            <p:nvPr/>
          </p:nvSpPr>
          <p:spPr bwMode="auto">
            <a:xfrm>
              <a:off x="3198" y="3153"/>
              <a:ext cx="771" cy="36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CC3300"/>
                </a:gs>
                <a:gs pos="50000">
                  <a:srgbClr val="CC9900"/>
                </a:gs>
                <a:gs pos="100000">
                  <a:srgbClr val="CC33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266" name="Rectangle 26"/>
            <p:cNvSpPr>
              <a:spLocks noChangeArrowheads="1"/>
            </p:cNvSpPr>
            <p:nvPr/>
          </p:nvSpPr>
          <p:spPr bwMode="auto">
            <a:xfrm>
              <a:off x="3470" y="2886"/>
              <a:ext cx="226" cy="272"/>
            </a:xfrm>
            <a:prstGeom prst="rect">
              <a:avLst/>
            </a:prstGeom>
            <a:solidFill>
              <a:srgbClr val="CC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10267" name="Text Box 27"/>
          <p:cNvSpPr txBox="1">
            <a:spLocks noChangeArrowheads="1"/>
          </p:cNvSpPr>
          <p:nvPr/>
        </p:nvSpPr>
        <p:spPr bwMode="auto">
          <a:xfrm>
            <a:off x="4683125" y="4195763"/>
            <a:ext cx="4305300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 </a:t>
            </a:r>
            <a:r>
              <a:rPr lang="zh-TW" altLang="en-US" sz="240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安非他命加強了多巴胺之作用 </a:t>
            </a:r>
          </a:p>
        </p:txBody>
      </p:sp>
      <p:grpSp>
        <p:nvGrpSpPr>
          <p:cNvPr id="10268" name="Group 28"/>
          <p:cNvGrpSpPr>
            <a:grpSpLocks/>
          </p:cNvGrpSpPr>
          <p:nvPr/>
        </p:nvGrpSpPr>
        <p:grpSpPr bwMode="auto">
          <a:xfrm flipV="1">
            <a:off x="5980113" y="5929313"/>
            <a:ext cx="1223962" cy="928687"/>
            <a:chOff x="3198" y="2936"/>
            <a:chExt cx="771" cy="585"/>
          </a:xfrm>
        </p:grpSpPr>
        <p:sp>
          <p:nvSpPr>
            <p:cNvPr id="10269" name="AutoShape 29"/>
            <p:cNvSpPr>
              <a:spLocks noChangeArrowheads="1"/>
            </p:cNvSpPr>
            <p:nvPr/>
          </p:nvSpPr>
          <p:spPr bwMode="auto">
            <a:xfrm>
              <a:off x="3198" y="3158"/>
              <a:ext cx="771" cy="36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CC3300"/>
                </a:gs>
                <a:gs pos="50000">
                  <a:srgbClr val="CC9900"/>
                </a:gs>
                <a:gs pos="100000">
                  <a:srgbClr val="CC33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270" name="Rectangle 30"/>
            <p:cNvSpPr>
              <a:spLocks noChangeArrowheads="1"/>
            </p:cNvSpPr>
            <p:nvPr/>
          </p:nvSpPr>
          <p:spPr bwMode="auto">
            <a:xfrm>
              <a:off x="3470" y="2936"/>
              <a:ext cx="226" cy="227"/>
            </a:xfrm>
            <a:prstGeom prst="rect">
              <a:avLst/>
            </a:prstGeom>
            <a:solidFill>
              <a:srgbClr val="CC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10271" name="Group 31"/>
          <p:cNvGrpSpPr>
            <a:grpSpLocks/>
          </p:cNvGrpSpPr>
          <p:nvPr/>
        </p:nvGrpSpPr>
        <p:grpSpPr bwMode="auto">
          <a:xfrm>
            <a:off x="5981700" y="5548313"/>
            <a:ext cx="1241425" cy="407987"/>
            <a:chOff x="3213" y="3501"/>
            <a:chExt cx="782" cy="257"/>
          </a:xfrm>
        </p:grpSpPr>
        <p:sp>
          <p:nvSpPr>
            <p:cNvPr id="10272" name="Text Box 32"/>
            <p:cNvSpPr txBox="1">
              <a:spLocks noChangeArrowheads="1"/>
            </p:cNvSpPr>
            <p:nvPr/>
          </p:nvSpPr>
          <p:spPr bwMode="auto">
            <a:xfrm>
              <a:off x="3334" y="3521"/>
              <a:ext cx="20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anose="020B0A04020102020204" pitchFamily="34" charset="0"/>
                </a:rPr>
                <a:t>D</a:t>
              </a:r>
            </a:p>
          </p:txBody>
        </p:sp>
        <p:sp>
          <p:nvSpPr>
            <p:cNvPr id="10273" name="Text Box 33"/>
            <p:cNvSpPr txBox="1">
              <a:spLocks noChangeArrowheads="1"/>
            </p:cNvSpPr>
            <p:nvPr/>
          </p:nvSpPr>
          <p:spPr bwMode="auto">
            <a:xfrm>
              <a:off x="3470" y="3566"/>
              <a:ext cx="20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anose="020B0A04020102020204" pitchFamily="34" charset="0"/>
                </a:rPr>
                <a:t>D</a:t>
              </a:r>
            </a:p>
          </p:txBody>
        </p:sp>
        <p:sp>
          <p:nvSpPr>
            <p:cNvPr id="10274" name="Text Box 34"/>
            <p:cNvSpPr txBox="1">
              <a:spLocks noChangeArrowheads="1"/>
            </p:cNvSpPr>
            <p:nvPr/>
          </p:nvSpPr>
          <p:spPr bwMode="auto">
            <a:xfrm>
              <a:off x="3571" y="3501"/>
              <a:ext cx="20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anose="020B0A04020102020204" pitchFamily="34" charset="0"/>
                </a:rPr>
                <a:t>D</a:t>
              </a:r>
            </a:p>
          </p:txBody>
        </p:sp>
        <p:sp>
          <p:nvSpPr>
            <p:cNvPr id="10275" name="Text Box 35"/>
            <p:cNvSpPr txBox="1">
              <a:spLocks noChangeArrowheads="1"/>
            </p:cNvSpPr>
            <p:nvPr/>
          </p:nvSpPr>
          <p:spPr bwMode="auto">
            <a:xfrm>
              <a:off x="3681" y="3556"/>
              <a:ext cx="20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anose="020B0A04020102020204" pitchFamily="34" charset="0"/>
                </a:rPr>
                <a:t>D</a:t>
              </a:r>
            </a:p>
          </p:txBody>
        </p:sp>
        <p:sp>
          <p:nvSpPr>
            <p:cNvPr id="10276" name="Text Box 36"/>
            <p:cNvSpPr txBox="1">
              <a:spLocks noChangeArrowheads="1"/>
            </p:cNvSpPr>
            <p:nvPr/>
          </p:nvSpPr>
          <p:spPr bwMode="auto">
            <a:xfrm>
              <a:off x="3213" y="3566"/>
              <a:ext cx="20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anose="020B0A04020102020204" pitchFamily="34" charset="0"/>
                </a:rPr>
                <a:t>D</a:t>
              </a:r>
            </a:p>
          </p:txBody>
        </p:sp>
        <p:sp>
          <p:nvSpPr>
            <p:cNvPr id="10277" name="Text Box 37"/>
            <p:cNvSpPr txBox="1">
              <a:spLocks noChangeArrowheads="1"/>
            </p:cNvSpPr>
            <p:nvPr/>
          </p:nvSpPr>
          <p:spPr bwMode="auto">
            <a:xfrm>
              <a:off x="3792" y="3547"/>
              <a:ext cx="20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anose="020B0A04020102020204" pitchFamily="34" charset="0"/>
                </a:rPr>
                <a:t>D</a:t>
              </a:r>
            </a:p>
          </p:txBody>
        </p:sp>
      </p:grpSp>
      <p:grpSp>
        <p:nvGrpSpPr>
          <p:cNvPr id="10278" name="Group 38"/>
          <p:cNvGrpSpPr>
            <a:grpSpLocks/>
          </p:cNvGrpSpPr>
          <p:nvPr/>
        </p:nvGrpSpPr>
        <p:grpSpPr bwMode="auto">
          <a:xfrm>
            <a:off x="6245225" y="5805488"/>
            <a:ext cx="682625" cy="320675"/>
            <a:chOff x="3379" y="3657"/>
            <a:chExt cx="430" cy="202"/>
          </a:xfrm>
        </p:grpSpPr>
        <p:sp>
          <p:nvSpPr>
            <p:cNvPr id="10279" name="Text Box 39"/>
            <p:cNvSpPr txBox="1">
              <a:spLocks noChangeArrowheads="1"/>
            </p:cNvSpPr>
            <p:nvPr/>
          </p:nvSpPr>
          <p:spPr bwMode="auto">
            <a:xfrm>
              <a:off x="3606" y="3657"/>
              <a:ext cx="20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anose="020B0A04020102020204" pitchFamily="34" charset="0"/>
                </a:rPr>
                <a:t>D</a:t>
              </a:r>
            </a:p>
          </p:txBody>
        </p:sp>
        <p:sp>
          <p:nvSpPr>
            <p:cNvPr id="10280" name="Text Box 40"/>
            <p:cNvSpPr txBox="1">
              <a:spLocks noChangeArrowheads="1"/>
            </p:cNvSpPr>
            <p:nvPr/>
          </p:nvSpPr>
          <p:spPr bwMode="auto">
            <a:xfrm>
              <a:off x="3379" y="3667"/>
              <a:ext cx="20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anose="020B0A04020102020204" pitchFamily="34" charset="0"/>
                </a:rPr>
                <a:t>D</a:t>
              </a:r>
            </a:p>
          </p:txBody>
        </p:sp>
      </p:grpSp>
      <p:grpSp>
        <p:nvGrpSpPr>
          <p:cNvPr id="10281" name="Group 41"/>
          <p:cNvGrpSpPr>
            <a:grpSpLocks/>
          </p:cNvGrpSpPr>
          <p:nvPr/>
        </p:nvGrpSpPr>
        <p:grpSpPr bwMode="auto">
          <a:xfrm>
            <a:off x="6173788" y="5108575"/>
            <a:ext cx="896937" cy="304800"/>
            <a:chOff x="3334" y="3294"/>
            <a:chExt cx="565" cy="192"/>
          </a:xfrm>
        </p:grpSpPr>
        <p:sp>
          <p:nvSpPr>
            <p:cNvPr id="10282" name="Text Box 42"/>
            <p:cNvSpPr txBox="1">
              <a:spLocks noChangeArrowheads="1"/>
            </p:cNvSpPr>
            <p:nvPr/>
          </p:nvSpPr>
          <p:spPr bwMode="auto">
            <a:xfrm>
              <a:off x="3515" y="3294"/>
              <a:ext cx="20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anose="020B0A04020102020204" pitchFamily="34" charset="0"/>
                </a:rPr>
                <a:t>D</a:t>
              </a:r>
            </a:p>
          </p:txBody>
        </p:sp>
        <p:sp>
          <p:nvSpPr>
            <p:cNvPr id="10283" name="Text Box 43"/>
            <p:cNvSpPr txBox="1">
              <a:spLocks noChangeArrowheads="1"/>
            </p:cNvSpPr>
            <p:nvPr/>
          </p:nvSpPr>
          <p:spPr bwMode="auto">
            <a:xfrm>
              <a:off x="3334" y="3294"/>
              <a:ext cx="20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anose="020B0A04020102020204" pitchFamily="34" charset="0"/>
                </a:rPr>
                <a:t>D</a:t>
              </a:r>
            </a:p>
          </p:txBody>
        </p:sp>
        <p:sp>
          <p:nvSpPr>
            <p:cNvPr id="10284" name="Text Box 44"/>
            <p:cNvSpPr txBox="1">
              <a:spLocks noChangeArrowheads="1"/>
            </p:cNvSpPr>
            <p:nvPr/>
          </p:nvSpPr>
          <p:spPr bwMode="auto">
            <a:xfrm>
              <a:off x="3696" y="3294"/>
              <a:ext cx="20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anose="020B0A04020102020204" pitchFamily="34" charset="0"/>
                </a:rPr>
                <a:t>D</a:t>
              </a:r>
            </a:p>
          </p:txBody>
        </p:sp>
      </p:grpSp>
      <p:sp>
        <p:nvSpPr>
          <p:cNvPr id="10285" name="AutoShape 45"/>
          <p:cNvSpPr>
            <a:spLocks noChangeArrowheads="1"/>
          </p:cNvSpPr>
          <p:nvPr/>
        </p:nvSpPr>
        <p:spPr bwMode="auto">
          <a:xfrm flipH="1">
            <a:off x="6483350" y="6092825"/>
            <a:ext cx="287338" cy="503238"/>
          </a:xfrm>
          <a:prstGeom prst="lightningBolt">
            <a:avLst/>
          </a:prstGeom>
          <a:solidFill>
            <a:srgbClr val="FFFF00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286" name="AutoShape 46"/>
          <p:cNvSpPr>
            <a:spLocks noChangeArrowheads="1"/>
          </p:cNvSpPr>
          <p:nvPr/>
        </p:nvSpPr>
        <p:spPr bwMode="auto">
          <a:xfrm flipV="1">
            <a:off x="7181850" y="5195888"/>
            <a:ext cx="238125" cy="488950"/>
          </a:xfrm>
          <a:prstGeom prst="curvedLeftArrow">
            <a:avLst>
              <a:gd name="adj1" fmla="val 41067"/>
              <a:gd name="adj2" fmla="val 82133"/>
              <a:gd name="adj3" fmla="val 33333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10287" name="Group 47"/>
          <p:cNvGrpSpPr>
            <a:grpSpLocks/>
          </p:cNvGrpSpPr>
          <p:nvPr/>
        </p:nvGrpSpPr>
        <p:grpSpPr bwMode="auto">
          <a:xfrm>
            <a:off x="7505700" y="5395913"/>
            <a:ext cx="433388" cy="144462"/>
            <a:chOff x="4195" y="3430"/>
            <a:chExt cx="273" cy="136"/>
          </a:xfrm>
        </p:grpSpPr>
        <p:sp>
          <p:nvSpPr>
            <p:cNvPr id="10288" name="Line 48"/>
            <p:cNvSpPr>
              <a:spLocks noChangeShapeType="1"/>
            </p:cNvSpPr>
            <p:nvPr/>
          </p:nvSpPr>
          <p:spPr bwMode="auto">
            <a:xfrm flipH="1">
              <a:off x="4195" y="3498"/>
              <a:ext cx="273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289" name="Line 49"/>
            <p:cNvSpPr>
              <a:spLocks noChangeShapeType="1"/>
            </p:cNvSpPr>
            <p:nvPr/>
          </p:nvSpPr>
          <p:spPr bwMode="auto">
            <a:xfrm rot="5400000" flipH="1">
              <a:off x="4127" y="3498"/>
              <a:ext cx="136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0290" name="Rectangle 50"/>
          <p:cNvSpPr>
            <a:spLocks noChangeArrowheads="1"/>
          </p:cNvSpPr>
          <p:nvPr/>
        </p:nvSpPr>
        <p:spPr bwMode="auto">
          <a:xfrm>
            <a:off x="7905750" y="5268913"/>
            <a:ext cx="1098550" cy="366712"/>
          </a:xfrm>
          <a:prstGeom prst="rect">
            <a:avLst/>
          </a:prstGeom>
          <a:solidFill>
            <a:srgbClr val="3333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安非他命</a:t>
            </a:r>
          </a:p>
        </p:txBody>
      </p:sp>
      <p:sp>
        <p:nvSpPr>
          <p:cNvPr id="10291" name="Text Box 51"/>
          <p:cNvSpPr txBox="1">
            <a:spLocks noChangeArrowheads="1"/>
          </p:cNvSpPr>
          <p:nvPr/>
        </p:nvSpPr>
        <p:spPr bwMode="auto">
          <a:xfrm>
            <a:off x="7204075" y="5876925"/>
            <a:ext cx="996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1600" dirty="0">
                <a:ea typeface="華康中黑體(P)" panose="02010600010101010101" pitchFamily="2" charset="-120"/>
              </a:rPr>
              <a:t>神經突觸</a:t>
            </a:r>
          </a:p>
        </p:txBody>
      </p:sp>
      <p:sp>
        <p:nvSpPr>
          <p:cNvPr id="10293" name="Rectangle 53"/>
          <p:cNvSpPr>
            <a:spLocks noChangeArrowheads="1"/>
          </p:cNvSpPr>
          <p:nvPr/>
        </p:nvSpPr>
        <p:spPr bwMode="auto">
          <a:xfrm>
            <a:off x="4683125" y="5324475"/>
            <a:ext cx="1098550" cy="366713"/>
          </a:xfrm>
          <a:prstGeom prst="rect">
            <a:avLst/>
          </a:prstGeom>
          <a:solidFill>
            <a:srgbClr val="3333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安非他命</a:t>
            </a:r>
          </a:p>
        </p:txBody>
      </p:sp>
      <p:grpSp>
        <p:nvGrpSpPr>
          <p:cNvPr id="10298" name="Group 58"/>
          <p:cNvGrpSpPr>
            <a:grpSpLocks/>
          </p:cNvGrpSpPr>
          <p:nvPr/>
        </p:nvGrpSpPr>
        <p:grpSpPr bwMode="auto">
          <a:xfrm>
            <a:off x="6253163" y="5387975"/>
            <a:ext cx="733425" cy="217488"/>
            <a:chOff x="3914" y="3469"/>
            <a:chExt cx="462" cy="137"/>
          </a:xfrm>
        </p:grpSpPr>
        <p:sp>
          <p:nvSpPr>
            <p:cNvPr id="10294" name="AutoShape 54"/>
            <p:cNvSpPr>
              <a:spLocks noChangeArrowheads="1"/>
            </p:cNvSpPr>
            <p:nvPr/>
          </p:nvSpPr>
          <p:spPr bwMode="auto">
            <a:xfrm>
              <a:off x="4097" y="3469"/>
              <a:ext cx="90" cy="137"/>
            </a:xfrm>
            <a:prstGeom prst="downArrow">
              <a:avLst>
                <a:gd name="adj1" fmla="val 48889"/>
                <a:gd name="adj2" fmla="val 57781"/>
              </a:avLst>
            </a:prstGeom>
            <a:solidFill>
              <a:srgbClr val="3333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TW" altLang="en-US"/>
            </a:p>
          </p:txBody>
        </p:sp>
        <p:sp>
          <p:nvSpPr>
            <p:cNvPr id="10295" name="AutoShape 55"/>
            <p:cNvSpPr>
              <a:spLocks noChangeArrowheads="1"/>
            </p:cNvSpPr>
            <p:nvPr/>
          </p:nvSpPr>
          <p:spPr bwMode="auto">
            <a:xfrm>
              <a:off x="3914" y="3469"/>
              <a:ext cx="90" cy="137"/>
            </a:xfrm>
            <a:prstGeom prst="downArrow">
              <a:avLst>
                <a:gd name="adj1" fmla="val 48889"/>
                <a:gd name="adj2" fmla="val 57781"/>
              </a:avLst>
            </a:prstGeom>
            <a:solidFill>
              <a:srgbClr val="3333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TW" altLang="en-US"/>
            </a:p>
          </p:txBody>
        </p:sp>
        <p:sp>
          <p:nvSpPr>
            <p:cNvPr id="10296" name="AutoShape 56"/>
            <p:cNvSpPr>
              <a:spLocks noChangeArrowheads="1"/>
            </p:cNvSpPr>
            <p:nvPr/>
          </p:nvSpPr>
          <p:spPr bwMode="auto">
            <a:xfrm>
              <a:off x="4286" y="3469"/>
              <a:ext cx="90" cy="137"/>
            </a:xfrm>
            <a:prstGeom prst="downArrow">
              <a:avLst>
                <a:gd name="adj1" fmla="val 48889"/>
                <a:gd name="adj2" fmla="val 57781"/>
              </a:avLst>
            </a:prstGeom>
            <a:solidFill>
              <a:srgbClr val="3333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TW" altLang="en-US"/>
            </a:p>
          </p:txBody>
        </p:sp>
      </p:grpSp>
      <p:sp>
        <p:nvSpPr>
          <p:cNvPr id="10297" name="Line 57"/>
          <p:cNvSpPr>
            <a:spLocks noChangeShapeType="1"/>
          </p:cNvSpPr>
          <p:nvPr/>
        </p:nvSpPr>
        <p:spPr bwMode="auto">
          <a:xfrm>
            <a:off x="5778500" y="5507038"/>
            <a:ext cx="431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300" name="Text Box 60"/>
          <p:cNvSpPr txBox="1">
            <a:spLocks noChangeArrowheads="1"/>
          </p:cNvSpPr>
          <p:nvPr/>
        </p:nvSpPr>
        <p:spPr bwMode="auto">
          <a:xfrm>
            <a:off x="107950" y="5300663"/>
            <a:ext cx="4535488" cy="11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2200" dirty="0">
                <a:solidFill>
                  <a:srgbClr val="0000F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安非他命</a:t>
            </a:r>
            <a:r>
              <a:rPr lang="zh-TW" altLang="en-US" sz="2200" dirty="0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一面促進</a:t>
            </a:r>
            <a:r>
              <a:rPr lang="zh-TW" altLang="en-US" sz="2200" dirty="0">
                <a:solidFill>
                  <a:srgbClr val="FF00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多巴胺</a:t>
            </a:r>
            <a:r>
              <a:rPr lang="zh-TW" altLang="en-US" sz="2200" dirty="0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之釋放，也抑制多巴胺之回收，因此造成持續性的神經衝動，對細胞有傷害。</a:t>
            </a:r>
          </a:p>
        </p:txBody>
      </p:sp>
      <p:sp>
        <p:nvSpPr>
          <p:cNvPr id="10301" name="Text Box 61"/>
          <p:cNvSpPr txBox="1">
            <a:spLocks noChangeArrowheads="1"/>
          </p:cNvSpPr>
          <p:nvPr/>
        </p:nvSpPr>
        <p:spPr bwMode="auto">
          <a:xfrm>
            <a:off x="4572000" y="3789040"/>
            <a:ext cx="2216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1600" dirty="0">
                <a:ea typeface="華康超明體(P)" panose="02010600010101010101" pitchFamily="2" charset="-120"/>
              </a:rPr>
              <a:t>安非他命家族基本構造</a:t>
            </a:r>
          </a:p>
        </p:txBody>
      </p:sp>
      <p:sp>
        <p:nvSpPr>
          <p:cNvPr id="10302" name="AutoShape 62"/>
          <p:cNvSpPr>
            <a:spLocks noChangeArrowheads="1"/>
          </p:cNvSpPr>
          <p:nvPr/>
        </p:nvSpPr>
        <p:spPr bwMode="auto">
          <a:xfrm flipH="1">
            <a:off x="6411913" y="4652963"/>
            <a:ext cx="287337" cy="503237"/>
          </a:xfrm>
          <a:prstGeom prst="lightningBolt">
            <a:avLst/>
          </a:prstGeom>
          <a:solidFill>
            <a:srgbClr val="FFFF00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303" name="Rectangle 63"/>
          <p:cNvSpPr>
            <a:spLocks noChangeArrowheads="1"/>
          </p:cNvSpPr>
          <p:nvPr/>
        </p:nvSpPr>
        <p:spPr bwMode="auto">
          <a:xfrm>
            <a:off x="1187450" y="6484938"/>
            <a:ext cx="4953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狗貓</a:t>
            </a:r>
            <a:r>
              <a:rPr lang="zh-TW" altLang="en-US" dirty="0">
                <a:solidFill>
                  <a:srgbClr val="0000F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不善於</a:t>
            </a:r>
            <a:r>
              <a:rPr lang="zh-TW" altLang="en-US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代謝可可 </a:t>
            </a:r>
            <a:r>
              <a:rPr lang="en-US" altLang="zh-TW" dirty="0">
                <a:solidFill>
                  <a:srgbClr val="FF00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theo</a:t>
            </a:r>
            <a:r>
              <a:rPr lang="en-US" altLang="zh-TW" dirty="0">
                <a:solidFill>
                  <a:srgbClr val="CC33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bromine</a:t>
            </a:r>
            <a:r>
              <a:rPr lang="en-US" altLang="zh-TW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 </a:t>
            </a:r>
            <a:r>
              <a:rPr lang="zh-TW" altLang="en-US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不能吃巧克力</a:t>
            </a:r>
          </a:p>
        </p:txBody>
      </p:sp>
      <p:sp>
        <p:nvSpPr>
          <p:cNvPr id="10305" name="Line 65"/>
          <p:cNvSpPr>
            <a:spLocks noChangeShapeType="1"/>
          </p:cNvSpPr>
          <p:nvPr/>
        </p:nvSpPr>
        <p:spPr bwMode="auto">
          <a:xfrm flipV="1">
            <a:off x="6061075" y="2993777"/>
            <a:ext cx="0" cy="2889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306" name="Text Box 66"/>
          <p:cNvSpPr txBox="1">
            <a:spLocks noChangeArrowheads="1"/>
          </p:cNvSpPr>
          <p:nvPr/>
        </p:nvSpPr>
        <p:spPr bwMode="auto">
          <a:xfrm>
            <a:off x="4873625" y="2204864"/>
            <a:ext cx="18081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TW" sz="1600" dirty="0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Phenyl</a:t>
            </a:r>
            <a:r>
              <a:rPr lang="en-US" altLang="zh-TW" sz="1600" baseline="30000" dirty="0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 </a:t>
            </a:r>
            <a:r>
              <a:rPr lang="en-US" altLang="zh-TW" sz="1600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ethyl</a:t>
            </a:r>
            <a:r>
              <a:rPr lang="en-US" altLang="zh-TW" sz="1600" baseline="30000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 </a:t>
            </a:r>
            <a:r>
              <a:rPr lang="en-US" altLang="zh-TW" sz="1600" dirty="0">
                <a:solidFill>
                  <a:srgbClr val="747C94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amine</a:t>
            </a:r>
          </a:p>
          <a:p>
            <a:pPr algn="ctr"/>
            <a:r>
              <a:rPr lang="zh-TW" altLang="en-US" sz="1600" dirty="0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苯      </a:t>
            </a:r>
            <a:r>
              <a:rPr lang="zh-TW" altLang="en-US" sz="1600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乙烯</a:t>
            </a:r>
            <a:r>
              <a:rPr lang="zh-TW" altLang="en-US" sz="1600" dirty="0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     胺</a:t>
            </a:r>
          </a:p>
        </p:txBody>
      </p:sp>
      <p:sp>
        <p:nvSpPr>
          <p:cNvPr id="10307" name="Line 67"/>
          <p:cNvSpPr>
            <a:spLocks noChangeShapeType="1"/>
          </p:cNvSpPr>
          <p:nvPr/>
        </p:nvSpPr>
        <p:spPr bwMode="auto">
          <a:xfrm>
            <a:off x="4708525" y="2930277"/>
            <a:ext cx="142875" cy="730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308" name="Line 68"/>
          <p:cNvSpPr>
            <a:spLocks noChangeShapeType="1"/>
          </p:cNvSpPr>
          <p:nvPr/>
        </p:nvSpPr>
        <p:spPr bwMode="auto">
          <a:xfrm flipV="1">
            <a:off x="4708525" y="3328739"/>
            <a:ext cx="142875" cy="730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309" name="Rectangle 69"/>
          <p:cNvSpPr>
            <a:spLocks noChangeArrowheads="1"/>
          </p:cNvSpPr>
          <p:nvPr/>
        </p:nvSpPr>
        <p:spPr bwMode="auto">
          <a:xfrm>
            <a:off x="8675688" y="6381750"/>
            <a:ext cx="468312" cy="476250"/>
          </a:xfrm>
          <a:prstGeom prst="rect">
            <a:avLst/>
          </a:prstGeom>
          <a:solidFill>
            <a:srgbClr val="FF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fld id="{9410EFF8-9495-40EB-A7D9-A361F8A48454}" type="slidenum">
              <a:rPr lang="en-US" altLang="zh-TW" sz="2400" b="1">
                <a:solidFill>
                  <a:schemeClr val="bg1"/>
                </a:solidFill>
                <a:ea typeface="華康超明體(P)" panose="02010600010101010101" pitchFamily="2" charset="-120"/>
              </a:rPr>
              <a:pPr algn="ctr"/>
              <a:t>4</a:t>
            </a:fld>
            <a:endParaRPr lang="en-US" altLang="zh-TW" sz="2400" b="1">
              <a:solidFill>
                <a:schemeClr val="bg1"/>
              </a:solidFill>
              <a:ea typeface="華康超明體(P)" panose="02010600010101010101" pitchFamily="2" charset="-120"/>
            </a:endParaRPr>
          </a:p>
        </p:txBody>
      </p:sp>
      <p:sp>
        <p:nvSpPr>
          <p:cNvPr id="10310" name="Text Box 70"/>
          <p:cNvSpPr txBox="1">
            <a:spLocks noChangeArrowheads="1"/>
          </p:cNvSpPr>
          <p:nvPr/>
        </p:nvSpPr>
        <p:spPr bwMode="auto">
          <a:xfrm>
            <a:off x="4670425" y="5718175"/>
            <a:ext cx="1157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1400">
                <a:latin typeface="Times New Roman" panose="02020603050405020304" pitchFamily="18" charset="0"/>
              </a:rPr>
              <a:t>(+) </a:t>
            </a:r>
            <a:r>
              <a:rPr lang="zh-TW" altLang="en-US" sz="1400">
                <a:latin typeface="Times New Roman" panose="02020603050405020304" pitchFamily="18" charset="0"/>
              </a:rPr>
              <a:t>促進釋放</a:t>
            </a:r>
          </a:p>
        </p:txBody>
      </p:sp>
      <p:sp>
        <p:nvSpPr>
          <p:cNvPr id="10311" name="Text Box 71"/>
          <p:cNvSpPr txBox="1">
            <a:spLocks noChangeArrowheads="1"/>
          </p:cNvSpPr>
          <p:nvPr/>
        </p:nvSpPr>
        <p:spPr bwMode="auto">
          <a:xfrm>
            <a:off x="7885113" y="4941888"/>
            <a:ext cx="11160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1400" dirty="0">
                <a:latin typeface="Times New Roman" panose="02020603050405020304" pitchFamily="18" charset="0"/>
              </a:rPr>
              <a:t>(-) </a:t>
            </a:r>
            <a:r>
              <a:rPr lang="zh-TW" altLang="en-US" sz="1400" dirty="0">
                <a:latin typeface="Times New Roman" panose="02020603050405020304" pitchFamily="18" charset="0"/>
              </a:rPr>
              <a:t>抑制回收</a:t>
            </a:r>
          </a:p>
        </p:txBody>
      </p:sp>
      <p:sp>
        <p:nvSpPr>
          <p:cNvPr id="10312" name="Rectangle 72"/>
          <p:cNvSpPr>
            <a:spLocks noChangeArrowheads="1"/>
          </p:cNvSpPr>
          <p:nvPr/>
        </p:nvSpPr>
        <p:spPr bwMode="auto">
          <a:xfrm>
            <a:off x="3348038" y="765175"/>
            <a:ext cx="1090612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en-US" altLang="zh-TW" sz="2200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(lovers)</a:t>
            </a:r>
          </a:p>
        </p:txBody>
      </p:sp>
      <p:sp>
        <p:nvSpPr>
          <p:cNvPr id="61" name="Text Box 42"/>
          <p:cNvSpPr txBox="1">
            <a:spLocks noChangeArrowheads="1"/>
          </p:cNvSpPr>
          <p:nvPr/>
        </p:nvSpPr>
        <p:spPr bwMode="auto">
          <a:xfrm>
            <a:off x="4505325" y="3448419"/>
            <a:ext cx="1040670" cy="362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kumimoji="0" lang="en-US" altLang="zh-TW" sz="1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Dopamine</a:t>
            </a:r>
            <a:endParaRPr lang="en-US" altLang="zh-TW" sz="1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" name="Text Box 42"/>
          <p:cNvSpPr txBox="1">
            <a:spLocks noChangeArrowheads="1"/>
          </p:cNvSpPr>
          <p:nvPr/>
        </p:nvSpPr>
        <p:spPr bwMode="auto">
          <a:xfrm>
            <a:off x="5892229" y="3178788"/>
            <a:ext cx="537327" cy="362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kumimoji="0" lang="en-US" altLang="zh-TW" sz="16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CH</a:t>
            </a:r>
            <a:r>
              <a:rPr kumimoji="0" lang="en-US" altLang="zh-TW" sz="1600" baseline="-250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3</a:t>
            </a:r>
            <a:endParaRPr lang="en-US" altLang="zh-TW" sz="1600" baseline="-250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" name="Text Box 42"/>
          <p:cNvSpPr txBox="1">
            <a:spLocks noChangeArrowheads="1"/>
          </p:cNvSpPr>
          <p:nvPr/>
        </p:nvSpPr>
        <p:spPr bwMode="auto">
          <a:xfrm>
            <a:off x="5468852" y="3428727"/>
            <a:ext cx="1350050" cy="362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kumimoji="0" lang="en-US" altLang="zh-TW" sz="1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Amphetamine</a:t>
            </a:r>
            <a:endParaRPr lang="en-US" altLang="zh-TW" sz="1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64" name="Rectangle 72"/>
          <p:cNvSpPr>
            <a:spLocks noChangeArrowheads="1"/>
          </p:cNvSpPr>
          <p:nvPr/>
        </p:nvSpPr>
        <p:spPr bwMode="auto">
          <a:xfrm>
            <a:off x="581905" y="2727379"/>
            <a:ext cx="385233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zh-TW" altLang="en-US" sz="2200" dirty="0" smtClean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戀愛是化學物質形塑的幻象？</a:t>
            </a:r>
            <a:endParaRPr kumimoji="0" lang="en-US" altLang="zh-TW" sz="2200" dirty="0">
              <a:solidFill>
                <a:schemeClr val="bg1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</p:txBody>
      </p:sp>
      <p:sp>
        <p:nvSpPr>
          <p:cNvPr id="65" name="AutoShape 37"/>
          <p:cNvSpPr>
            <a:spLocks noChangeArrowheads="1"/>
          </p:cNvSpPr>
          <p:nvPr/>
        </p:nvSpPr>
        <p:spPr bwMode="auto">
          <a:xfrm flipH="1">
            <a:off x="6259832" y="6118225"/>
            <a:ext cx="287338" cy="503238"/>
          </a:xfrm>
          <a:prstGeom prst="lightningBolt">
            <a:avLst/>
          </a:prstGeom>
          <a:solidFill>
            <a:srgbClr val="FFFF00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6" name="AutoShape 37"/>
          <p:cNvSpPr>
            <a:spLocks noChangeArrowheads="1"/>
          </p:cNvSpPr>
          <p:nvPr/>
        </p:nvSpPr>
        <p:spPr bwMode="auto">
          <a:xfrm flipH="1">
            <a:off x="6695360" y="6118225"/>
            <a:ext cx="287338" cy="503238"/>
          </a:xfrm>
          <a:prstGeom prst="lightningBolt">
            <a:avLst/>
          </a:prstGeom>
          <a:solidFill>
            <a:srgbClr val="FFFF00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7" name="AutoShape 37"/>
          <p:cNvSpPr>
            <a:spLocks noChangeArrowheads="1"/>
          </p:cNvSpPr>
          <p:nvPr/>
        </p:nvSpPr>
        <p:spPr bwMode="auto">
          <a:xfrm flipH="1">
            <a:off x="6922452" y="6126957"/>
            <a:ext cx="287338" cy="503238"/>
          </a:xfrm>
          <a:prstGeom prst="lightningBolt">
            <a:avLst/>
          </a:prstGeom>
          <a:solidFill>
            <a:srgbClr val="FFFF00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8" name="AutoShape 37"/>
          <p:cNvSpPr>
            <a:spLocks noChangeArrowheads="1"/>
          </p:cNvSpPr>
          <p:nvPr/>
        </p:nvSpPr>
        <p:spPr bwMode="auto">
          <a:xfrm flipH="1">
            <a:off x="6046590" y="6106319"/>
            <a:ext cx="287338" cy="503238"/>
          </a:xfrm>
          <a:prstGeom prst="lightningBolt">
            <a:avLst/>
          </a:prstGeom>
          <a:solidFill>
            <a:srgbClr val="FFFF00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9" name="Text Box 51"/>
          <p:cNvSpPr txBox="1">
            <a:spLocks noChangeArrowheads="1"/>
          </p:cNvSpPr>
          <p:nvPr/>
        </p:nvSpPr>
        <p:spPr bwMode="auto">
          <a:xfrm>
            <a:off x="7127507" y="4649769"/>
            <a:ext cx="162095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1600" dirty="0" smtClean="0"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分子形狀太相似</a:t>
            </a:r>
            <a:endParaRPr lang="zh-TW" altLang="en-US" sz="1600" dirty="0"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3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0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3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03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0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03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0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0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99" dur="500"/>
                                        <p:tgtEl>
                                          <p:spTgt spid="10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1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02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0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1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5" dur="500"/>
                                        <p:tgtEl>
                                          <p:spTgt spid="10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0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0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7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0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0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0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7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02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3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10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10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0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0" dur="500"/>
                                        <p:tgtEl>
                                          <p:spTgt spid="10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2" presetID="1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64" dur="500"/>
                                        <p:tgtEl>
                                          <p:spTgt spid="10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0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0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1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10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10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76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8" dur="500"/>
                                        <p:tgtEl>
                                          <p:spTgt spid="10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8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0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0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7500"/>
                            </p:stCondLst>
                            <p:childTnLst>
                              <p:par>
                                <p:cTn id="18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8000"/>
                            </p:stCondLst>
                            <p:childTnLst>
                              <p:par>
                                <p:cTn id="18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8500"/>
                            </p:stCondLst>
                            <p:childTnLst>
                              <p:par>
                                <p:cTn id="19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9000"/>
                            </p:stCondLst>
                            <p:childTnLst>
                              <p:par>
                                <p:cTn id="19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9500"/>
                            </p:stCondLst>
                            <p:childTnLst>
                              <p:par>
                                <p:cTn id="2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3" dur="500"/>
                                        <p:tgtEl>
                                          <p:spTgt spid="10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nimBg="1"/>
      <p:bldP spid="10245" grpId="0"/>
      <p:bldP spid="10252" grpId="0"/>
      <p:bldP spid="10267" grpId="0" animBg="1"/>
      <p:bldP spid="10290" grpId="0" animBg="1"/>
      <p:bldP spid="10291" grpId="0"/>
      <p:bldP spid="10293" grpId="0" animBg="1"/>
      <p:bldP spid="10300" grpId="0"/>
      <p:bldP spid="10301" grpId="0"/>
      <p:bldP spid="10303" grpId="0"/>
      <p:bldP spid="10305" grpId="0" animBg="1"/>
      <p:bldP spid="10306" grpId="0"/>
      <p:bldP spid="10310" grpId="0"/>
      <p:bldP spid="10311" grpId="0"/>
      <p:bldP spid="10312" grpId="0"/>
      <p:bldP spid="61" grpId="0"/>
      <p:bldP spid="62" grpId="0"/>
      <p:bldP spid="63" grpId="0"/>
      <p:bldP spid="64" grpId="0"/>
      <p:bldP spid="6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97" name="Picture 33" descr="Image:Morphine-2D-skele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717" y="4365625"/>
            <a:ext cx="1982787" cy="20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2216150" cy="579438"/>
          </a:xfrm>
          <a:prstGeom prst="rect">
            <a:avLst/>
          </a:prstGeom>
          <a:solidFill>
            <a:srgbClr val="FF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3200">
                <a:solidFill>
                  <a:schemeClr val="bg1"/>
                </a:solidFill>
                <a:ea typeface="華康超明體(P)" panose="02010600010101010101" pitchFamily="2" charset="-120"/>
              </a:rPr>
              <a:t>快樂的力量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2268538" y="92075"/>
            <a:ext cx="56308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400" dirty="0">
                <a:solidFill>
                  <a:srgbClr val="3399F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腦啡 </a:t>
            </a:r>
            <a:r>
              <a:rPr lang="en-US" altLang="zh-TW" sz="2400" dirty="0">
                <a:solidFill>
                  <a:srgbClr val="3399F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endorphin </a:t>
            </a:r>
            <a:r>
              <a:rPr lang="zh-TW" altLang="en-US" sz="2400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是體內自身產生的麻醉劑</a:t>
            </a:r>
          </a:p>
        </p:txBody>
      </p:sp>
      <p:sp>
        <p:nvSpPr>
          <p:cNvPr id="11271" name="Line 7"/>
          <p:cNvSpPr>
            <a:spLocks noChangeShapeType="1"/>
          </p:cNvSpPr>
          <p:nvPr/>
        </p:nvSpPr>
        <p:spPr bwMode="auto">
          <a:xfrm>
            <a:off x="179388" y="5544393"/>
            <a:ext cx="4248150" cy="0"/>
          </a:xfrm>
          <a:prstGeom prst="line">
            <a:avLst/>
          </a:prstGeom>
          <a:noFill/>
          <a:ln w="9525">
            <a:solidFill>
              <a:srgbClr val="66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107950" y="4103688"/>
            <a:ext cx="4535488" cy="12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2200" dirty="0">
                <a:solidFill>
                  <a:srgbClr val="333333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脊椎動物受到極大的痛苦後，腦下垂體會分泌一些</a:t>
            </a:r>
            <a:r>
              <a:rPr lang="zh-TW" altLang="en-US" sz="2200" b="1" dirty="0">
                <a:solidFill>
                  <a:srgbClr val="3399FF"/>
                </a:solidFill>
                <a:latin typeface="華康超明體(P)" panose="02010600010101010101" pitchFamily="2" charset="-120"/>
              </a:rPr>
              <a:t>短鏈胜</a:t>
            </a:r>
            <a:r>
              <a:rPr lang="zh-TW" altLang="en-US" sz="2200" b="1" dirty="0">
                <a:solidFill>
                  <a:srgbClr val="3399FF"/>
                </a:solidFill>
                <a:latin typeface="華康超明體" panose="02010609010101010101" pitchFamily="49" charset="-120"/>
              </a:rPr>
              <a:t>肽</a:t>
            </a:r>
            <a:r>
              <a:rPr lang="zh-TW" altLang="en-US" sz="2200" dirty="0">
                <a:solidFill>
                  <a:srgbClr val="333333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，具有類似</a:t>
            </a:r>
            <a:r>
              <a:rPr lang="zh-TW" altLang="en-US" sz="2200" dirty="0">
                <a:solidFill>
                  <a:srgbClr val="00B05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麻啡</a:t>
            </a:r>
            <a:r>
              <a:rPr lang="zh-TW" altLang="en-US" sz="2200" dirty="0">
                <a:solidFill>
                  <a:srgbClr val="333333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的麻醉作用。</a:t>
            </a:r>
          </a:p>
        </p:txBody>
      </p:sp>
      <p:pic>
        <p:nvPicPr>
          <p:cNvPr id="11276" name="Picture 12" descr="Pleasure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92150"/>
            <a:ext cx="4411663" cy="3373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9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4149725"/>
            <a:ext cx="2341563" cy="259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913" y="692150"/>
            <a:ext cx="3467100" cy="336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82" name="Text Box 18"/>
          <p:cNvSpPr txBox="1">
            <a:spLocks noChangeArrowheads="1"/>
          </p:cNvSpPr>
          <p:nvPr/>
        </p:nvSpPr>
        <p:spPr bwMode="auto">
          <a:xfrm>
            <a:off x="5564981" y="3763169"/>
            <a:ext cx="25606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571500" defTabSz="762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defTabSz="762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14500" defTabSz="762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286000" defTabSz="762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1200" dirty="0">
                <a:ea typeface="華康中黑體" panose="02010609010101010101" pitchFamily="49" charset="-120"/>
              </a:rPr>
              <a:t>牛頓雜誌</a:t>
            </a:r>
            <a:r>
              <a:rPr lang="zh-TW" altLang="en-US" sz="1200" dirty="0">
                <a:ea typeface="細明體" panose="02020509000000000000" pitchFamily="49" charset="-120"/>
              </a:rPr>
              <a:t> </a:t>
            </a:r>
            <a:r>
              <a:rPr lang="en-US" altLang="zh-TW" sz="1200" dirty="0">
                <a:ea typeface="細明體" panose="02020509000000000000" pitchFamily="49" charset="-120"/>
              </a:rPr>
              <a:t>(1991) </a:t>
            </a:r>
            <a:r>
              <a:rPr lang="zh-TW" altLang="en-US" sz="1200" dirty="0">
                <a:ea typeface="細明體" panose="02020509000000000000" pitchFamily="49" charset="-120"/>
              </a:rPr>
              <a:t>第 </a:t>
            </a:r>
            <a:r>
              <a:rPr lang="en-US" altLang="zh-TW" sz="1200" dirty="0">
                <a:ea typeface="細明體" panose="02020509000000000000" pitchFamily="49" charset="-120"/>
              </a:rPr>
              <a:t>164 </a:t>
            </a:r>
            <a:r>
              <a:rPr lang="zh-TW" altLang="en-US" sz="1200" dirty="0">
                <a:ea typeface="細明體" panose="02020509000000000000" pitchFamily="49" charset="-120"/>
              </a:rPr>
              <a:t>期</a:t>
            </a:r>
            <a:r>
              <a:rPr lang="en-US" altLang="zh-TW" sz="1200" dirty="0">
                <a:ea typeface="細明體" panose="02020509000000000000" pitchFamily="49" charset="-120"/>
              </a:rPr>
              <a:t>, </a:t>
            </a:r>
            <a:r>
              <a:rPr lang="en-US" altLang="zh-TW" sz="1200" dirty="0" err="1">
                <a:ea typeface="細明體" panose="02020509000000000000" pitchFamily="49" charset="-120"/>
              </a:rPr>
              <a:t>p.48</a:t>
            </a:r>
            <a:r>
              <a:rPr lang="en-US" altLang="zh-TW" sz="1200" dirty="0">
                <a:ea typeface="細明體" panose="02020509000000000000" pitchFamily="49" charset="-120"/>
              </a:rPr>
              <a:t>-49</a:t>
            </a:r>
          </a:p>
        </p:txBody>
      </p:sp>
      <p:sp>
        <p:nvSpPr>
          <p:cNvPr id="11285" name="Rectangle 21"/>
          <p:cNvSpPr>
            <a:spLocks noChangeArrowheads="1"/>
          </p:cNvSpPr>
          <p:nvPr/>
        </p:nvSpPr>
        <p:spPr bwMode="auto">
          <a:xfrm>
            <a:off x="5211763" y="6315075"/>
            <a:ext cx="130175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20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罌粟果實</a:t>
            </a:r>
          </a:p>
        </p:txBody>
      </p:sp>
      <p:sp>
        <p:nvSpPr>
          <p:cNvPr id="11286" name="Rectangle 22"/>
          <p:cNvSpPr>
            <a:spLocks noChangeArrowheads="1"/>
          </p:cNvSpPr>
          <p:nvPr/>
        </p:nvSpPr>
        <p:spPr bwMode="auto">
          <a:xfrm>
            <a:off x="7629773" y="6308725"/>
            <a:ext cx="81597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200" dirty="0">
                <a:solidFill>
                  <a:srgbClr val="00B05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麻 啡</a:t>
            </a:r>
          </a:p>
        </p:txBody>
      </p:sp>
      <p:sp>
        <p:nvSpPr>
          <p:cNvPr id="11289" name="Text Box 25"/>
          <p:cNvSpPr txBox="1">
            <a:spLocks noChangeArrowheads="1"/>
          </p:cNvSpPr>
          <p:nvPr/>
        </p:nvSpPr>
        <p:spPr bwMode="auto">
          <a:xfrm>
            <a:off x="8082973" y="620713"/>
            <a:ext cx="433965" cy="3554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/>
          <a:p>
            <a:pPr>
              <a:lnSpc>
                <a:spcPct val="90000"/>
              </a:lnSpc>
            </a:pPr>
            <a:r>
              <a:rPr lang="zh-TW" altLang="en-US" dirty="0">
                <a:solidFill>
                  <a:srgbClr val="00B050"/>
                </a:solidFill>
                <a:ea typeface="華康超明體(P)" panose="02010600010101010101" pitchFamily="2" charset="-120"/>
              </a:rPr>
              <a:t>麻啡</a:t>
            </a:r>
            <a:r>
              <a:rPr lang="zh-TW" altLang="en-US" dirty="0">
                <a:ea typeface="華康超明體(P)" panose="02010600010101010101" pitchFamily="2" charset="-120"/>
              </a:rPr>
              <a:t>與神經細胞</a:t>
            </a:r>
            <a:r>
              <a:rPr lang="zh-TW" altLang="en-US" dirty="0">
                <a:solidFill>
                  <a:srgbClr val="0000FF"/>
                </a:solidFill>
                <a:ea typeface="華康超明體(P)" panose="02010600010101010101" pitchFamily="2" charset="-120"/>
              </a:rPr>
              <a:t>受體</a:t>
            </a:r>
            <a:r>
              <a:rPr lang="zh-TW" altLang="en-US" dirty="0">
                <a:ea typeface="華康超明體(P)" panose="02010600010101010101" pitchFamily="2" charset="-120"/>
              </a:rPr>
              <a:t>結合產生麻醉</a:t>
            </a:r>
          </a:p>
        </p:txBody>
      </p:sp>
      <p:grpSp>
        <p:nvGrpSpPr>
          <p:cNvPr id="11292" name="Group 28"/>
          <p:cNvGrpSpPr>
            <a:grpSpLocks/>
          </p:cNvGrpSpPr>
          <p:nvPr/>
        </p:nvGrpSpPr>
        <p:grpSpPr bwMode="auto">
          <a:xfrm>
            <a:off x="6124575" y="4149725"/>
            <a:ext cx="742950" cy="863600"/>
            <a:chOff x="3818" y="2614"/>
            <a:chExt cx="468" cy="544"/>
          </a:xfrm>
        </p:grpSpPr>
        <p:sp>
          <p:nvSpPr>
            <p:cNvPr id="11290" name="Rectangle 26"/>
            <p:cNvSpPr>
              <a:spLocks noChangeArrowheads="1"/>
            </p:cNvSpPr>
            <p:nvPr/>
          </p:nvSpPr>
          <p:spPr bwMode="auto">
            <a:xfrm>
              <a:off x="3818" y="2614"/>
              <a:ext cx="468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TW" altLang="en-US" sz="2200">
                  <a:solidFill>
                    <a:schemeClr val="bg1"/>
                  </a:solidFill>
                  <a:latin typeface="華康超明體(P)" panose="02010600010101010101" pitchFamily="2" charset="-120"/>
                  <a:ea typeface="華康超明體(P)" panose="02010600010101010101" pitchFamily="2" charset="-120"/>
                </a:rPr>
                <a:t>鴉片</a:t>
              </a:r>
            </a:p>
          </p:txBody>
        </p:sp>
        <p:sp>
          <p:nvSpPr>
            <p:cNvPr id="11291" name="Line 27"/>
            <p:cNvSpPr>
              <a:spLocks noChangeShapeType="1"/>
            </p:cNvSpPr>
            <p:nvPr/>
          </p:nvSpPr>
          <p:spPr bwMode="auto">
            <a:xfrm flipH="1">
              <a:off x="3969" y="2840"/>
              <a:ext cx="90" cy="31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1293" name="Rectangle 29"/>
          <p:cNvSpPr>
            <a:spLocks noChangeArrowheads="1"/>
          </p:cNvSpPr>
          <p:nvPr/>
        </p:nvSpPr>
        <p:spPr bwMode="auto">
          <a:xfrm>
            <a:off x="8532813" y="506413"/>
            <a:ext cx="463550" cy="762000"/>
          </a:xfrm>
          <a:prstGeom prst="rect">
            <a:avLst/>
          </a:prstGeom>
          <a:solidFill>
            <a:srgbClr val="0066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TW" altLang="en-US" sz="220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長</a:t>
            </a:r>
          </a:p>
          <a:p>
            <a:r>
              <a:rPr lang="zh-TW" altLang="en-US" sz="220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跑</a:t>
            </a:r>
          </a:p>
        </p:txBody>
      </p:sp>
      <p:sp>
        <p:nvSpPr>
          <p:cNvPr id="11294" name="Rectangle 30"/>
          <p:cNvSpPr>
            <a:spLocks noChangeArrowheads="1"/>
          </p:cNvSpPr>
          <p:nvPr/>
        </p:nvSpPr>
        <p:spPr bwMode="auto">
          <a:xfrm>
            <a:off x="8532813" y="1514475"/>
            <a:ext cx="463550" cy="762000"/>
          </a:xfrm>
          <a:prstGeom prst="rect">
            <a:avLst/>
          </a:prstGeom>
          <a:solidFill>
            <a:srgbClr val="0066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TW" altLang="en-US" sz="220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分</a:t>
            </a:r>
          </a:p>
          <a:p>
            <a:r>
              <a:rPr lang="zh-TW" altLang="en-US" sz="220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娩</a:t>
            </a:r>
          </a:p>
        </p:txBody>
      </p:sp>
      <p:sp>
        <p:nvSpPr>
          <p:cNvPr id="11295" name="Rectangle 31"/>
          <p:cNvSpPr>
            <a:spLocks noChangeArrowheads="1"/>
          </p:cNvSpPr>
          <p:nvPr/>
        </p:nvSpPr>
        <p:spPr bwMode="auto">
          <a:xfrm>
            <a:off x="8532813" y="2522538"/>
            <a:ext cx="463550" cy="762000"/>
          </a:xfrm>
          <a:prstGeom prst="rect">
            <a:avLst/>
          </a:prstGeom>
          <a:solidFill>
            <a:srgbClr val="0066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TW" altLang="en-US" sz="220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針</a:t>
            </a:r>
          </a:p>
          <a:p>
            <a:r>
              <a:rPr lang="zh-TW" altLang="en-US" sz="220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灸</a:t>
            </a:r>
          </a:p>
        </p:txBody>
      </p:sp>
      <p:sp>
        <p:nvSpPr>
          <p:cNvPr id="11298" name="Text Box 34"/>
          <p:cNvSpPr txBox="1">
            <a:spLocks noChangeArrowheads="1"/>
          </p:cNvSpPr>
          <p:nvPr/>
        </p:nvSpPr>
        <p:spPr bwMode="auto">
          <a:xfrm>
            <a:off x="107950" y="5544393"/>
            <a:ext cx="4535488" cy="11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2200" dirty="0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這些物質的效果，都是因為與</a:t>
            </a:r>
            <a:r>
              <a:rPr lang="zh-TW" altLang="en-US" sz="2200" dirty="0">
                <a:solidFill>
                  <a:srgbClr val="FF00F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受體</a:t>
            </a:r>
            <a:r>
              <a:rPr lang="zh-TW" altLang="en-US" sz="2200" dirty="0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結合所致，這種專一性結合，好像兩個</a:t>
            </a:r>
            <a:r>
              <a:rPr lang="zh-TW" altLang="en-US" sz="2200" dirty="0">
                <a:solidFill>
                  <a:srgbClr val="FF00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形狀</a:t>
            </a:r>
            <a:r>
              <a:rPr lang="zh-TW" altLang="en-US" sz="2200" dirty="0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互補</a:t>
            </a:r>
            <a:r>
              <a:rPr lang="zh-TW" altLang="en-US" sz="2200" dirty="0">
                <a:solidFill>
                  <a:srgbClr val="0000F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積木</a:t>
            </a:r>
            <a:r>
              <a:rPr lang="zh-TW" altLang="en-US" sz="2200" dirty="0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之間的契合。</a:t>
            </a:r>
            <a:r>
              <a:rPr lang="zh-TW" altLang="en-US" sz="2200" dirty="0">
                <a:solidFill>
                  <a:srgbClr val="0000F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↗</a:t>
            </a:r>
          </a:p>
        </p:txBody>
      </p:sp>
      <p:sp>
        <p:nvSpPr>
          <p:cNvPr id="11299" name="Oval 35"/>
          <p:cNvSpPr>
            <a:spLocks noChangeArrowheads="1"/>
          </p:cNvSpPr>
          <p:nvPr/>
        </p:nvSpPr>
        <p:spPr bwMode="auto">
          <a:xfrm>
            <a:off x="3896101" y="508447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0000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1200" dirty="0" smtClean="0"/>
              <a:t>F</a:t>
            </a:r>
            <a:endParaRPr lang="zh-TW" altLang="en-US" sz="1200" dirty="0"/>
          </a:p>
        </p:txBody>
      </p:sp>
      <p:sp>
        <p:nvSpPr>
          <p:cNvPr id="11300" name="Oval 36"/>
          <p:cNvSpPr>
            <a:spLocks noChangeArrowheads="1"/>
          </p:cNvSpPr>
          <p:nvPr/>
        </p:nvSpPr>
        <p:spPr bwMode="auto">
          <a:xfrm>
            <a:off x="3246814" y="508447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hlink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1200" dirty="0" smtClean="0"/>
              <a:t>Y</a:t>
            </a:r>
            <a:endParaRPr lang="zh-TW" altLang="en-US" sz="1200" dirty="0"/>
          </a:p>
        </p:txBody>
      </p:sp>
      <p:sp>
        <p:nvSpPr>
          <p:cNvPr id="11301" name="Oval 37"/>
          <p:cNvSpPr>
            <a:spLocks noChangeArrowheads="1"/>
          </p:cNvSpPr>
          <p:nvPr/>
        </p:nvSpPr>
        <p:spPr bwMode="auto">
          <a:xfrm>
            <a:off x="3464301" y="508447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1200" dirty="0" smtClean="0"/>
              <a:t>G</a:t>
            </a:r>
            <a:endParaRPr lang="zh-TW" altLang="en-US" sz="1200" dirty="0"/>
          </a:p>
        </p:txBody>
      </p:sp>
      <p:sp>
        <p:nvSpPr>
          <p:cNvPr id="11302" name="Oval 38"/>
          <p:cNvSpPr>
            <a:spLocks noChangeArrowheads="1"/>
          </p:cNvSpPr>
          <p:nvPr/>
        </p:nvSpPr>
        <p:spPr bwMode="auto">
          <a:xfrm>
            <a:off x="3680201" y="508447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1200" dirty="0" smtClean="0"/>
              <a:t>G</a:t>
            </a:r>
            <a:endParaRPr lang="zh-TW" altLang="en-US" sz="1200" dirty="0"/>
          </a:p>
        </p:txBody>
      </p:sp>
      <p:sp>
        <p:nvSpPr>
          <p:cNvPr id="11303" name="Oval 39"/>
          <p:cNvSpPr>
            <a:spLocks noChangeArrowheads="1"/>
          </p:cNvSpPr>
          <p:nvPr/>
        </p:nvSpPr>
        <p:spPr bwMode="auto">
          <a:xfrm>
            <a:off x="4112001" y="508447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C9900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1200" dirty="0" smtClean="0"/>
              <a:t>M</a:t>
            </a:r>
            <a:endParaRPr lang="zh-TW" altLang="en-US" sz="1200" dirty="0"/>
          </a:p>
        </p:txBody>
      </p:sp>
      <p:sp>
        <p:nvSpPr>
          <p:cNvPr id="11304" name="Rectangle 40"/>
          <p:cNvSpPr>
            <a:spLocks noChangeArrowheads="1"/>
          </p:cNvSpPr>
          <p:nvPr/>
        </p:nvSpPr>
        <p:spPr bwMode="auto">
          <a:xfrm>
            <a:off x="8532813" y="3530600"/>
            <a:ext cx="463550" cy="762000"/>
          </a:xfrm>
          <a:prstGeom prst="rect">
            <a:avLst/>
          </a:prstGeom>
          <a:solidFill>
            <a:srgbClr val="0066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TW" altLang="en-US" sz="220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酷</a:t>
            </a:r>
          </a:p>
          <a:p>
            <a:r>
              <a:rPr lang="zh-TW" altLang="en-US" sz="220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刑</a:t>
            </a:r>
          </a:p>
        </p:txBody>
      </p:sp>
      <p:sp>
        <p:nvSpPr>
          <p:cNvPr id="11305" name="Rectangle 41"/>
          <p:cNvSpPr>
            <a:spLocks noChangeArrowheads="1"/>
          </p:cNvSpPr>
          <p:nvPr/>
        </p:nvSpPr>
        <p:spPr bwMode="auto">
          <a:xfrm>
            <a:off x="3779838" y="765175"/>
            <a:ext cx="690562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en-US" altLang="zh-TW" sz="220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Eric</a:t>
            </a:r>
          </a:p>
        </p:txBody>
      </p:sp>
      <p:sp>
        <p:nvSpPr>
          <p:cNvPr id="11306" name="Line 42"/>
          <p:cNvSpPr>
            <a:spLocks noChangeShapeType="1"/>
          </p:cNvSpPr>
          <p:nvPr/>
        </p:nvSpPr>
        <p:spPr bwMode="auto">
          <a:xfrm>
            <a:off x="2484438" y="3860800"/>
            <a:ext cx="935037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307" name="Rectangle 43"/>
          <p:cNvSpPr>
            <a:spLocks noChangeArrowheads="1"/>
          </p:cNvSpPr>
          <p:nvPr/>
        </p:nvSpPr>
        <p:spPr bwMode="auto">
          <a:xfrm>
            <a:off x="8675688" y="6381750"/>
            <a:ext cx="468312" cy="476250"/>
          </a:xfrm>
          <a:prstGeom prst="rect">
            <a:avLst/>
          </a:prstGeom>
          <a:solidFill>
            <a:srgbClr val="FF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fld id="{F0F9EF53-CBF0-4F3A-AF48-25B4B482B3B1}" type="slidenum">
              <a:rPr lang="en-US" altLang="zh-TW" sz="2400" b="1">
                <a:solidFill>
                  <a:schemeClr val="bg1"/>
                </a:solidFill>
                <a:ea typeface="華康超明體(P)" panose="02010600010101010101" pitchFamily="2" charset="-120"/>
              </a:rPr>
              <a:pPr algn="ctr"/>
              <a:t>5</a:t>
            </a:fld>
            <a:endParaRPr lang="en-US" altLang="zh-TW" sz="2400" b="1">
              <a:solidFill>
                <a:schemeClr val="bg1"/>
              </a:solidFill>
              <a:ea typeface="華康超明體(P)" panose="02010600010101010101" pitchFamily="2" charset="-120"/>
            </a:endParaRPr>
          </a:p>
        </p:txBody>
      </p:sp>
      <p:sp>
        <p:nvSpPr>
          <p:cNvPr id="11308" name="Rectangle 44"/>
          <p:cNvSpPr>
            <a:spLocks noChangeArrowheads="1"/>
          </p:cNvSpPr>
          <p:nvPr/>
        </p:nvSpPr>
        <p:spPr bwMode="auto">
          <a:xfrm>
            <a:off x="5661025" y="3173413"/>
            <a:ext cx="6463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受體</a:t>
            </a:r>
          </a:p>
        </p:txBody>
      </p:sp>
      <p:sp>
        <p:nvSpPr>
          <p:cNvPr id="11309" name="Rectangle 45"/>
          <p:cNvSpPr>
            <a:spLocks noChangeArrowheads="1"/>
          </p:cNvSpPr>
          <p:nvPr/>
        </p:nvSpPr>
        <p:spPr bwMode="auto">
          <a:xfrm>
            <a:off x="6845300" y="2540000"/>
            <a:ext cx="6463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受體</a:t>
            </a:r>
          </a:p>
        </p:txBody>
      </p:sp>
      <p:sp>
        <p:nvSpPr>
          <p:cNvPr id="32" name="Text Box 71"/>
          <p:cNvSpPr txBox="1">
            <a:spLocks noChangeArrowheads="1"/>
          </p:cNvSpPr>
          <p:nvPr/>
        </p:nvSpPr>
        <p:spPr bwMode="auto">
          <a:xfrm>
            <a:off x="2265516" y="5209455"/>
            <a:ext cx="108234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1400" dirty="0" smtClean="0">
                <a:latin typeface="Times New Roman" panose="02020603050405020304" pitchFamily="18" charset="0"/>
              </a:rPr>
              <a:t>五個胺基酸</a:t>
            </a:r>
            <a:endParaRPr lang="zh-TW" altLang="en-US" sz="1400" dirty="0">
              <a:latin typeface="Times New Roman" panose="02020603050405020304" pitchFamily="18" charset="0"/>
            </a:endParaRPr>
          </a:p>
        </p:txBody>
      </p:sp>
      <p:sp>
        <p:nvSpPr>
          <p:cNvPr id="33" name="Text Box 71"/>
          <p:cNvSpPr txBox="1">
            <a:spLocks noChangeArrowheads="1"/>
          </p:cNvSpPr>
          <p:nvPr/>
        </p:nvSpPr>
        <p:spPr bwMode="auto">
          <a:xfrm>
            <a:off x="4700900" y="2708275"/>
            <a:ext cx="66236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1400" dirty="0" smtClean="0">
                <a:latin typeface="Times New Roman" panose="02020603050405020304" pitchFamily="18" charset="0"/>
              </a:rPr>
              <a:t>(</a:t>
            </a:r>
            <a:r>
              <a:rPr lang="zh-TW" altLang="en-US" sz="1400" dirty="0" smtClean="0">
                <a:latin typeface="Times New Roman" panose="02020603050405020304" pitchFamily="18" charset="0"/>
              </a:rPr>
              <a:t>魔鬼</a:t>
            </a:r>
            <a:r>
              <a:rPr lang="en-US" altLang="zh-TW" sz="1400" dirty="0" smtClean="0">
                <a:latin typeface="Times New Roman" panose="02020603050405020304" pitchFamily="18" charset="0"/>
              </a:rPr>
              <a:t>)</a:t>
            </a:r>
            <a:endParaRPr lang="zh-TW" altLang="en-US" sz="1400" dirty="0">
              <a:latin typeface="Times New Roman" panose="02020603050405020304" pitchFamily="18" charset="0"/>
            </a:endParaRPr>
          </a:p>
        </p:txBody>
      </p:sp>
      <p:sp>
        <p:nvSpPr>
          <p:cNvPr id="34" name="Text Box 71"/>
          <p:cNvSpPr txBox="1">
            <a:spLocks noChangeArrowheads="1"/>
          </p:cNvSpPr>
          <p:nvPr/>
        </p:nvSpPr>
        <p:spPr bwMode="auto">
          <a:xfrm>
            <a:off x="4788507" y="957113"/>
            <a:ext cx="66236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1400" dirty="0" smtClean="0">
                <a:latin typeface="Times New Roman" panose="02020603050405020304" pitchFamily="18" charset="0"/>
              </a:rPr>
              <a:t>(</a:t>
            </a:r>
            <a:r>
              <a:rPr lang="zh-TW" altLang="en-US" sz="1400" dirty="0" smtClean="0">
                <a:latin typeface="Times New Roman" panose="02020603050405020304" pitchFamily="18" charset="0"/>
              </a:rPr>
              <a:t>天使</a:t>
            </a:r>
            <a:r>
              <a:rPr lang="en-US" altLang="zh-TW" sz="1400" dirty="0" smtClean="0">
                <a:latin typeface="Times New Roman" panose="02020603050405020304" pitchFamily="18" charset="0"/>
              </a:rPr>
              <a:t>)</a:t>
            </a:r>
            <a:endParaRPr lang="zh-TW" altLang="en-US" sz="1400" dirty="0">
              <a:latin typeface="Times New Roman" panose="02020603050405020304" pitchFamily="18" charset="0"/>
            </a:endParaRPr>
          </a:p>
        </p:txBody>
      </p:sp>
      <p:sp>
        <p:nvSpPr>
          <p:cNvPr id="35" name="Text Box 71"/>
          <p:cNvSpPr txBox="1">
            <a:spLocks noChangeArrowheads="1"/>
          </p:cNvSpPr>
          <p:nvPr/>
        </p:nvSpPr>
        <p:spPr bwMode="auto">
          <a:xfrm>
            <a:off x="6920407" y="1038324"/>
            <a:ext cx="54373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1400" dirty="0" smtClean="0">
                <a:solidFill>
                  <a:srgbClr val="3399FF"/>
                </a:solidFill>
                <a:latin typeface="華康中黑體(P)" panose="02010600010101010101" pitchFamily="2" charset="-120"/>
                <a:ea typeface="華康中黑體(P)" panose="02010600010101010101" pitchFamily="2" charset="-120"/>
              </a:rPr>
              <a:t>腦啡</a:t>
            </a:r>
            <a:endParaRPr lang="zh-TW" altLang="en-US" sz="1400" dirty="0">
              <a:solidFill>
                <a:srgbClr val="3399FF"/>
              </a:solidFill>
              <a:latin typeface="華康中黑體(P)" panose="02010600010101010101" pitchFamily="2" charset="-120"/>
              <a:ea typeface="華康中黑體(P)" panose="02010600010101010101" pitchFamily="2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3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3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3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2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3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1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1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500"/>
                            </p:stCondLst>
                            <p:childTnLst>
                              <p:par>
                                <p:cTn id="9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1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11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1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1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1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1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1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1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1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12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1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1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1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1000"/>
                                        <p:tgtEl>
                                          <p:spTgt spid="11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/>
      <p:bldP spid="11274" grpId="0"/>
      <p:bldP spid="11282" grpId="0"/>
      <p:bldP spid="11285" grpId="0"/>
      <p:bldP spid="11286" grpId="0"/>
      <p:bldP spid="11289" grpId="0"/>
      <p:bldP spid="11293" grpId="0" animBg="1"/>
      <p:bldP spid="11294" grpId="0" animBg="1"/>
      <p:bldP spid="11295" grpId="0" animBg="1"/>
      <p:bldP spid="11298" grpId="0"/>
      <p:bldP spid="11304" grpId="0" animBg="1"/>
      <p:bldP spid="11305" grpId="0"/>
      <p:bldP spid="11308" grpId="0"/>
      <p:bldP spid="11309" grpId="0"/>
      <p:bldP spid="32" grpId="0"/>
      <p:bldP spid="33" grpId="0"/>
      <p:bldP spid="34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E1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44463" y="206375"/>
            <a:ext cx="87487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5715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145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286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4000">
                <a:latin typeface="華康超明體(P)" panose="02010600010101010101" pitchFamily="2" charset="-120"/>
                <a:ea typeface="華康超明體(P)" panose="02010600010101010101" pitchFamily="2" charset="-120"/>
              </a:rPr>
              <a:t>神經細胞之間如何傳遞神經衝動？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250825" y="836613"/>
            <a:ext cx="88931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5715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145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286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zh-TW" sz="4000" dirty="0" smtClean="0">
                <a:solidFill>
                  <a:srgbClr val="808080"/>
                </a:solidFill>
                <a:ea typeface="華康超明體(P)" panose="02010600010101010101" pitchFamily="2" charset="-120"/>
              </a:rPr>
              <a:t>『</a:t>
            </a:r>
            <a:r>
              <a:rPr lang="zh-TW" altLang="en-US" sz="4000" dirty="0" smtClean="0">
                <a:solidFill>
                  <a:srgbClr val="808080"/>
                </a:solidFill>
                <a:ea typeface="華康超明體(P)" panose="02010600010101010101" pitchFamily="2" charset="-120"/>
              </a:rPr>
              <a:t>神經細胞</a:t>
            </a:r>
            <a:r>
              <a:rPr lang="zh-TW" altLang="en-US" sz="4000" dirty="0">
                <a:solidFill>
                  <a:srgbClr val="808080"/>
                </a:solidFill>
                <a:ea typeface="華康超明體(P)" panose="02010600010101010101" pitchFamily="2" charset="-120"/>
              </a:rPr>
              <a:t>間利用傳導物質越過突觸</a:t>
            </a:r>
            <a:r>
              <a:rPr lang="en-US" altLang="zh-TW" sz="4000" dirty="0">
                <a:solidFill>
                  <a:srgbClr val="808080"/>
                </a:solidFill>
                <a:ea typeface="華康超明體(P)" panose="02010600010101010101" pitchFamily="2" charset="-120"/>
              </a:rPr>
              <a:t>』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144463" y="4581128"/>
            <a:ext cx="89995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5715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145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286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kumimoji="0" lang="zh-TW" altLang="en-US" sz="4000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舉出兩種神經傳導物質及</a:t>
            </a:r>
            <a:r>
              <a:rPr kumimoji="0" lang="zh-TW" altLang="en-US" sz="4000" dirty="0" smtClean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其作用？</a:t>
            </a:r>
            <a:endParaRPr kumimoji="0" lang="zh-TW" altLang="en-US" sz="4000" dirty="0"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250825" y="5251053"/>
            <a:ext cx="88931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5715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145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286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zh-TW" sz="4000">
                <a:solidFill>
                  <a:srgbClr val="80808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『</a:t>
            </a:r>
            <a:r>
              <a:rPr lang="zh-TW" altLang="en-US" sz="4000">
                <a:solidFill>
                  <a:srgbClr val="808080"/>
                </a:solidFill>
                <a:ea typeface="華康超明體(P)" panose="02010600010101010101" pitchFamily="2" charset="-120"/>
              </a:rPr>
              <a:t>多巴胺負責報償中心的神經傳導</a:t>
            </a:r>
            <a:r>
              <a:rPr lang="en-US" altLang="zh-TW" sz="4000">
                <a:solidFill>
                  <a:srgbClr val="80808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』</a:t>
            </a: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250825" y="5930503"/>
            <a:ext cx="88931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5715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145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286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zh-TW" sz="4000">
                <a:solidFill>
                  <a:srgbClr val="80808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『</a:t>
            </a:r>
            <a:r>
              <a:rPr lang="zh-TW" altLang="en-US" sz="4000">
                <a:solidFill>
                  <a:srgbClr val="80808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麩胺酸過多引起中國餐廳症候群</a:t>
            </a:r>
            <a:r>
              <a:rPr lang="en-US" altLang="zh-TW" sz="4000">
                <a:solidFill>
                  <a:srgbClr val="80808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』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44463" y="3144685"/>
            <a:ext cx="87487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5715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145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286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4000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腦啡是什麼？有何作用？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250825" y="3774923"/>
            <a:ext cx="88931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5715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145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286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zh-TW" sz="4000" dirty="0">
                <a:solidFill>
                  <a:srgbClr val="808080"/>
                </a:solidFill>
                <a:ea typeface="華康超明體(P)" panose="02010600010101010101" pitchFamily="2" charset="-120"/>
              </a:rPr>
              <a:t>『</a:t>
            </a:r>
            <a:r>
              <a:rPr lang="zh-TW" altLang="en-US" sz="4000" dirty="0">
                <a:solidFill>
                  <a:srgbClr val="808080"/>
                </a:solidFill>
                <a:ea typeface="華康超明體(P)" panose="02010600010101010101" pitchFamily="2" charset="-120"/>
              </a:rPr>
              <a:t>五個胺基酸組成的腦內天然麻醉物</a:t>
            </a:r>
            <a:r>
              <a:rPr lang="en-US" altLang="zh-TW" sz="4000" dirty="0">
                <a:solidFill>
                  <a:srgbClr val="808080"/>
                </a:solidFill>
                <a:ea typeface="華康超明體(P)" panose="02010600010101010101" pitchFamily="2" charset="-120"/>
              </a:rPr>
              <a:t>』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44463" y="1635447"/>
            <a:ext cx="84248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5715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145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286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kumimoji="0" lang="zh-TW" altLang="en-US" sz="4000" dirty="0">
                <a:ea typeface="華康超明體(P)" panose="02010600010101010101" pitchFamily="2" charset="-120"/>
              </a:rPr>
              <a:t>安非他命可刺激細胞，為何是禁藥？</a:t>
            </a:r>
            <a:endParaRPr lang="zh-TW" altLang="en-US" sz="4000" dirty="0">
              <a:ea typeface="華康超明體(P)" panose="02010600010101010101" pitchFamily="2" charset="-12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250825" y="2306960"/>
            <a:ext cx="88931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5715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145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286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zh-TW" sz="4000" dirty="0">
                <a:solidFill>
                  <a:srgbClr val="80808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『</a:t>
            </a:r>
            <a:r>
              <a:rPr lang="zh-TW" altLang="en-US" sz="4000" dirty="0" smtClean="0">
                <a:solidFill>
                  <a:srgbClr val="80808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效果過強</a:t>
            </a:r>
            <a:r>
              <a:rPr lang="zh-TW" altLang="en-US" sz="4000" dirty="0">
                <a:solidFill>
                  <a:srgbClr val="80808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且無法自然</a:t>
            </a:r>
            <a:r>
              <a:rPr lang="zh-TW" altLang="en-US" sz="4000" dirty="0" smtClean="0">
                <a:solidFill>
                  <a:srgbClr val="80808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代謝容易</a:t>
            </a:r>
            <a:r>
              <a:rPr lang="zh-TW" altLang="en-US" sz="4000" dirty="0">
                <a:solidFill>
                  <a:srgbClr val="80808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成癮</a:t>
            </a:r>
            <a:r>
              <a:rPr lang="en-US" altLang="zh-TW" sz="4000" dirty="0">
                <a:solidFill>
                  <a:srgbClr val="80808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』</a:t>
            </a:r>
          </a:p>
        </p:txBody>
      </p:sp>
      <p:sp>
        <p:nvSpPr>
          <p:cNvPr id="17" name="文字方塊 16"/>
          <p:cNvSpPr txBox="1"/>
          <p:nvPr/>
        </p:nvSpPr>
        <p:spPr>
          <a:xfrm rot="16200000">
            <a:off x="8220759" y="5912943"/>
            <a:ext cx="1568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5:29 - 10:30 [1]</a:t>
            </a:r>
            <a:endParaRPr lang="zh-TW" altLang="en-US" sz="14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  <p:bldP spid="34819" grpId="0"/>
      <p:bldP spid="34822" grpId="0"/>
      <p:bldP spid="34823" grpId="0"/>
      <p:bldP spid="34824" grpId="0"/>
      <p:bldP spid="12" grpId="0"/>
      <p:bldP spid="13" grpId="0"/>
      <p:bldP spid="14" grpId="0"/>
      <p:bldP spid="15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2216150" cy="579438"/>
          </a:xfrm>
          <a:prstGeom prst="rect">
            <a:avLst/>
          </a:prstGeom>
          <a:solidFill>
            <a:srgbClr val="FF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3200">
                <a:solidFill>
                  <a:schemeClr val="bg1"/>
                </a:solidFill>
                <a:ea typeface="華康超明體(P)" panose="02010600010101010101" pitchFamily="2" charset="-120"/>
              </a:rPr>
              <a:t>快樂的力量</a:t>
            </a: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0" y="6491288"/>
            <a:ext cx="1158875" cy="3667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Baskerville Old Face" panose="02020602080505020303" pitchFamily="18" charset="0"/>
              </a:rPr>
              <a:t>W</a:t>
            </a:r>
            <a:r>
              <a:rPr lang="en-US" altLang="zh-TW" sz="1200">
                <a:solidFill>
                  <a:schemeClr val="bg1"/>
                </a:solidFill>
                <a:latin typeface="Baskerville Old Face" panose="02020602080505020303" pitchFamily="18" charset="0"/>
              </a:rPr>
              <a:t>IKIPEDI</a:t>
            </a:r>
            <a:r>
              <a:rPr lang="en-US" altLang="zh-TW">
                <a:solidFill>
                  <a:schemeClr val="bg1"/>
                </a:solidFill>
                <a:latin typeface="Baskerville Old Face" panose="02020602080505020303" pitchFamily="18" charset="0"/>
              </a:rPr>
              <a:t>A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2268538" y="92075"/>
            <a:ext cx="6577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400">
                <a:latin typeface="華康超明體(P)" panose="02010600010101010101" pitchFamily="2" charset="-120"/>
                <a:ea typeface="華康超明體(P)" panose="02010600010101010101" pitchFamily="2" charset="-120"/>
              </a:rPr>
              <a:t>外部壓力刺激分泌 </a:t>
            </a:r>
            <a:r>
              <a:rPr lang="zh-TW" altLang="en-US" sz="2400">
                <a:solidFill>
                  <a:srgbClr val="CC00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皮質酮 </a:t>
            </a:r>
            <a:r>
              <a:rPr lang="en-US" altLang="zh-TW" sz="2400">
                <a:solidFill>
                  <a:srgbClr val="CC00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cortisol</a:t>
            </a:r>
            <a:r>
              <a:rPr lang="en-US" altLang="zh-TW" sz="2400">
                <a:latin typeface="華康超明體(P)" panose="02010600010101010101" pitchFamily="2" charset="-120"/>
                <a:ea typeface="華康超明體(P)" panose="02010600010101010101" pitchFamily="2" charset="-120"/>
              </a:rPr>
              <a:t> </a:t>
            </a:r>
            <a:r>
              <a:rPr lang="zh-TW" altLang="en-US" sz="2400">
                <a:latin typeface="華康超明體(P)" panose="02010600010101010101" pitchFamily="2" charset="-120"/>
                <a:ea typeface="華康超明體(P)" panose="02010600010101010101" pitchFamily="2" charset="-120"/>
              </a:rPr>
              <a:t>以便應付壓力</a:t>
            </a: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107950" y="4103688"/>
            <a:ext cx="4500563" cy="11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2200" dirty="0">
                <a:solidFill>
                  <a:srgbClr val="CC0000"/>
                </a:solidFill>
                <a:ea typeface="華康超明體(P)" panose="02010600010101010101" pitchFamily="2" charset="-120"/>
              </a:rPr>
              <a:t>皮質酮</a:t>
            </a:r>
            <a:r>
              <a:rPr lang="zh-TW" altLang="en-US" sz="2200" dirty="0">
                <a:solidFill>
                  <a:srgbClr val="5F5F5F"/>
                </a:solidFill>
                <a:ea typeface="華康超明體(P)" panose="02010600010101010101" pitchFamily="2" charset="-120"/>
              </a:rPr>
              <a:t>是一種</a:t>
            </a:r>
            <a:r>
              <a:rPr lang="zh-TW" altLang="en-US" sz="2200" dirty="0">
                <a:solidFill>
                  <a:srgbClr val="CC00FF"/>
                </a:solidFill>
                <a:ea typeface="華康超明體(P)" panose="02010600010101010101" pitchFamily="2" charset="-120"/>
              </a:rPr>
              <a:t>荷爾蒙</a:t>
            </a:r>
            <a:r>
              <a:rPr lang="zh-TW" altLang="en-US" sz="2200" dirty="0">
                <a:solidFill>
                  <a:srgbClr val="5F5F5F"/>
                </a:solidFill>
                <a:ea typeface="華康超明體(P)" panose="02010600010101010101" pitchFamily="2" charset="-120"/>
              </a:rPr>
              <a:t>，由腦下垂體刺激腎上腺分泌，可增加血壓、血糖、消炎，以平衡身心壓力。</a:t>
            </a:r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>
            <a:off x="179512" y="5373688"/>
            <a:ext cx="4248150" cy="0"/>
          </a:xfrm>
          <a:prstGeom prst="line">
            <a:avLst/>
          </a:prstGeom>
          <a:noFill/>
          <a:ln w="9525">
            <a:solidFill>
              <a:srgbClr val="66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6158" name="Picture 14" descr="Pleasure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92150"/>
            <a:ext cx="4405313" cy="3367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113" y="692150"/>
            <a:ext cx="2801937" cy="336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64" name="Text Box 20"/>
          <p:cNvSpPr txBox="1">
            <a:spLocks noChangeArrowheads="1"/>
          </p:cNvSpPr>
          <p:nvPr/>
        </p:nvSpPr>
        <p:spPr bwMode="auto">
          <a:xfrm>
            <a:off x="107950" y="5408613"/>
            <a:ext cx="442912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2200" dirty="0">
                <a:solidFill>
                  <a:srgbClr val="333333"/>
                </a:solidFill>
                <a:ea typeface="華康超明體(P)" panose="02010600010101010101" pitchFamily="2" charset="-120"/>
              </a:rPr>
              <a:t>皮質酮分泌過多會壓抑</a:t>
            </a:r>
            <a:r>
              <a:rPr lang="zh-TW" altLang="en-US" sz="2200" dirty="0">
                <a:solidFill>
                  <a:srgbClr val="0000FF"/>
                </a:solidFill>
                <a:ea typeface="華康超明體(P)" panose="02010600010101010101" pitchFamily="2" charset="-120"/>
              </a:rPr>
              <a:t>免疫系統</a:t>
            </a:r>
            <a:r>
              <a:rPr lang="zh-TW" altLang="en-US" sz="2200" dirty="0">
                <a:solidFill>
                  <a:srgbClr val="333333"/>
                </a:solidFill>
                <a:ea typeface="華康超明體(P)" panose="02010600010101010101" pitchFamily="2" charset="-120"/>
              </a:rPr>
              <a:t>，提高</a:t>
            </a:r>
            <a:r>
              <a:rPr lang="zh-TW" altLang="en-US" sz="2200" dirty="0">
                <a:solidFill>
                  <a:srgbClr val="0000FF"/>
                </a:solidFill>
                <a:ea typeface="華康超明體(P)" panose="02010600010101010101" pitchFamily="2" charset="-120"/>
              </a:rPr>
              <a:t>致癌</a:t>
            </a:r>
            <a:r>
              <a:rPr lang="zh-TW" altLang="en-US" sz="2200" dirty="0">
                <a:solidFill>
                  <a:srgbClr val="333333"/>
                </a:solidFill>
                <a:ea typeface="華康超明體(P)" panose="02010600010101010101" pitchFamily="2" charset="-120"/>
              </a:rPr>
              <a:t>機率，也會導致</a:t>
            </a:r>
            <a:r>
              <a:rPr lang="zh-TW" altLang="en-US" sz="2200" dirty="0">
                <a:solidFill>
                  <a:srgbClr val="0000FF"/>
                </a:solidFill>
                <a:ea typeface="華康超明體(P)" panose="02010600010101010101" pitchFamily="2" charset="-120"/>
              </a:rPr>
              <a:t>不孕</a:t>
            </a:r>
            <a:r>
              <a:rPr lang="zh-TW" altLang="en-US" sz="2200" dirty="0">
                <a:solidFill>
                  <a:srgbClr val="333333"/>
                </a:solidFill>
                <a:ea typeface="華康超明體(P)" panose="02010600010101010101" pitchFamily="2" charset="-120"/>
              </a:rPr>
              <a:t>。</a:t>
            </a:r>
          </a:p>
        </p:txBody>
      </p:sp>
      <p:grpSp>
        <p:nvGrpSpPr>
          <p:cNvPr id="6171" name="Group 27"/>
          <p:cNvGrpSpPr>
            <a:grpSpLocks/>
          </p:cNvGrpSpPr>
          <p:nvPr/>
        </p:nvGrpSpPr>
        <p:grpSpPr bwMode="auto">
          <a:xfrm>
            <a:off x="4514849" y="548680"/>
            <a:ext cx="1717675" cy="3030538"/>
            <a:chOff x="2844" y="436"/>
            <a:chExt cx="1082" cy="1909"/>
          </a:xfrm>
        </p:grpSpPr>
        <p:pic>
          <p:nvPicPr>
            <p:cNvPr id="6161" name="Picture 17" descr="Cortisol chemical structure">
              <a:hlinkClick r:id="rId5" tooltip="Cortisol chemical structure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4" y="1311"/>
              <a:ext cx="1066" cy="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63" name="Picture 19" descr="225px-Cortisol-3D-vdW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5" y="436"/>
              <a:ext cx="1043" cy="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65" name="Rectangle 21"/>
            <p:cNvSpPr>
              <a:spLocks noChangeArrowheads="1"/>
            </p:cNvSpPr>
            <p:nvPr/>
          </p:nvSpPr>
          <p:spPr bwMode="auto">
            <a:xfrm>
              <a:off x="2867" y="2114"/>
              <a:ext cx="105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 dirty="0">
                  <a:solidFill>
                    <a:schemeClr val="bg2"/>
                  </a:solidFill>
                  <a:latin typeface="華康超明體(P)" panose="02010600010101010101" pitchFamily="2" charset="-120"/>
                  <a:ea typeface="華康超明體(P)" panose="02010600010101010101" pitchFamily="2" charset="-120"/>
                </a:rPr>
                <a:t>hydro</a:t>
              </a:r>
              <a:r>
                <a:rPr lang="en-US" altLang="zh-TW" baseline="30000" dirty="0">
                  <a:solidFill>
                    <a:schemeClr val="bg2"/>
                  </a:solidFill>
                  <a:latin typeface="華康超明體(P)" panose="02010600010101010101" pitchFamily="2" charset="-120"/>
                  <a:ea typeface="華康超明體(P)" panose="02010600010101010101" pitchFamily="2" charset="-120"/>
                </a:rPr>
                <a:t> </a:t>
              </a:r>
              <a:r>
                <a:rPr lang="en-US" altLang="zh-TW" dirty="0">
                  <a:latin typeface="華康超明體(P)" panose="02010600010101010101" pitchFamily="2" charset="-120"/>
                  <a:ea typeface="華康超明體(P)" panose="02010600010101010101" pitchFamily="2" charset="-120"/>
                </a:rPr>
                <a:t>cortisone</a:t>
              </a:r>
            </a:p>
          </p:txBody>
        </p:sp>
      </p:grpSp>
      <p:sp>
        <p:nvSpPr>
          <p:cNvPr id="6166" name="Text Box 22"/>
          <p:cNvSpPr txBox="1">
            <a:spLocks noChangeArrowheads="1"/>
          </p:cNvSpPr>
          <p:nvPr/>
        </p:nvSpPr>
        <p:spPr bwMode="auto">
          <a:xfrm>
            <a:off x="4572000" y="4278313"/>
            <a:ext cx="4583306" cy="46166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自然殺手細胞 </a:t>
            </a:r>
            <a:r>
              <a:rPr lang="en-US" altLang="zh-TW" sz="2400" dirty="0" smtClean="0">
                <a:solidFill>
                  <a:srgbClr val="FFFF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N</a:t>
            </a:r>
            <a:r>
              <a:rPr lang="en-US" altLang="zh-TW" sz="2400" dirty="0" smtClean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atural </a:t>
            </a:r>
            <a:r>
              <a:rPr lang="en-US" altLang="zh-TW" sz="2400" dirty="0" smtClean="0">
                <a:solidFill>
                  <a:srgbClr val="FFFF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K</a:t>
            </a:r>
            <a:r>
              <a:rPr lang="en-US" altLang="zh-TW" sz="2400" dirty="0" smtClean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iller Cell</a:t>
            </a:r>
            <a:endParaRPr lang="en-US" altLang="zh-TW" sz="2400" dirty="0">
              <a:solidFill>
                <a:schemeClr val="bg1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</p:txBody>
      </p:sp>
      <p:sp>
        <p:nvSpPr>
          <p:cNvPr id="6167" name="Text Box 23"/>
          <p:cNvSpPr txBox="1">
            <a:spLocks noChangeArrowheads="1"/>
          </p:cNvSpPr>
          <p:nvPr/>
        </p:nvSpPr>
        <p:spPr bwMode="auto">
          <a:xfrm>
            <a:off x="4608513" y="4735513"/>
            <a:ext cx="4500562" cy="195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10000"/>
              </a:lnSpc>
              <a:buFontTx/>
              <a:buAutoNum type="arabicParenBoth"/>
            </a:pPr>
            <a:r>
              <a:rPr lang="en-US" altLang="zh-TW" sz="2200" dirty="0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 </a:t>
            </a:r>
            <a:r>
              <a:rPr lang="zh-TW" altLang="en-US" sz="2200" dirty="0" smtClean="0">
                <a:solidFill>
                  <a:srgbClr val="CC33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先天</a:t>
            </a:r>
            <a:r>
              <a:rPr lang="zh-TW" altLang="en-US" sz="2200" dirty="0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免疫系統 </a:t>
            </a:r>
            <a:r>
              <a:rPr lang="en-US" altLang="zh-TW" sz="2200" dirty="0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(</a:t>
            </a:r>
            <a:r>
              <a:rPr lang="zh-TW" altLang="en-US" sz="2200" dirty="0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不須外來抗原</a:t>
            </a:r>
            <a:r>
              <a:rPr lang="en-US" altLang="zh-TW" sz="2200" dirty="0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)</a:t>
            </a:r>
          </a:p>
          <a:p>
            <a:pPr>
              <a:lnSpc>
                <a:spcPct val="110000"/>
              </a:lnSpc>
              <a:buFontTx/>
              <a:buAutoNum type="arabicParenBoth"/>
            </a:pPr>
            <a:r>
              <a:rPr lang="en-US" altLang="zh-TW" sz="2200" dirty="0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 </a:t>
            </a:r>
            <a:r>
              <a:rPr lang="zh-TW" altLang="en-US" sz="2200" dirty="0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可以辨識</a:t>
            </a:r>
            <a:r>
              <a:rPr lang="en-US" altLang="zh-TW" sz="2200" dirty="0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『</a:t>
            </a:r>
            <a:r>
              <a:rPr lang="zh-TW" altLang="en-US" sz="2200" dirty="0">
                <a:solidFill>
                  <a:srgbClr val="CC33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非我</a:t>
            </a:r>
            <a:r>
              <a:rPr lang="en-US" altLang="zh-TW" sz="2200" dirty="0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』</a:t>
            </a:r>
            <a:r>
              <a:rPr lang="zh-TW" altLang="en-US" sz="2200" dirty="0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之突變 </a:t>
            </a:r>
            <a:r>
              <a:rPr lang="en-US" altLang="zh-TW" sz="2200" dirty="0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(</a:t>
            </a:r>
            <a:r>
              <a:rPr lang="zh-TW" altLang="en-US" sz="2200" dirty="0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癌</a:t>
            </a:r>
            <a:r>
              <a:rPr lang="en-US" altLang="zh-TW" sz="2200" dirty="0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)</a:t>
            </a:r>
          </a:p>
          <a:p>
            <a:pPr>
              <a:lnSpc>
                <a:spcPct val="110000"/>
              </a:lnSpc>
              <a:buFontTx/>
              <a:buAutoNum type="arabicParenBoth"/>
            </a:pPr>
            <a:r>
              <a:rPr lang="en-US" altLang="zh-TW" sz="2200" dirty="0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 </a:t>
            </a:r>
            <a:r>
              <a:rPr lang="zh-TW" altLang="en-US" sz="2200" dirty="0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可被流感等</a:t>
            </a:r>
            <a:r>
              <a:rPr lang="zh-TW" altLang="en-US" sz="2200" dirty="0">
                <a:solidFill>
                  <a:srgbClr val="CC33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病毒</a:t>
            </a:r>
            <a:r>
              <a:rPr lang="zh-TW" altLang="en-US" sz="2200" dirty="0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入侵物體活化</a:t>
            </a:r>
          </a:p>
          <a:p>
            <a:pPr>
              <a:lnSpc>
                <a:spcPct val="110000"/>
              </a:lnSpc>
              <a:buFontTx/>
              <a:buAutoNum type="arabicParenBoth"/>
            </a:pPr>
            <a:r>
              <a:rPr lang="zh-TW" altLang="en-US" sz="2200" dirty="0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 也可被 </a:t>
            </a:r>
            <a:r>
              <a:rPr lang="zh-TW" altLang="en-US" sz="2200" dirty="0">
                <a:solidFill>
                  <a:srgbClr val="CC33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干擾素</a:t>
            </a:r>
            <a:r>
              <a:rPr lang="zh-TW" altLang="en-US" sz="2200" dirty="0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 </a:t>
            </a:r>
            <a:r>
              <a:rPr lang="en-US" altLang="zh-TW" sz="2200" dirty="0">
                <a:solidFill>
                  <a:srgbClr val="CC33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interferon </a:t>
            </a:r>
            <a:r>
              <a:rPr lang="zh-TW" altLang="en-US" sz="2200" dirty="0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活化</a:t>
            </a:r>
          </a:p>
          <a:p>
            <a:pPr>
              <a:lnSpc>
                <a:spcPct val="110000"/>
              </a:lnSpc>
              <a:buFontTx/>
              <a:buAutoNum type="arabicParenBoth"/>
            </a:pPr>
            <a:r>
              <a:rPr lang="zh-TW" altLang="en-US" sz="2200" dirty="0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 會被</a:t>
            </a:r>
            <a:r>
              <a:rPr lang="zh-TW" altLang="en-US" sz="2200" dirty="0">
                <a:solidFill>
                  <a:srgbClr val="CC33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皮質酮</a:t>
            </a:r>
            <a:r>
              <a:rPr lang="zh-TW" altLang="en-US" sz="2200" dirty="0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抑制而降低活性</a:t>
            </a:r>
          </a:p>
        </p:txBody>
      </p:sp>
      <p:sp>
        <p:nvSpPr>
          <p:cNvPr id="6168" name="Rectangle 24"/>
          <p:cNvSpPr>
            <a:spLocks noChangeArrowheads="1"/>
          </p:cNvSpPr>
          <p:nvPr/>
        </p:nvSpPr>
        <p:spPr bwMode="auto">
          <a:xfrm>
            <a:off x="7673975" y="1125538"/>
            <a:ext cx="5365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NK</a:t>
            </a:r>
          </a:p>
        </p:txBody>
      </p:sp>
      <p:sp>
        <p:nvSpPr>
          <p:cNvPr id="6169" name="Rectangle 25"/>
          <p:cNvSpPr>
            <a:spLocks noChangeArrowheads="1"/>
          </p:cNvSpPr>
          <p:nvPr/>
        </p:nvSpPr>
        <p:spPr bwMode="auto">
          <a:xfrm>
            <a:off x="8178800" y="3573463"/>
            <a:ext cx="5365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NK</a:t>
            </a:r>
          </a:p>
        </p:txBody>
      </p:sp>
      <p:sp>
        <p:nvSpPr>
          <p:cNvPr id="6172" name="Rectangle 28"/>
          <p:cNvSpPr>
            <a:spLocks noChangeArrowheads="1"/>
          </p:cNvSpPr>
          <p:nvPr/>
        </p:nvSpPr>
        <p:spPr bwMode="auto">
          <a:xfrm>
            <a:off x="1309568" y="6308725"/>
            <a:ext cx="3262432" cy="400110"/>
          </a:xfrm>
          <a:prstGeom prst="rect">
            <a:avLst/>
          </a:prstGeom>
          <a:solidFill>
            <a:srgbClr val="CC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 dirty="0" smtClean="0">
                <a:solidFill>
                  <a:schemeClr val="bg1"/>
                </a:solidFill>
                <a:ea typeface="華康超明體(P)" panose="02010600010101010101" pitchFamily="2" charset="-120"/>
              </a:rPr>
              <a:t>天然的積極樂觀是最佳防衛</a:t>
            </a:r>
            <a:endParaRPr lang="zh-TW" altLang="en-US" sz="2000" dirty="0">
              <a:solidFill>
                <a:schemeClr val="bg1"/>
              </a:solidFill>
              <a:ea typeface="華康超明體(P)" panose="02010600010101010101" pitchFamily="2" charset="-120"/>
            </a:endParaRPr>
          </a:p>
        </p:txBody>
      </p:sp>
      <p:sp>
        <p:nvSpPr>
          <p:cNvPr id="6173" name="Rectangle 29"/>
          <p:cNvSpPr>
            <a:spLocks noChangeArrowheads="1"/>
          </p:cNvSpPr>
          <p:nvPr/>
        </p:nvSpPr>
        <p:spPr bwMode="auto">
          <a:xfrm>
            <a:off x="1835150" y="3149600"/>
            <a:ext cx="1520825" cy="35877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174" name="Rectangle 30">
            <a:hlinkClick r:id="rId9" action="ppaction://hlinkpres?slideindex=9&amp;slidetitle=投影片 9"/>
          </p:cNvPr>
          <p:cNvSpPr>
            <a:spLocks noChangeArrowheads="1"/>
          </p:cNvSpPr>
          <p:nvPr/>
        </p:nvSpPr>
        <p:spPr bwMode="auto">
          <a:xfrm>
            <a:off x="8675688" y="6381750"/>
            <a:ext cx="468312" cy="476250"/>
          </a:xfrm>
          <a:prstGeom prst="rect">
            <a:avLst/>
          </a:prstGeom>
          <a:solidFill>
            <a:srgbClr val="FF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fld id="{ECA5675E-8518-4066-A462-F561364A7D82}" type="slidenum">
              <a:rPr lang="en-US" altLang="zh-TW" sz="2400" b="1">
                <a:solidFill>
                  <a:schemeClr val="bg1"/>
                </a:solidFill>
                <a:ea typeface="華康超明體(P)" panose="02010600010101010101" pitchFamily="2" charset="-120"/>
              </a:rPr>
              <a:pPr algn="ctr"/>
              <a:t>7</a:t>
            </a:fld>
            <a:endParaRPr lang="en-US" altLang="zh-TW" sz="2400" b="1">
              <a:solidFill>
                <a:schemeClr val="bg1"/>
              </a:solidFill>
              <a:ea typeface="華康超明體(P)" panose="02010600010101010101" pitchFamily="2" charset="-120"/>
            </a:endParaRPr>
          </a:p>
        </p:txBody>
      </p:sp>
      <p:sp>
        <p:nvSpPr>
          <p:cNvPr id="6175" name="Text Box 31"/>
          <p:cNvSpPr txBox="1">
            <a:spLocks noChangeArrowheads="1"/>
          </p:cNvSpPr>
          <p:nvPr/>
        </p:nvSpPr>
        <p:spPr bwMode="auto">
          <a:xfrm>
            <a:off x="3724275" y="4860925"/>
            <a:ext cx="8953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1400" dirty="0">
                <a:solidFill>
                  <a:srgbClr val="FF00FF"/>
                </a:solidFill>
                <a:ea typeface="華康楷書體W5(P)" panose="02010600010101010101" pitchFamily="2" charset="-120"/>
              </a:rPr>
              <a:t>可促進</a:t>
            </a:r>
          </a:p>
          <a:p>
            <a:pPr algn="ctr"/>
            <a:r>
              <a:rPr lang="zh-TW" altLang="en-US" sz="1400" dirty="0">
                <a:solidFill>
                  <a:srgbClr val="FF00FF"/>
                </a:solidFill>
                <a:ea typeface="華康楷書體W5(P)" panose="02010600010101010101" pitchFamily="2" charset="-120"/>
              </a:rPr>
              <a:t>競賽表現</a:t>
            </a:r>
          </a:p>
        </p:txBody>
      </p:sp>
      <p:sp>
        <p:nvSpPr>
          <p:cNvPr id="6176" name="Rectangle 32"/>
          <p:cNvSpPr>
            <a:spLocks noChangeArrowheads="1"/>
          </p:cNvSpPr>
          <p:nvPr/>
        </p:nvSpPr>
        <p:spPr bwMode="auto">
          <a:xfrm>
            <a:off x="251520" y="765175"/>
            <a:ext cx="8858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en-US" altLang="zh-TW" sz="2200" dirty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Susan</a:t>
            </a:r>
          </a:p>
        </p:txBody>
      </p:sp>
      <p:sp>
        <p:nvSpPr>
          <p:cNvPr id="23" name="Rectangle 32"/>
          <p:cNvSpPr>
            <a:spLocks noChangeArrowheads="1"/>
          </p:cNvSpPr>
          <p:nvPr/>
        </p:nvSpPr>
        <p:spPr bwMode="auto">
          <a:xfrm>
            <a:off x="353274" y="1551900"/>
            <a:ext cx="414728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zh-TW" altLang="en-US" sz="2200" dirty="0" smtClean="0">
                <a:solidFill>
                  <a:srgbClr val="FFFF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壓力 → 皮質</a:t>
            </a:r>
            <a:r>
              <a:rPr kumimoji="0" lang="zh-TW" altLang="en-US" sz="2200" dirty="0">
                <a:solidFill>
                  <a:srgbClr val="FFFF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酮 </a:t>
            </a:r>
            <a:r>
              <a:rPr kumimoji="0" lang="zh-TW" altLang="en-US" sz="2200" dirty="0" smtClean="0">
                <a:solidFill>
                  <a:srgbClr val="FFFF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→ 抑制免疫細胞</a:t>
            </a:r>
            <a:endParaRPr kumimoji="0" lang="en-US" altLang="zh-TW" sz="2200" dirty="0">
              <a:solidFill>
                <a:srgbClr val="FFFF00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566912" y="1167161"/>
            <a:ext cx="248146" cy="379292"/>
            <a:chOff x="579438" y="1192213"/>
            <a:chExt cx="248146" cy="379292"/>
          </a:xfrm>
        </p:grpSpPr>
        <p:cxnSp>
          <p:nvCxnSpPr>
            <p:cNvPr id="3" name="直線接點 2"/>
            <p:cNvCxnSpPr/>
            <p:nvPr/>
          </p:nvCxnSpPr>
          <p:spPr>
            <a:xfrm>
              <a:off x="703511" y="1192213"/>
              <a:ext cx="0" cy="359687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接點 25"/>
            <p:cNvCxnSpPr/>
            <p:nvPr/>
          </p:nvCxnSpPr>
          <p:spPr>
            <a:xfrm flipH="1" flipV="1">
              <a:off x="579438" y="1567767"/>
              <a:ext cx="248146" cy="3738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4585473" y="3573016"/>
            <a:ext cx="16129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C000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美國仙丹</a:t>
            </a:r>
            <a:endParaRPr lang="en-US" altLang="zh-TW" dirty="0" smtClean="0">
              <a:solidFill>
                <a:srgbClr val="C00000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  <a:p>
            <a:pPr algn="ctr"/>
            <a:r>
              <a:rPr lang="en-US" altLang="zh-TW" dirty="0" smtClean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(prednisolone)</a:t>
            </a:r>
            <a:endParaRPr lang="zh-TW" altLang="en-US" dirty="0"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</p:txBody>
      </p:sp>
      <p:sp>
        <p:nvSpPr>
          <p:cNvPr id="28" name="Rectangle 22"/>
          <p:cNvSpPr>
            <a:spLocks noChangeArrowheads="1"/>
          </p:cNvSpPr>
          <p:nvPr/>
        </p:nvSpPr>
        <p:spPr bwMode="auto">
          <a:xfrm>
            <a:off x="1305706" y="1187390"/>
            <a:ext cx="11432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2000" dirty="0" smtClean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(</a:t>
            </a:r>
            <a:r>
              <a:rPr lang="zh-TW" altLang="en-US" sz="2000" dirty="0" smtClean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類固醇</a:t>
            </a:r>
            <a:r>
              <a:rPr lang="en-US" altLang="zh-TW" sz="2000" dirty="0" smtClean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)</a:t>
            </a:r>
            <a:endParaRPr lang="zh-TW" altLang="en-US" sz="2000" dirty="0">
              <a:solidFill>
                <a:schemeClr val="bg1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</p:txBody>
      </p:sp>
      <p:sp>
        <p:nvSpPr>
          <p:cNvPr id="29" name="文字方塊 28"/>
          <p:cNvSpPr txBox="1"/>
          <p:nvPr/>
        </p:nvSpPr>
        <p:spPr>
          <a:xfrm rot="16200000">
            <a:off x="8175874" y="5400169"/>
            <a:ext cx="1657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 10:30 - 12:13 [2]</a:t>
            </a:r>
            <a:endParaRPr lang="zh-TW" altLang="en-US" sz="14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0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6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2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8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6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6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6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61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61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4" grpId="0" animBg="1"/>
      <p:bldP spid="6155" grpId="0"/>
      <p:bldP spid="6156" grpId="0"/>
      <p:bldP spid="6164" grpId="0"/>
      <p:bldP spid="6166" grpId="0" animBg="1"/>
      <p:bldP spid="6167" grpId="0" uiExpand="1" build="p"/>
      <p:bldP spid="6168" grpId="1"/>
      <p:bldP spid="6169" grpId="1"/>
      <p:bldP spid="6172" grpId="0" animBg="1"/>
      <p:bldP spid="6175" grpId="0"/>
      <p:bldP spid="6176" grpId="0"/>
      <p:bldP spid="23" grpId="0"/>
      <p:bldP spid="27" grpId="0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5" name="Oval 127"/>
          <p:cNvSpPr>
            <a:spLocks noChangeArrowheads="1"/>
          </p:cNvSpPr>
          <p:nvPr/>
        </p:nvSpPr>
        <p:spPr bwMode="auto">
          <a:xfrm>
            <a:off x="3563938" y="6237288"/>
            <a:ext cx="287337" cy="287337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2216150" cy="579438"/>
          </a:xfrm>
          <a:prstGeom prst="rect">
            <a:avLst/>
          </a:prstGeom>
          <a:solidFill>
            <a:srgbClr val="FF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3200">
                <a:solidFill>
                  <a:schemeClr val="bg1"/>
                </a:solidFill>
                <a:ea typeface="華康超明體(P)" panose="02010600010101010101" pitchFamily="2" charset="-120"/>
              </a:rPr>
              <a:t>快樂的力量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2268538" y="92075"/>
            <a:ext cx="5975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zh-TW" altLang="en-US" sz="2400">
                <a:latin typeface="華康超明體(P)" panose="02010600010101010101" pitchFamily="2" charset="-120"/>
                <a:ea typeface="華康超明體(P)" panose="02010600010101010101" pitchFamily="2" charset="-120"/>
              </a:rPr>
              <a:t>賭局</a:t>
            </a:r>
            <a:r>
              <a:rPr lang="zh-TW" altLang="en-US" sz="2400">
                <a:latin typeface="華康超明體(P)" panose="02010600010101010101" pitchFamily="2" charset="-120"/>
                <a:ea typeface="華康超明體(P)" panose="02010600010101010101" pitchFamily="2" charset="-120"/>
              </a:rPr>
              <a:t>本身之</a:t>
            </a:r>
            <a:r>
              <a:rPr kumimoji="0" lang="zh-TW" altLang="en-US" sz="2400">
                <a:solidFill>
                  <a:srgbClr val="CC33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輸</a:t>
            </a:r>
            <a:r>
              <a:rPr lang="zh-TW" altLang="en-US" sz="2400">
                <a:solidFill>
                  <a:srgbClr val="CC33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贏</a:t>
            </a:r>
            <a:r>
              <a:rPr lang="zh-TW" altLang="en-US" sz="2400">
                <a:latin typeface="華康超明體(P)" panose="02010600010101010101" pitchFamily="2" charset="-120"/>
                <a:ea typeface="華康超明體(P)" panose="02010600010101010101" pitchFamily="2" charset="-120"/>
              </a:rPr>
              <a:t>對賭徒可能</a:t>
            </a:r>
            <a:r>
              <a:rPr lang="zh-TW" altLang="en-US" sz="2400">
                <a:solidFill>
                  <a:srgbClr val="0000F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不是</a:t>
            </a:r>
            <a:r>
              <a:rPr lang="zh-TW" altLang="en-US" sz="2400">
                <a:latin typeface="華康超明體(P)" panose="02010600010101010101" pitchFamily="2" charset="-120"/>
                <a:ea typeface="華康超明體(P)" panose="02010600010101010101" pitchFamily="2" charset="-120"/>
              </a:rPr>
              <a:t>最重要的事</a:t>
            </a: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4643438" y="4103688"/>
            <a:ext cx="4427537" cy="11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kumimoji="0" lang="en-US" altLang="zh-TW" sz="2200" dirty="0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『</a:t>
            </a:r>
            <a:r>
              <a:rPr kumimoji="0" lang="zh-TW" altLang="en-US" sz="2200" dirty="0">
                <a:solidFill>
                  <a:srgbClr val="CC00F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賭輸了！</a:t>
            </a:r>
            <a:r>
              <a:rPr kumimoji="0" lang="en-US" altLang="zh-TW" sz="2200" dirty="0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』</a:t>
            </a:r>
            <a:r>
              <a:rPr kumimoji="0" lang="zh-TW" altLang="en-US" sz="2200" dirty="0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對賭徒的鼓勵更大，</a:t>
            </a:r>
            <a:r>
              <a:rPr kumimoji="0" lang="zh-TW" altLang="en-US" sz="2200" dirty="0">
                <a:solidFill>
                  <a:srgbClr val="0000F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因為輸了就有繼續賭下去的藉口</a:t>
            </a:r>
            <a:r>
              <a:rPr kumimoji="0" lang="zh-TW" altLang="en-US" sz="2200" dirty="0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。</a:t>
            </a:r>
          </a:p>
          <a:p>
            <a:pPr>
              <a:lnSpc>
                <a:spcPct val="110000"/>
              </a:lnSpc>
            </a:pPr>
            <a:r>
              <a:rPr kumimoji="0" lang="en-US" altLang="zh-TW" sz="2200" dirty="0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(</a:t>
            </a:r>
            <a:r>
              <a:rPr kumimoji="0" lang="zh-TW" altLang="en-US" sz="2200" dirty="0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這也是一種追求 </a:t>
            </a:r>
            <a:r>
              <a:rPr kumimoji="0" lang="en-US" altLang="zh-TW" sz="2200" dirty="0">
                <a:solidFill>
                  <a:srgbClr val="CC00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Flow</a:t>
            </a:r>
            <a:r>
              <a:rPr kumimoji="0" lang="en-US" altLang="zh-TW" sz="2200" dirty="0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 </a:t>
            </a:r>
            <a:r>
              <a:rPr kumimoji="0" lang="zh-TW" altLang="en-US" sz="2200" dirty="0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的方法？</a:t>
            </a:r>
            <a:r>
              <a:rPr kumimoji="0" lang="en-US" altLang="zh-TW" sz="2200" dirty="0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)</a:t>
            </a:r>
            <a:endParaRPr lang="en-US" altLang="zh-TW" sz="2200" dirty="0">
              <a:solidFill>
                <a:srgbClr val="5F5F5F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</p:txBody>
      </p:sp>
      <p:pic>
        <p:nvPicPr>
          <p:cNvPr id="12308" name="Picture 20" descr="Pleasure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692150"/>
            <a:ext cx="4416425" cy="337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10" name="Text Box 22"/>
          <p:cNvSpPr txBox="1">
            <a:spLocks noChangeArrowheads="1"/>
          </p:cNvSpPr>
          <p:nvPr/>
        </p:nvSpPr>
        <p:spPr bwMode="auto">
          <a:xfrm>
            <a:off x="107950" y="4103688"/>
            <a:ext cx="4500563" cy="11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kumimoji="0" lang="zh-TW" altLang="en-US" sz="2200">
                <a:solidFill>
                  <a:srgbClr val="333333"/>
                </a:solidFill>
                <a:ea typeface="華康超明體(P)" panose="02010600010101010101" pitchFamily="2" charset="-120"/>
              </a:rPr>
              <a:t>許多刺激或經驗可啟動某些神經網路的流動</a:t>
            </a:r>
            <a:r>
              <a:rPr kumimoji="0" lang="zh-TW" altLang="en-US" sz="2200">
                <a:solidFill>
                  <a:srgbClr val="333333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 </a:t>
            </a:r>
            <a:r>
              <a:rPr kumimoji="0" lang="en-US" altLang="zh-TW" sz="2200">
                <a:solidFill>
                  <a:srgbClr val="333333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(</a:t>
            </a:r>
            <a:r>
              <a:rPr kumimoji="0" lang="en-US" altLang="zh-TW" sz="2200">
                <a:solidFill>
                  <a:srgbClr val="CC00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Flow</a:t>
            </a:r>
            <a:r>
              <a:rPr kumimoji="0" lang="en-US" altLang="zh-TW" sz="2200">
                <a:solidFill>
                  <a:srgbClr val="333333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)</a:t>
            </a:r>
            <a:r>
              <a:rPr kumimoji="0" lang="zh-TW" altLang="en-US" sz="2200">
                <a:solidFill>
                  <a:srgbClr val="333333"/>
                </a:solidFill>
                <a:ea typeface="華康超明體(P)" panose="02010600010101010101" pitchFamily="2" charset="-120"/>
              </a:rPr>
              <a:t>，可能造成生活上的深刻記憶與印象。</a:t>
            </a:r>
            <a:endParaRPr lang="zh-TW" altLang="en-US" sz="2200">
              <a:solidFill>
                <a:srgbClr val="333333"/>
              </a:solidFill>
              <a:ea typeface="華康超明體(P)" panose="02010600010101010101" pitchFamily="2" charset="-120"/>
            </a:endParaRPr>
          </a:p>
        </p:txBody>
      </p:sp>
      <p:sp>
        <p:nvSpPr>
          <p:cNvPr id="12311" name="Line 23"/>
          <p:cNvSpPr>
            <a:spLocks noChangeShapeType="1"/>
          </p:cNvSpPr>
          <p:nvPr/>
        </p:nvSpPr>
        <p:spPr bwMode="auto">
          <a:xfrm>
            <a:off x="215900" y="5341938"/>
            <a:ext cx="8748713" cy="0"/>
          </a:xfrm>
          <a:prstGeom prst="line">
            <a:avLst/>
          </a:prstGeom>
          <a:noFill/>
          <a:ln w="9525">
            <a:solidFill>
              <a:srgbClr val="66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12410" name="Group 122"/>
          <p:cNvGrpSpPr>
            <a:grpSpLocks/>
          </p:cNvGrpSpPr>
          <p:nvPr/>
        </p:nvGrpSpPr>
        <p:grpSpPr bwMode="auto">
          <a:xfrm>
            <a:off x="179388" y="5624513"/>
            <a:ext cx="1008062" cy="863600"/>
            <a:chOff x="385" y="3521"/>
            <a:chExt cx="635" cy="544"/>
          </a:xfrm>
        </p:grpSpPr>
        <p:sp>
          <p:nvSpPr>
            <p:cNvPr id="12313" name="Line 25"/>
            <p:cNvSpPr>
              <a:spLocks noChangeShapeType="1"/>
            </p:cNvSpPr>
            <p:nvPr/>
          </p:nvSpPr>
          <p:spPr bwMode="auto">
            <a:xfrm flipV="1">
              <a:off x="430" y="3793"/>
              <a:ext cx="59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12394" name="Group 106"/>
            <p:cNvGrpSpPr>
              <a:grpSpLocks/>
            </p:cNvGrpSpPr>
            <p:nvPr/>
          </p:nvGrpSpPr>
          <p:grpSpPr bwMode="auto">
            <a:xfrm>
              <a:off x="884" y="3521"/>
              <a:ext cx="136" cy="544"/>
              <a:chOff x="884" y="3657"/>
              <a:chExt cx="136" cy="363"/>
            </a:xfrm>
          </p:grpSpPr>
          <p:sp>
            <p:nvSpPr>
              <p:cNvPr id="12314" name="Line 26"/>
              <p:cNvSpPr>
                <a:spLocks noChangeShapeType="1"/>
              </p:cNvSpPr>
              <p:nvPr/>
            </p:nvSpPr>
            <p:spPr bwMode="auto">
              <a:xfrm>
                <a:off x="884" y="3657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15" name="Line 27"/>
              <p:cNvSpPr>
                <a:spLocks noChangeShapeType="1"/>
              </p:cNvSpPr>
              <p:nvPr/>
            </p:nvSpPr>
            <p:spPr bwMode="auto">
              <a:xfrm>
                <a:off x="884" y="4020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16" name="Line 28"/>
              <p:cNvSpPr>
                <a:spLocks noChangeShapeType="1"/>
              </p:cNvSpPr>
              <p:nvPr/>
            </p:nvSpPr>
            <p:spPr bwMode="auto">
              <a:xfrm rot="5400000">
                <a:off x="702" y="3839"/>
                <a:ext cx="3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2319" name="Oval 31"/>
            <p:cNvSpPr>
              <a:spLocks noChangeArrowheads="1"/>
            </p:cNvSpPr>
            <p:nvPr/>
          </p:nvSpPr>
          <p:spPr bwMode="auto">
            <a:xfrm>
              <a:off x="385" y="3771"/>
              <a:ext cx="91" cy="45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12395" name="Group 107"/>
          <p:cNvGrpSpPr>
            <a:grpSpLocks/>
          </p:cNvGrpSpPr>
          <p:nvPr/>
        </p:nvGrpSpPr>
        <p:grpSpPr bwMode="auto">
          <a:xfrm>
            <a:off x="1260475" y="5519738"/>
            <a:ext cx="1008063" cy="214312"/>
            <a:chOff x="1066" y="3477"/>
            <a:chExt cx="635" cy="135"/>
          </a:xfrm>
        </p:grpSpPr>
        <p:sp>
          <p:nvSpPr>
            <p:cNvPr id="12323" name="Line 35"/>
            <p:cNvSpPr>
              <a:spLocks noChangeShapeType="1"/>
            </p:cNvSpPr>
            <p:nvPr/>
          </p:nvSpPr>
          <p:spPr bwMode="auto">
            <a:xfrm flipV="1">
              <a:off x="1111" y="3543"/>
              <a:ext cx="59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12324" name="Group 36"/>
            <p:cNvGrpSpPr>
              <a:grpSpLocks/>
            </p:cNvGrpSpPr>
            <p:nvPr/>
          </p:nvGrpSpPr>
          <p:grpSpPr bwMode="auto">
            <a:xfrm>
              <a:off x="1565" y="3477"/>
              <a:ext cx="136" cy="135"/>
              <a:chOff x="521" y="3702"/>
              <a:chExt cx="363" cy="182"/>
            </a:xfrm>
          </p:grpSpPr>
          <p:sp>
            <p:nvSpPr>
              <p:cNvPr id="12325" name="Line 37"/>
              <p:cNvSpPr>
                <a:spLocks noChangeShapeType="1"/>
              </p:cNvSpPr>
              <p:nvPr/>
            </p:nvSpPr>
            <p:spPr bwMode="auto">
              <a:xfrm>
                <a:off x="521" y="3702"/>
                <a:ext cx="3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26" name="Line 38"/>
              <p:cNvSpPr>
                <a:spLocks noChangeShapeType="1"/>
              </p:cNvSpPr>
              <p:nvPr/>
            </p:nvSpPr>
            <p:spPr bwMode="auto">
              <a:xfrm>
                <a:off x="521" y="3884"/>
                <a:ext cx="3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27" name="Line 39"/>
              <p:cNvSpPr>
                <a:spLocks noChangeShapeType="1"/>
              </p:cNvSpPr>
              <p:nvPr/>
            </p:nvSpPr>
            <p:spPr bwMode="auto">
              <a:xfrm rot="5400000">
                <a:off x="430" y="3793"/>
                <a:ext cx="18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2328" name="Oval 40"/>
            <p:cNvSpPr>
              <a:spLocks noChangeArrowheads="1"/>
            </p:cNvSpPr>
            <p:nvPr/>
          </p:nvSpPr>
          <p:spPr bwMode="auto">
            <a:xfrm>
              <a:off x="1066" y="3522"/>
              <a:ext cx="91" cy="45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12424" name="Group 136"/>
          <p:cNvGrpSpPr>
            <a:grpSpLocks/>
          </p:cNvGrpSpPr>
          <p:nvPr/>
        </p:nvGrpSpPr>
        <p:grpSpPr bwMode="auto">
          <a:xfrm>
            <a:off x="2339975" y="6527800"/>
            <a:ext cx="1800225" cy="142875"/>
            <a:chOff x="1610" y="4112"/>
            <a:chExt cx="1134" cy="90"/>
          </a:xfrm>
        </p:grpSpPr>
        <p:sp>
          <p:nvSpPr>
            <p:cNvPr id="12352" name="Line 64"/>
            <p:cNvSpPr>
              <a:spLocks noChangeShapeType="1"/>
            </p:cNvSpPr>
            <p:nvPr/>
          </p:nvSpPr>
          <p:spPr bwMode="auto">
            <a:xfrm flipV="1">
              <a:off x="1655" y="4156"/>
              <a:ext cx="1089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12353" name="Group 65"/>
            <p:cNvGrpSpPr>
              <a:grpSpLocks/>
            </p:cNvGrpSpPr>
            <p:nvPr/>
          </p:nvGrpSpPr>
          <p:grpSpPr bwMode="auto">
            <a:xfrm>
              <a:off x="2608" y="4112"/>
              <a:ext cx="136" cy="90"/>
              <a:chOff x="521" y="3702"/>
              <a:chExt cx="363" cy="182"/>
            </a:xfrm>
          </p:grpSpPr>
          <p:sp>
            <p:nvSpPr>
              <p:cNvPr id="12354" name="Line 66"/>
              <p:cNvSpPr>
                <a:spLocks noChangeShapeType="1"/>
              </p:cNvSpPr>
              <p:nvPr/>
            </p:nvSpPr>
            <p:spPr bwMode="auto">
              <a:xfrm>
                <a:off x="521" y="3702"/>
                <a:ext cx="3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55" name="Line 67"/>
              <p:cNvSpPr>
                <a:spLocks noChangeShapeType="1"/>
              </p:cNvSpPr>
              <p:nvPr/>
            </p:nvSpPr>
            <p:spPr bwMode="auto">
              <a:xfrm>
                <a:off x="521" y="3884"/>
                <a:ext cx="3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56" name="Line 68"/>
              <p:cNvSpPr>
                <a:spLocks noChangeShapeType="1"/>
              </p:cNvSpPr>
              <p:nvPr/>
            </p:nvSpPr>
            <p:spPr bwMode="auto">
              <a:xfrm rot="5400000">
                <a:off x="430" y="3793"/>
                <a:ext cx="18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2357" name="Oval 69"/>
            <p:cNvSpPr>
              <a:spLocks noChangeArrowheads="1"/>
            </p:cNvSpPr>
            <p:nvPr/>
          </p:nvSpPr>
          <p:spPr bwMode="auto">
            <a:xfrm>
              <a:off x="1610" y="4135"/>
              <a:ext cx="91" cy="45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12419" name="Group 131"/>
          <p:cNvGrpSpPr>
            <a:grpSpLocks/>
          </p:cNvGrpSpPr>
          <p:nvPr/>
        </p:nvGrpSpPr>
        <p:grpSpPr bwMode="auto">
          <a:xfrm>
            <a:off x="2339975" y="6311900"/>
            <a:ext cx="1223963" cy="142875"/>
            <a:chOff x="1791" y="4021"/>
            <a:chExt cx="771" cy="90"/>
          </a:xfrm>
        </p:grpSpPr>
        <p:sp>
          <p:nvSpPr>
            <p:cNvPr id="12359" name="Line 71"/>
            <p:cNvSpPr>
              <a:spLocks noChangeShapeType="1"/>
            </p:cNvSpPr>
            <p:nvPr/>
          </p:nvSpPr>
          <p:spPr bwMode="auto">
            <a:xfrm flipV="1">
              <a:off x="1836" y="4065"/>
              <a:ext cx="72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12360" name="Group 72"/>
            <p:cNvGrpSpPr>
              <a:grpSpLocks/>
            </p:cNvGrpSpPr>
            <p:nvPr/>
          </p:nvGrpSpPr>
          <p:grpSpPr bwMode="auto">
            <a:xfrm>
              <a:off x="2426" y="4021"/>
              <a:ext cx="136" cy="90"/>
              <a:chOff x="521" y="3702"/>
              <a:chExt cx="363" cy="182"/>
            </a:xfrm>
          </p:grpSpPr>
          <p:sp>
            <p:nvSpPr>
              <p:cNvPr id="12361" name="Line 73"/>
              <p:cNvSpPr>
                <a:spLocks noChangeShapeType="1"/>
              </p:cNvSpPr>
              <p:nvPr/>
            </p:nvSpPr>
            <p:spPr bwMode="auto">
              <a:xfrm>
                <a:off x="521" y="3702"/>
                <a:ext cx="3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62" name="Line 74"/>
              <p:cNvSpPr>
                <a:spLocks noChangeShapeType="1"/>
              </p:cNvSpPr>
              <p:nvPr/>
            </p:nvSpPr>
            <p:spPr bwMode="auto">
              <a:xfrm>
                <a:off x="521" y="3884"/>
                <a:ext cx="3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63" name="Line 75"/>
              <p:cNvSpPr>
                <a:spLocks noChangeShapeType="1"/>
              </p:cNvSpPr>
              <p:nvPr/>
            </p:nvSpPr>
            <p:spPr bwMode="auto">
              <a:xfrm rot="5400000">
                <a:off x="430" y="3793"/>
                <a:ext cx="18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2364" name="Oval 76"/>
            <p:cNvSpPr>
              <a:spLocks noChangeArrowheads="1"/>
            </p:cNvSpPr>
            <p:nvPr/>
          </p:nvSpPr>
          <p:spPr bwMode="auto">
            <a:xfrm>
              <a:off x="1791" y="4044"/>
              <a:ext cx="91" cy="45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12417" name="Group 129"/>
          <p:cNvGrpSpPr>
            <a:grpSpLocks/>
          </p:cNvGrpSpPr>
          <p:nvPr/>
        </p:nvGrpSpPr>
        <p:grpSpPr bwMode="auto">
          <a:xfrm>
            <a:off x="2339975" y="6094413"/>
            <a:ext cx="1441450" cy="142875"/>
            <a:chOff x="1791" y="3884"/>
            <a:chExt cx="908" cy="90"/>
          </a:xfrm>
        </p:grpSpPr>
        <p:sp>
          <p:nvSpPr>
            <p:cNvPr id="12366" name="Line 78"/>
            <p:cNvSpPr>
              <a:spLocks noChangeShapeType="1"/>
            </p:cNvSpPr>
            <p:nvPr/>
          </p:nvSpPr>
          <p:spPr bwMode="auto">
            <a:xfrm flipV="1">
              <a:off x="1836" y="3928"/>
              <a:ext cx="863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12367" name="Group 79"/>
            <p:cNvGrpSpPr>
              <a:grpSpLocks/>
            </p:cNvGrpSpPr>
            <p:nvPr/>
          </p:nvGrpSpPr>
          <p:grpSpPr bwMode="auto">
            <a:xfrm>
              <a:off x="2563" y="3884"/>
              <a:ext cx="136" cy="90"/>
              <a:chOff x="521" y="3702"/>
              <a:chExt cx="363" cy="182"/>
            </a:xfrm>
          </p:grpSpPr>
          <p:sp>
            <p:nvSpPr>
              <p:cNvPr id="12368" name="Line 80"/>
              <p:cNvSpPr>
                <a:spLocks noChangeShapeType="1"/>
              </p:cNvSpPr>
              <p:nvPr/>
            </p:nvSpPr>
            <p:spPr bwMode="auto">
              <a:xfrm>
                <a:off x="521" y="3702"/>
                <a:ext cx="3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69" name="Line 81"/>
              <p:cNvSpPr>
                <a:spLocks noChangeShapeType="1"/>
              </p:cNvSpPr>
              <p:nvPr/>
            </p:nvSpPr>
            <p:spPr bwMode="auto">
              <a:xfrm>
                <a:off x="521" y="3884"/>
                <a:ext cx="3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70" name="Line 82"/>
              <p:cNvSpPr>
                <a:spLocks noChangeShapeType="1"/>
              </p:cNvSpPr>
              <p:nvPr/>
            </p:nvSpPr>
            <p:spPr bwMode="auto">
              <a:xfrm rot="5400000">
                <a:off x="430" y="3793"/>
                <a:ext cx="18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2371" name="Oval 83"/>
            <p:cNvSpPr>
              <a:spLocks noChangeArrowheads="1"/>
            </p:cNvSpPr>
            <p:nvPr/>
          </p:nvSpPr>
          <p:spPr bwMode="auto">
            <a:xfrm>
              <a:off x="1791" y="3907"/>
              <a:ext cx="91" cy="45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12418" name="Group 130"/>
          <p:cNvGrpSpPr>
            <a:grpSpLocks/>
          </p:cNvGrpSpPr>
          <p:nvPr/>
        </p:nvGrpSpPr>
        <p:grpSpPr bwMode="auto">
          <a:xfrm>
            <a:off x="2339975" y="5878513"/>
            <a:ext cx="1441450" cy="142875"/>
            <a:chOff x="1791" y="3748"/>
            <a:chExt cx="908" cy="90"/>
          </a:xfrm>
        </p:grpSpPr>
        <p:sp>
          <p:nvSpPr>
            <p:cNvPr id="12373" name="Line 85"/>
            <p:cNvSpPr>
              <a:spLocks noChangeShapeType="1"/>
            </p:cNvSpPr>
            <p:nvPr/>
          </p:nvSpPr>
          <p:spPr bwMode="auto">
            <a:xfrm flipV="1">
              <a:off x="1836" y="3792"/>
              <a:ext cx="863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12374" name="Group 86"/>
            <p:cNvGrpSpPr>
              <a:grpSpLocks/>
            </p:cNvGrpSpPr>
            <p:nvPr/>
          </p:nvGrpSpPr>
          <p:grpSpPr bwMode="auto">
            <a:xfrm>
              <a:off x="2563" y="3748"/>
              <a:ext cx="136" cy="90"/>
              <a:chOff x="521" y="3702"/>
              <a:chExt cx="363" cy="182"/>
            </a:xfrm>
          </p:grpSpPr>
          <p:sp>
            <p:nvSpPr>
              <p:cNvPr id="12375" name="Line 87"/>
              <p:cNvSpPr>
                <a:spLocks noChangeShapeType="1"/>
              </p:cNvSpPr>
              <p:nvPr/>
            </p:nvSpPr>
            <p:spPr bwMode="auto">
              <a:xfrm>
                <a:off x="521" y="3702"/>
                <a:ext cx="3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76" name="Line 88"/>
              <p:cNvSpPr>
                <a:spLocks noChangeShapeType="1"/>
              </p:cNvSpPr>
              <p:nvPr/>
            </p:nvSpPr>
            <p:spPr bwMode="auto">
              <a:xfrm>
                <a:off x="521" y="3884"/>
                <a:ext cx="3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77" name="Line 89"/>
              <p:cNvSpPr>
                <a:spLocks noChangeShapeType="1"/>
              </p:cNvSpPr>
              <p:nvPr/>
            </p:nvSpPr>
            <p:spPr bwMode="auto">
              <a:xfrm rot="5400000">
                <a:off x="430" y="3793"/>
                <a:ext cx="18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2378" name="Oval 90"/>
            <p:cNvSpPr>
              <a:spLocks noChangeArrowheads="1"/>
            </p:cNvSpPr>
            <p:nvPr/>
          </p:nvSpPr>
          <p:spPr bwMode="auto">
            <a:xfrm>
              <a:off x="1791" y="3771"/>
              <a:ext cx="91" cy="45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12379" name="Group 91"/>
          <p:cNvGrpSpPr>
            <a:grpSpLocks/>
          </p:cNvGrpSpPr>
          <p:nvPr/>
        </p:nvGrpSpPr>
        <p:grpSpPr bwMode="auto">
          <a:xfrm>
            <a:off x="2339975" y="5662613"/>
            <a:ext cx="1008063" cy="142875"/>
            <a:chOff x="839" y="3612"/>
            <a:chExt cx="635" cy="90"/>
          </a:xfrm>
        </p:grpSpPr>
        <p:sp>
          <p:nvSpPr>
            <p:cNvPr id="12380" name="Line 92"/>
            <p:cNvSpPr>
              <a:spLocks noChangeShapeType="1"/>
            </p:cNvSpPr>
            <p:nvPr/>
          </p:nvSpPr>
          <p:spPr bwMode="auto">
            <a:xfrm flipV="1">
              <a:off x="884" y="3656"/>
              <a:ext cx="59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12381" name="Group 93"/>
            <p:cNvGrpSpPr>
              <a:grpSpLocks/>
            </p:cNvGrpSpPr>
            <p:nvPr/>
          </p:nvGrpSpPr>
          <p:grpSpPr bwMode="auto">
            <a:xfrm>
              <a:off x="1338" y="3612"/>
              <a:ext cx="136" cy="90"/>
              <a:chOff x="521" y="3702"/>
              <a:chExt cx="363" cy="182"/>
            </a:xfrm>
          </p:grpSpPr>
          <p:sp>
            <p:nvSpPr>
              <p:cNvPr id="12382" name="Line 94"/>
              <p:cNvSpPr>
                <a:spLocks noChangeShapeType="1"/>
              </p:cNvSpPr>
              <p:nvPr/>
            </p:nvSpPr>
            <p:spPr bwMode="auto">
              <a:xfrm>
                <a:off x="521" y="3702"/>
                <a:ext cx="3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83" name="Line 95"/>
              <p:cNvSpPr>
                <a:spLocks noChangeShapeType="1"/>
              </p:cNvSpPr>
              <p:nvPr/>
            </p:nvSpPr>
            <p:spPr bwMode="auto">
              <a:xfrm>
                <a:off x="521" y="3884"/>
                <a:ext cx="3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84" name="Line 96"/>
              <p:cNvSpPr>
                <a:spLocks noChangeShapeType="1"/>
              </p:cNvSpPr>
              <p:nvPr/>
            </p:nvSpPr>
            <p:spPr bwMode="auto">
              <a:xfrm rot="5400000">
                <a:off x="430" y="3793"/>
                <a:ext cx="18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2385" name="Oval 97"/>
            <p:cNvSpPr>
              <a:spLocks noChangeArrowheads="1"/>
            </p:cNvSpPr>
            <p:nvPr/>
          </p:nvSpPr>
          <p:spPr bwMode="auto">
            <a:xfrm>
              <a:off x="839" y="3635"/>
              <a:ext cx="91" cy="45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12386" name="Group 98"/>
          <p:cNvGrpSpPr>
            <a:grpSpLocks/>
          </p:cNvGrpSpPr>
          <p:nvPr/>
        </p:nvGrpSpPr>
        <p:grpSpPr bwMode="auto">
          <a:xfrm>
            <a:off x="2339975" y="5445125"/>
            <a:ext cx="1008063" cy="142875"/>
            <a:chOff x="839" y="3612"/>
            <a:chExt cx="635" cy="90"/>
          </a:xfrm>
        </p:grpSpPr>
        <p:sp>
          <p:nvSpPr>
            <p:cNvPr id="12387" name="Line 99"/>
            <p:cNvSpPr>
              <a:spLocks noChangeShapeType="1"/>
            </p:cNvSpPr>
            <p:nvPr/>
          </p:nvSpPr>
          <p:spPr bwMode="auto">
            <a:xfrm flipV="1">
              <a:off x="884" y="3656"/>
              <a:ext cx="59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12388" name="Group 100"/>
            <p:cNvGrpSpPr>
              <a:grpSpLocks/>
            </p:cNvGrpSpPr>
            <p:nvPr/>
          </p:nvGrpSpPr>
          <p:grpSpPr bwMode="auto">
            <a:xfrm>
              <a:off x="1338" y="3612"/>
              <a:ext cx="136" cy="90"/>
              <a:chOff x="521" y="3702"/>
              <a:chExt cx="363" cy="182"/>
            </a:xfrm>
          </p:grpSpPr>
          <p:sp>
            <p:nvSpPr>
              <p:cNvPr id="12389" name="Line 101"/>
              <p:cNvSpPr>
                <a:spLocks noChangeShapeType="1"/>
              </p:cNvSpPr>
              <p:nvPr/>
            </p:nvSpPr>
            <p:spPr bwMode="auto">
              <a:xfrm>
                <a:off x="521" y="3702"/>
                <a:ext cx="3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90" name="Line 102"/>
              <p:cNvSpPr>
                <a:spLocks noChangeShapeType="1"/>
              </p:cNvSpPr>
              <p:nvPr/>
            </p:nvSpPr>
            <p:spPr bwMode="auto">
              <a:xfrm>
                <a:off x="521" y="3884"/>
                <a:ext cx="3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391" name="Line 103"/>
              <p:cNvSpPr>
                <a:spLocks noChangeShapeType="1"/>
              </p:cNvSpPr>
              <p:nvPr/>
            </p:nvSpPr>
            <p:spPr bwMode="auto">
              <a:xfrm rot="5400000">
                <a:off x="430" y="3793"/>
                <a:ext cx="18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2392" name="Oval 104"/>
            <p:cNvSpPr>
              <a:spLocks noChangeArrowheads="1"/>
            </p:cNvSpPr>
            <p:nvPr/>
          </p:nvSpPr>
          <p:spPr bwMode="auto">
            <a:xfrm>
              <a:off x="839" y="3635"/>
              <a:ext cx="91" cy="45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pic>
        <p:nvPicPr>
          <p:cNvPr id="12393" name="Picture 105" descr="Pleasure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92150"/>
            <a:ext cx="4392613" cy="3360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396" name="Group 108"/>
          <p:cNvGrpSpPr>
            <a:grpSpLocks/>
          </p:cNvGrpSpPr>
          <p:nvPr/>
        </p:nvGrpSpPr>
        <p:grpSpPr bwMode="auto">
          <a:xfrm>
            <a:off x="1260475" y="5949950"/>
            <a:ext cx="1008063" cy="214313"/>
            <a:chOff x="1066" y="3477"/>
            <a:chExt cx="635" cy="135"/>
          </a:xfrm>
        </p:grpSpPr>
        <p:sp>
          <p:nvSpPr>
            <p:cNvPr id="12397" name="Line 109"/>
            <p:cNvSpPr>
              <a:spLocks noChangeShapeType="1"/>
            </p:cNvSpPr>
            <p:nvPr/>
          </p:nvSpPr>
          <p:spPr bwMode="auto">
            <a:xfrm flipV="1">
              <a:off x="1111" y="3543"/>
              <a:ext cx="59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12398" name="Group 110"/>
            <p:cNvGrpSpPr>
              <a:grpSpLocks/>
            </p:cNvGrpSpPr>
            <p:nvPr/>
          </p:nvGrpSpPr>
          <p:grpSpPr bwMode="auto">
            <a:xfrm>
              <a:off x="1565" y="3477"/>
              <a:ext cx="136" cy="135"/>
              <a:chOff x="521" y="3702"/>
              <a:chExt cx="363" cy="182"/>
            </a:xfrm>
          </p:grpSpPr>
          <p:sp>
            <p:nvSpPr>
              <p:cNvPr id="12399" name="Line 111"/>
              <p:cNvSpPr>
                <a:spLocks noChangeShapeType="1"/>
              </p:cNvSpPr>
              <p:nvPr/>
            </p:nvSpPr>
            <p:spPr bwMode="auto">
              <a:xfrm>
                <a:off x="521" y="3702"/>
                <a:ext cx="3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400" name="Line 112"/>
              <p:cNvSpPr>
                <a:spLocks noChangeShapeType="1"/>
              </p:cNvSpPr>
              <p:nvPr/>
            </p:nvSpPr>
            <p:spPr bwMode="auto">
              <a:xfrm>
                <a:off x="521" y="3884"/>
                <a:ext cx="3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401" name="Line 113"/>
              <p:cNvSpPr>
                <a:spLocks noChangeShapeType="1"/>
              </p:cNvSpPr>
              <p:nvPr/>
            </p:nvSpPr>
            <p:spPr bwMode="auto">
              <a:xfrm rot="5400000">
                <a:off x="430" y="3793"/>
                <a:ext cx="18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2402" name="Oval 114"/>
            <p:cNvSpPr>
              <a:spLocks noChangeArrowheads="1"/>
            </p:cNvSpPr>
            <p:nvPr/>
          </p:nvSpPr>
          <p:spPr bwMode="auto">
            <a:xfrm>
              <a:off x="1066" y="3522"/>
              <a:ext cx="91" cy="45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12403" name="Group 115"/>
          <p:cNvGrpSpPr>
            <a:grpSpLocks/>
          </p:cNvGrpSpPr>
          <p:nvPr/>
        </p:nvGrpSpPr>
        <p:grpSpPr bwMode="auto">
          <a:xfrm>
            <a:off x="1260475" y="6381750"/>
            <a:ext cx="1008063" cy="214313"/>
            <a:chOff x="1066" y="3477"/>
            <a:chExt cx="635" cy="135"/>
          </a:xfrm>
        </p:grpSpPr>
        <p:sp>
          <p:nvSpPr>
            <p:cNvPr id="12404" name="Line 116"/>
            <p:cNvSpPr>
              <a:spLocks noChangeShapeType="1"/>
            </p:cNvSpPr>
            <p:nvPr/>
          </p:nvSpPr>
          <p:spPr bwMode="auto">
            <a:xfrm flipV="1">
              <a:off x="1111" y="3543"/>
              <a:ext cx="59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12405" name="Group 117"/>
            <p:cNvGrpSpPr>
              <a:grpSpLocks/>
            </p:cNvGrpSpPr>
            <p:nvPr/>
          </p:nvGrpSpPr>
          <p:grpSpPr bwMode="auto">
            <a:xfrm>
              <a:off x="1565" y="3477"/>
              <a:ext cx="136" cy="135"/>
              <a:chOff x="521" y="3702"/>
              <a:chExt cx="363" cy="182"/>
            </a:xfrm>
          </p:grpSpPr>
          <p:sp>
            <p:nvSpPr>
              <p:cNvPr id="12406" name="Line 118"/>
              <p:cNvSpPr>
                <a:spLocks noChangeShapeType="1"/>
              </p:cNvSpPr>
              <p:nvPr/>
            </p:nvSpPr>
            <p:spPr bwMode="auto">
              <a:xfrm>
                <a:off x="521" y="3702"/>
                <a:ext cx="3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407" name="Line 119"/>
              <p:cNvSpPr>
                <a:spLocks noChangeShapeType="1"/>
              </p:cNvSpPr>
              <p:nvPr/>
            </p:nvSpPr>
            <p:spPr bwMode="auto">
              <a:xfrm>
                <a:off x="521" y="3884"/>
                <a:ext cx="3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408" name="Line 120"/>
              <p:cNvSpPr>
                <a:spLocks noChangeShapeType="1"/>
              </p:cNvSpPr>
              <p:nvPr/>
            </p:nvSpPr>
            <p:spPr bwMode="auto">
              <a:xfrm rot="5400000">
                <a:off x="430" y="3793"/>
                <a:ext cx="18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2409" name="Oval 121"/>
            <p:cNvSpPr>
              <a:spLocks noChangeArrowheads="1"/>
            </p:cNvSpPr>
            <p:nvPr/>
          </p:nvSpPr>
          <p:spPr bwMode="auto">
            <a:xfrm>
              <a:off x="1066" y="3522"/>
              <a:ext cx="91" cy="45"/>
            </a:xfrm>
            <a:prstGeom prst="ellipse">
              <a:avLst/>
            </a:prstGeom>
            <a:solidFill>
              <a:srgbClr val="800000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12411" name="Oval 123"/>
          <p:cNvSpPr>
            <a:spLocks noChangeArrowheads="1"/>
          </p:cNvSpPr>
          <p:nvPr/>
        </p:nvSpPr>
        <p:spPr bwMode="auto">
          <a:xfrm>
            <a:off x="3357389" y="5373688"/>
            <a:ext cx="287338" cy="28733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412" name="Oval 124"/>
          <p:cNvSpPr>
            <a:spLocks noChangeArrowheads="1"/>
          </p:cNvSpPr>
          <p:nvPr/>
        </p:nvSpPr>
        <p:spPr bwMode="auto">
          <a:xfrm>
            <a:off x="3348038" y="5589588"/>
            <a:ext cx="287337" cy="28733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413" name="Oval 125"/>
          <p:cNvSpPr>
            <a:spLocks noChangeArrowheads="1"/>
          </p:cNvSpPr>
          <p:nvPr/>
        </p:nvSpPr>
        <p:spPr bwMode="auto">
          <a:xfrm>
            <a:off x="3781425" y="5805488"/>
            <a:ext cx="287338" cy="287337"/>
          </a:xfrm>
          <a:prstGeom prst="ellipse">
            <a:avLst/>
          </a:prstGeom>
          <a:gradFill rotWithShape="1">
            <a:gsLst>
              <a:gs pos="0">
                <a:srgbClr val="CC99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414" name="Oval 126"/>
          <p:cNvSpPr>
            <a:spLocks noChangeArrowheads="1"/>
          </p:cNvSpPr>
          <p:nvPr/>
        </p:nvSpPr>
        <p:spPr bwMode="auto">
          <a:xfrm>
            <a:off x="3781425" y="6021388"/>
            <a:ext cx="287338" cy="287337"/>
          </a:xfrm>
          <a:prstGeom prst="ellipse">
            <a:avLst/>
          </a:prstGeom>
          <a:gradFill rotWithShape="1">
            <a:gsLst>
              <a:gs pos="0">
                <a:srgbClr val="CC99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416" name="Oval 128"/>
          <p:cNvSpPr>
            <a:spLocks noChangeArrowheads="1"/>
          </p:cNvSpPr>
          <p:nvPr/>
        </p:nvSpPr>
        <p:spPr bwMode="auto">
          <a:xfrm>
            <a:off x="4211638" y="6454775"/>
            <a:ext cx="287337" cy="287338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421" name="Rectangle 133"/>
          <p:cNvSpPr>
            <a:spLocks noChangeArrowheads="1"/>
          </p:cNvSpPr>
          <p:nvPr/>
        </p:nvSpPr>
        <p:spPr bwMode="auto">
          <a:xfrm>
            <a:off x="4716463" y="5421659"/>
            <a:ext cx="1301750" cy="427038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zh-TW" altLang="en-US" sz="2200" dirty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信息放</a:t>
            </a:r>
            <a:r>
              <a:rPr lang="zh-TW" altLang="en-US" sz="2200" dirty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大</a:t>
            </a:r>
          </a:p>
        </p:txBody>
      </p:sp>
      <p:sp>
        <p:nvSpPr>
          <p:cNvPr id="12422" name="Rectangle 134"/>
          <p:cNvSpPr>
            <a:spLocks noChangeArrowheads="1"/>
          </p:cNvSpPr>
          <p:nvPr/>
        </p:nvSpPr>
        <p:spPr bwMode="auto">
          <a:xfrm>
            <a:off x="4716463" y="5883275"/>
            <a:ext cx="1301750" cy="427038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zh-TW" altLang="en-US" sz="220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多樣反應</a:t>
            </a:r>
            <a:endParaRPr lang="zh-TW" altLang="en-US" sz="2200">
              <a:solidFill>
                <a:schemeClr val="bg1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</p:txBody>
      </p:sp>
      <p:sp>
        <p:nvSpPr>
          <p:cNvPr id="12423" name="Rectangle 135"/>
          <p:cNvSpPr>
            <a:spLocks noChangeArrowheads="1"/>
          </p:cNvSpPr>
          <p:nvPr/>
        </p:nvSpPr>
        <p:spPr bwMode="auto">
          <a:xfrm>
            <a:off x="4716463" y="6359177"/>
            <a:ext cx="1301750" cy="427038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zh-TW" altLang="en-US" sz="2200" dirty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記憶效果</a:t>
            </a:r>
            <a:endParaRPr lang="zh-TW" altLang="en-US" sz="2200" dirty="0">
              <a:solidFill>
                <a:schemeClr val="bg1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</p:txBody>
      </p:sp>
      <p:grpSp>
        <p:nvGrpSpPr>
          <p:cNvPr id="12425" name="Group 137"/>
          <p:cNvGrpSpPr>
            <a:grpSpLocks/>
          </p:cNvGrpSpPr>
          <p:nvPr/>
        </p:nvGrpSpPr>
        <p:grpSpPr bwMode="auto">
          <a:xfrm>
            <a:off x="1260475" y="6381750"/>
            <a:ext cx="1008063" cy="214313"/>
            <a:chOff x="1066" y="3477"/>
            <a:chExt cx="635" cy="135"/>
          </a:xfrm>
        </p:grpSpPr>
        <p:sp>
          <p:nvSpPr>
            <p:cNvPr id="12426" name="Line 138"/>
            <p:cNvSpPr>
              <a:spLocks noChangeShapeType="1"/>
            </p:cNvSpPr>
            <p:nvPr/>
          </p:nvSpPr>
          <p:spPr bwMode="auto">
            <a:xfrm flipV="1">
              <a:off x="1111" y="3543"/>
              <a:ext cx="590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12427" name="Group 139"/>
            <p:cNvGrpSpPr>
              <a:grpSpLocks/>
            </p:cNvGrpSpPr>
            <p:nvPr/>
          </p:nvGrpSpPr>
          <p:grpSpPr bwMode="auto">
            <a:xfrm>
              <a:off x="1565" y="3477"/>
              <a:ext cx="136" cy="135"/>
              <a:chOff x="521" y="3702"/>
              <a:chExt cx="363" cy="182"/>
            </a:xfrm>
          </p:grpSpPr>
          <p:sp>
            <p:nvSpPr>
              <p:cNvPr id="12428" name="Line 140"/>
              <p:cNvSpPr>
                <a:spLocks noChangeShapeType="1"/>
              </p:cNvSpPr>
              <p:nvPr/>
            </p:nvSpPr>
            <p:spPr bwMode="auto">
              <a:xfrm>
                <a:off x="521" y="3702"/>
                <a:ext cx="36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429" name="Line 141"/>
              <p:cNvSpPr>
                <a:spLocks noChangeShapeType="1"/>
              </p:cNvSpPr>
              <p:nvPr/>
            </p:nvSpPr>
            <p:spPr bwMode="auto">
              <a:xfrm>
                <a:off x="521" y="3884"/>
                <a:ext cx="36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430" name="Line 142"/>
              <p:cNvSpPr>
                <a:spLocks noChangeShapeType="1"/>
              </p:cNvSpPr>
              <p:nvPr/>
            </p:nvSpPr>
            <p:spPr bwMode="auto">
              <a:xfrm rot="5400000">
                <a:off x="430" y="3793"/>
                <a:ext cx="18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2431" name="Oval 143"/>
            <p:cNvSpPr>
              <a:spLocks noChangeArrowheads="1"/>
            </p:cNvSpPr>
            <p:nvPr/>
          </p:nvSpPr>
          <p:spPr bwMode="auto">
            <a:xfrm>
              <a:off x="1066" y="3522"/>
              <a:ext cx="91" cy="45"/>
            </a:xfrm>
            <a:prstGeom prst="ellipse">
              <a:avLst/>
            </a:prstGeom>
            <a:solidFill>
              <a:srgbClr val="800000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12432" name="Group 144"/>
          <p:cNvGrpSpPr>
            <a:grpSpLocks/>
          </p:cNvGrpSpPr>
          <p:nvPr/>
        </p:nvGrpSpPr>
        <p:grpSpPr bwMode="auto">
          <a:xfrm>
            <a:off x="2339975" y="6524625"/>
            <a:ext cx="1800225" cy="142875"/>
            <a:chOff x="1610" y="4112"/>
            <a:chExt cx="1134" cy="90"/>
          </a:xfrm>
        </p:grpSpPr>
        <p:sp>
          <p:nvSpPr>
            <p:cNvPr id="12433" name="Line 145"/>
            <p:cNvSpPr>
              <a:spLocks noChangeShapeType="1"/>
            </p:cNvSpPr>
            <p:nvPr/>
          </p:nvSpPr>
          <p:spPr bwMode="auto">
            <a:xfrm flipV="1">
              <a:off x="1655" y="4156"/>
              <a:ext cx="108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12434" name="Group 146"/>
            <p:cNvGrpSpPr>
              <a:grpSpLocks/>
            </p:cNvGrpSpPr>
            <p:nvPr/>
          </p:nvGrpSpPr>
          <p:grpSpPr bwMode="auto">
            <a:xfrm>
              <a:off x="2606" y="4112"/>
              <a:ext cx="135" cy="90"/>
              <a:chOff x="521" y="3702"/>
              <a:chExt cx="363" cy="182"/>
            </a:xfrm>
          </p:grpSpPr>
          <p:sp>
            <p:nvSpPr>
              <p:cNvPr id="12435" name="Line 147"/>
              <p:cNvSpPr>
                <a:spLocks noChangeShapeType="1"/>
              </p:cNvSpPr>
              <p:nvPr/>
            </p:nvSpPr>
            <p:spPr bwMode="auto">
              <a:xfrm>
                <a:off x="521" y="3702"/>
                <a:ext cx="36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436" name="Line 148"/>
              <p:cNvSpPr>
                <a:spLocks noChangeShapeType="1"/>
              </p:cNvSpPr>
              <p:nvPr/>
            </p:nvSpPr>
            <p:spPr bwMode="auto">
              <a:xfrm>
                <a:off x="521" y="3884"/>
                <a:ext cx="36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437" name="Line 149"/>
              <p:cNvSpPr>
                <a:spLocks noChangeShapeType="1"/>
              </p:cNvSpPr>
              <p:nvPr/>
            </p:nvSpPr>
            <p:spPr bwMode="auto">
              <a:xfrm rot="5400000">
                <a:off x="443" y="3793"/>
                <a:ext cx="18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2438" name="Oval 150"/>
            <p:cNvSpPr>
              <a:spLocks noChangeArrowheads="1"/>
            </p:cNvSpPr>
            <p:nvPr/>
          </p:nvSpPr>
          <p:spPr bwMode="auto">
            <a:xfrm>
              <a:off x="1610" y="4135"/>
              <a:ext cx="91" cy="45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12439" name="Group 151"/>
          <p:cNvGrpSpPr>
            <a:grpSpLocks/>
          </p:cNvGrpSpPr>
          <p:nvPr/>
        </p:nvGrpSpPr>
        <p:grpSpPr bwMode="auto">
          <a:xfrm>
            <a:off x="2339975" y="6307138"/>
            <a:ext cx="1223963" cy="146050"/>
            <a:chOff x="1791" y="4020"/>
            <a:chExt cx="771" cy="92"/>
          </a:xfrm>
        </p:grpSpPr>
        <p:sp>
          <p:nvSpPr>
            <p:cNvPr id="12440" name="Line 152"/>
            <p:cNvSpPr>
              <a:spLocks noChangeShapeType="1"/>
            </p:cNvSpPr>
            <p:nvPr/>
          </p:nvSpPr>
          <p:spPr bwMode="auto">
            <a:xfrm flipV="1">
              <a:off x="1836" y="4065"/>
              <a:ext cx="726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12441" name="Group 153"/>
            <p:cNvGrpSpPr>
              <a:grpSpLocks/>
            </p:cNvGrpSpPr>
            <p:nvPr/>
          </p:nvGrpSpPr>
          <p:grpSpPr bwMode="auto">
            <a:xfrm>
              <a:off x="2425" y="4020"/>
              <a:ext cx="137" cy="92"/>
              <a:chOff x="521" y="3698"/>
              <a:chExt cx="368" cy="186"/>
            </a:xfrm>
          </p:grpSpPr>
          <p:sp>
            <p:nvSpPr>
              <p:cNvPr id="12442" name="Line 154"/>
              <p:cNvSpPr>
                <a:spLocks noChangeShapeType="1"/>
              </p:cNvSpPr>
              <p:nvPr/>
            </p:nvSpPr>
            <p:spPr bwMode="auto">
              <a:xfrm>
                <a:off x="523" y="3702"/>
                <a:ext cx="36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443" name="Line 155"/>
              <p:cNvSpPr>
                <a:spLocks noChangeShapeType="1"/>
              </p:cNvSpPr>
              <p:nvPr/>
            </p:nvSpPr>
            <p:spPr bwMode="auto">
              <a:xfrm>
                <a:off x="521" y="3884"/>
                <a:ext cx="36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444" name="Line 156"/>
              <p:cNvSpPr>
                <a:spLocks noChangeShapeType="1"/>
              </p:cNvSpPr>
              <p:nvPr/>
            </p:nvSpPr>
            <p:spPr bwMode="auto">
              <a:xfrm rot="5400000">
                <a:off x="446" y="3789"/>
                <a:ext cx="18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2445" name="Oval 157"/>
            <p:cNvSpPr>
              <a:spLocks noChangeArrowheads="1"/>
            </p:cNvSpPr>
            <p:nvPr/>
          </p:nvSpPr>
          <p:spPr bwMode="auto">
            <a:xfrm>
              <a:off x="1791" y="4044"/>
              <a:ext cx="91" cy="4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12446" name="Rectangle 158"/>
          <p:cNvSpPr>
            <a:spLocks noChangeArrowheads="1"/>
          </p:cNvSpPr>
          <p:nvPr/>
        </p:nvSpPr>
        <p:spPr bwMode="auto">
          <a:xfrm>
            <a:off x="6134100" y="5913438"/>
            <a:ext cx="2470150" cy="3968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>
                <a:solidFill>
                  <a:srgbClr val="DDDDDD"/>
                </a:solidFill>
                <a:ea typeface="華康超明體(P)" panose="02010600010101010101" pitchFamily="2" charset="-120"/>
              </a:rPr>
              <a:t>第一個念頭就要放掉</a:t>
            </a:r>
          </a:p>
        </p:txBody>
      </p:sp>
      <p:sp>
        <p:nvSpPr>
          <p:cNvPr id="12447" name="Rectangle 159"/>
          <p:cNvSpPr>
            <a:spLocks noChangeArrowheads="1"/>
          </p:cNvSpPr>
          <p:nvPr/>
        </p:nvSpPr>
        <p:spPr bwMode="auto">
          <a:xfrm>
            <a:off x="6134100" y="6345238"/>
            <a:ext cx="2470150" cy="3968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 dirty="0">
                <a:solidFill>
                  <a:srgbClr val="DDDDDD"/>
                </a:solidFill>
                <a:ea typeface="華康超明體(P)" panose="02010600010101010101" pitchFamily="2" charset="-120"/>
              </a:rPr>
              <a:t>不要反覆齟嚼壞念頭</a:t>
            </a:r>
          </a:p>
        </p:txBody>
      </p:sp>
      <p:sp>
        <p:nvSpPr>
          <p:cNvPr id="12448" name="Rectangle 160"/>
          <p:cNvSpPr>
            <a:spLocks noChangeArrowheads="1"/>
          </p:cNvSpPr>
          <p:nvPr/>
        </p:nvSpPr>
        <p:spPr bwMode="auto">
          <a:xfrm>
            <a:off x="1412613" y="6486950"/>
            <a:ext cx="6463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dirty="0" smtClean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增幅</a:t>
            </a:r>
            <a:endParaRPr lang="zh-TW" altLang="en-US" dirty="0"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</p:txBody>
      </p:sp>
      <p:sp>
        <p:nvSpPr>
          <p:cNvPr id="12449" name="Text Box 161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6233740" y="5445125"/>
            <a:ext cx="2298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2000" dirty="0">
                <a:solidFill>
                  <a:srgbClr val="FF00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『1 </a:t>
            </a:r>
            <a:r>
              <a:rPr lang="zh-TW" altLang="en-US" sz="2000" dirty="0">
                <a:solidFill>
                  <a:srgbClr val="FF00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到 </a:t>
            </a:r>
            <a:r>
              <a:rPr lang="en-US" altLang="zh-TW" sz="2000" dirty="0">
                <a:solidFill>
                  <a:srgbClr val="FF00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10 </a:t>
            </a:r>
            <a:r>
              <a:rPr lang="zh-TW" altLang="en-US" sz="2000" dirty="0">
                <a:solidFill>
                  <a:srgbClr val="FF00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的警惕</a:t>
            </a:r>
            <a:r>
              <a:rPr lang="en-US" altLang="zh-TW" sz="2000" dirty="0">
                <a:solidFill>
                  <a:srgbClr val="FF00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』</a:t>
            </a:r>
          </a:p>
        </p:txBody>
      </p:sp>
      <p:sp>
        <p:nvSpPr>
          <p:cNvPr id="12450" name="Text Box 162"/>
          <p:cNvSpPr txBox="1">
            <a:spLocks noChangeArrowheads="1"/>
          </p:cNvSpPr>
          <p:nvPr/>
        </p:nvSpPr>
        <p:spPr bwMode="auto">
          <a:xfrm>
            <a:off x="34925" y="5411788"/>
            <a:ext cx="543739" cy="56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1400" dirty="0"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起心</a:t>
            </a:r>
          </a:p>
          <a:p>
            <a:pPr>
              <a:lnSpc>
                <a:spcPct val="110000"/>
              </a:lnSpc>
            </a:pPr>
            <a:r>
              <a:rPr lang="zh-TW" altLang="en-US" sz="1400" dirty="0"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動念</a:t>
            </a:r>
          </a:p>
        </p:txBody>
      </p:sp>
      <p:sp>
        <p:nvSpPr>
          <p:cNvPr id="12451" name="Text Box 163"/>
          <p:cNvSpPr txBox="1">
            <a:spLocks noChangeArrowheads="1"/>
          </p:cNvSpPr>
          <p:nvPr/>
        </p:nvSpPr>
        <p:spPr bwMode="auto">
          <a:xfrm>
            <a:off x="8721154" y="5406603"/>
            <a:ext cx="387350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zh-TW" altLang="en-US" sz="1600" dirty="0">
                <a:latin typeface="Times New Roman" panose="02020603050405020304" pitchFamily="18" charset="0"/>
                <a:ea typeface="華康魏碑體(P)" panose="02010600010101010101" pitchFamily="2" charset="-120"/>
              </a:rPr>
              <a:t>反</a:t>
            </a:r>
          </a:p>
          <a:p>
            <a:pPr>
              <a:lnSpc>
                <a:spcPct val="90000"/>
              </a:lnSpc>
            </a:pPr>
            <a:r>
              <a:rPr lang="zh-TW" altLang="en-US" sz="1600" dirty="0">
                <a:latin typeface="Times New Roman" panose="02020603050405020304" pitchFamily="18" charset="0"/>
                <a:ea typeface="華康魏碑體(P)" panose="02010600010101010101" pitchFamily="2" charset="-120"/>
              </a:rPr>
              <a:t>之</a:t>
            </a:r>
          </a:p>
          <a:p>
            <a:pPr>
              <a:lnSpc>
                <a:spcPct val="90000"/>
              </a:lnSpc>
            </a:pPr>
            <a:r>
              <a:rPr lang="zh-TW" altLang="en-US" sz="1600" dirty="0">
                <a:latin typeface="Times New Roman" panose="02020603050405020304" pitchFamily="18" charset="0"/>
                <a:ea typeface="華康魏碑體(P)" panose="02010600010101010101" pitchFamily="2" charset="-120"/>
              </a:rPr>
              <a:t>亦</a:t>
            </a:r>
          </a:p>
          <a:p>
            <a:pPr>
              <a:lnSpc>
                <a:spcPct val="90000"/>
              </a:lnSpc>
            </a:pPr>
            <a:r>
              <a:rPr lang="zh-TW" altLang="en-US" sz="1600" dirty="0">
                <a:latin typeface="Times New Roman" panose="02020603050405020304" pitchFamily="18" charset="0"/>
                <a:ea typeface="華康魏碑體(P)" panose="02010600010101010101" pitchFamily="2" charset="-120"/>
              </a:rPr>
              <a:t>然</a:t>
            </a:r>
          </a:p>
        </p:txBody>
      </p:sp>
      <p:sp>
        <p:nvSpPr>
          <p:cNvPr id="12452" name="Rectangle 164"/>
          <p:cNvSpPr>
            <a:spLocks noChangeArrowheads="1"/>
          </p:cNvSpPr>
          <p:nvPr/>
        </p:nvSpPr>
        <p:spPr bwMode="auto">
          <a:xfrm>
            <a:off x="8675688" y="6381750"/>
            <a:ext cx="468312" cy="476250"/>
          </a:xfrm>
          <a:prstGeom prst="rect">
            <a:avLst/>
          </a:prstGeom>
          <a:solidFill>
            <a:srgbClr val="FF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fld id="{0426219A-714D-4746-8E52-912A572AD328}" type="slidenum">
              <a:rPr lang="en-US" altLang="zh-TW" sz="2400" b="1">
                <a:solidFill>
                  <a:schemeClr val="bg1"/>
                </a:solidFill>
                <a:ea typeface="華康超明體(P)" panose="02010600010101010101" pitchFamily="2" charset="-120"/>
              </a:rPr>
              <a:pPr algn="ctr"/>
              <a:t>8</a:t>
            </a:fld>
            <a:endParaRPr lang="en-US" altLang="zh-TW" sz="2400" b="1">
              <a:solidFill>
                <a:schemeClr val="bg1"/>
              </a:solidFill>
              <a:ea typeface="華康超明體(P)" panose="02010600010101010101" pitchFamily="2" charset="-120"/>
            </a:endParaRPr>
          </a:p>
        </p:txBody>
      </p:sp>
      <p:sp>
        <p:nvSpPr>
          <p:cNvPr id="12453" name="Rectangle 165"/>
          <p:cNvSpPr>
            <a:spLocks noChangeArrowheads="1"/>
          </p:cNvSpPr>
          <p:nvPr/>
        </p:nvSpPr>
        <p:spPr bwMode="auto">
          <a:xfrm>
            <a:off x="167728" y="1496176"/>
            <a:ext cx="9239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en-US" altLang="zh-TW" sz="2200" dirty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Karen</a:t>
            </a:r>
          </a:p>
        </p:txBody>
      </p:sp>
      <p:sp>
        <p:nvSpPr>
          <p:cNvPr id="117" name="Text Box 162"/>
          <p:cNvSpPr txBox="1">
            <a:spLocks noChangeArrowheads="1"/>
          </p:cNvSpPr>
          <p:nvPr/>
        </p:nvSpPr>
        <p:spPr bwMode="auto">
          <a:xfrm>
            <a:off x="34925" y="6137276"/>
            <a:ext cx="543739" cy="56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1400" dirty="0" smtClean="0"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察覺</a:t>
            </a:r>
            <a:endParaRPr lang="en-US" altLang="zh-TW" sz="1400" dirty="0" smtClean="0"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1400" dirty="0" smtClean="0"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念頭</a:t>
            </a:r>
            <a:endParaRPr lang="zh-TW" altLang="en-US" sz="1400" dirty="0"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</p:txBody>
      </p:sp>
      <p:sp>
        <p:nvSpPr>
          <p:cNvPr id="118" name="Rectangle 160"/>
          <p:cNvSpPr>
            <a:spLocks noChangeArrowheads="1"/>
          </p:cNvSpPr>
          <p:nvPr/>
        </p:nvSpPr>
        <p:spPr bwMode="auto">
          <a:xfrm>
            <a:off x="4043735" y="6084004"/>
            <a:ext cx="6463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強化</a:t>
            </a:r>
            <a:endParaRPr lang="zh-TW" altLang="en-US" dirty="0">
              <a:solidFill>
                <a:srgbClr val="FF0000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4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2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12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2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2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2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withGroup">
                            <p:stCondLst>
                              <p:cond delay="5100"/>
                            </p:stCondLst>
                            <p:childTnLst>
                              <p:par>
                                <p:cTn id="8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24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12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2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2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2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2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24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2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24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2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2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1000"/>
                                        <p:tgtEl>
                                          <p:spTgt spid="12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1000"/>
                                        <p:tgtEl>
                                          <p:spTgt spid="12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1" dur="500" fill="hold"/>
                                        <p:tgtEl>
                                          <p:spTgt spid="12416"/>
                                        </p:tgtEl>
                                      </p:cBhvr>
                                      <p:by x="180000" y="180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12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6" dur="2000" fill="hold"/>
                                        <p:tgtEl>
                                          <p:spTgt spid="124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2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2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2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000"/>
                            </p:stCondLst>
                            <p:childTnLst>
                              <p:par>
                                <p:cTn id="1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1000"/>
                                        <p:tgtEl>
                                          <p:spTgt spid="12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124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2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2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2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2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 nodeType="clickPar">
                      <p:stCondLst>
                        <p:cond delay="indefinite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124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2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2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/>
      <p:bldP spid="12294" grpId="0"/>
      <p:bldP spid="12310" grpId="0"/>
      <p:bldP spid="12421" grpId="0" animBg="1"/>
      <p:bldP spid="12422" grpId="0" animBg="1"/>
      <p:bldP spid="12423" grpId="0" animBg="1"/>
      <p:bldP spid="12446" grpId="0" animBg="1"/>
      <p:bldP spid="12447" grpId="0" animBg="1"/>
      <p:bldP spid="12448" grpId="0"/>
      <p:bldP spid="12449" grpId="0"/>
      <p:bldP spid="12450" grpId="0"/>
      <p:bldP spid="12451" grpId="0"/>
      <p:bldP spid="12453" grpId="0"/>
      <p:bldP spid="117" grpId="0"/>
      <p:bldP spid="1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93" name="Line 125"/>
          <p:cNvSpPr>
            <a:spLocks noChangeShapeType="1"/>
          </p:cNvSpPr>
          <p:nvPr/>
        </p:nvSpPr>
        <p:spPr bwMode="auto">
          <a:xfrm flipH="1">
            <a:off x="5859463" y="981075"/>
            <a:ext cx="7937" cy="5805488"/>
          </a:xfrm>
          <a:prstGeom prst="line">
            <a:avLst/>
          </a:prstGeom>
          <a:noFill/>
          <a:ln w="9525">
            <a:solidFill>
              <a:srgbClr val="33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32904" name="star trek 01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75" y="2908300"/>
            <a:ext cx="2974975" cy="202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0" y="0"/>
            <a:ext cx="2216150" cy="579438"/>
          </a:xfrm>
          <a:prstGeom prst="rect">
            <a:avLst/>
          </a:prstGeom>
          <a:solidFill>
            <a:srgbClr val="FF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3200">
                <a:solidFill>
                  <a:schemeClr val="bg1"/>
                </a:solidFill>
                <a:ea typeface="華康超明體(P)" panose="02010600010101010101" pitchFamily="2" charset="-120"/>
              </a:rPr>
              <a:t>快樂的力量</a:t>
            </a: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2268538" y="92075"/>
            <a:ext cx="5670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zh-TW" altLang="en-US" sz="2400">
                <a:latin typeface="華康超明體(P)" panose="02010600010101010101" pitchFamily="2" charset="-120"/>
                <a:ea typeface="華康超明體(P)" panose="02010600010101010101" pitchFamily="2" charset="-120"/>
              </a:rPr>
              <a:t>也是一種快樂力量</a:t>
            </a:r>
            <a:r>
              <a:rPr kumimoji="0" lang="en-US" altLang="zh-TW" sz="2400">
                <a:latin typeface="華康超明體(P)" panose="02010600010101010101" pitchFamily="2" charset="-120"/>
                <a:ea typeface="華康超明體(P)" panose="02010600010101010101" pitchFamily="2" charset="-120"/>
              </a:rPr>
              <a:t>︰</a:t>
            </a:r>
            <a:r>
              <a:rPr kumimoji="0" lang="zh-TW" altLang="en-US" sz="2400">
                <a:latin typeface="華康超明體(P)" panose="02010600010101010101" pitchFamily="2" charset="-120"/>
                <a:ea typeface="華康超明體(P)" panose="02010600010101010101" pitchFamily="2" charset="-120"/>
              </a:rPr>
              <a:t>面對恐懼、認清恐懼</a:t>
            </a:r>
            <a:endParaRPr lang="zh-TW" altLang="en-US" sz="2400"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</p:txBody>
      </p:sp>
      <p:pic>
        <p:nvPicPr>
          <p:cNvPr id="32882" name="Picture 114" descr="talk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06363"/>
            <a:ext cx="936625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84" name="Picture 116" descr="venusx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0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650875"/>
            <a:ext cx="2049462" cy="1516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885" name="Rectangle 117"/>
          <p:cNvSpPr>
            <a:spLocks noChangeArrowheads="1"/>
          </p:cNvSpPr>
          <p:nvPr/>
        </p:nvSpPr>
        <p:spPr bwMode="auto">
          <a:xfrm>
            <a:off x="2268538" y="520700"/>
            <a:ext cx="521176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0" lang="zh-TW" altLang="en-US" sz="2200" dirty="0">
                <a:solidFill>
                  <a:schemeClr val="hlink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研究生涯 </a:t>
            </a:r>
            <a:r>
              <a:rPr kumimoji="0" lang="en-US" altLang="zh-TW" sz="2200" dirty="0">
                <a:solidFill>
                  <a:schemeClr val="hlink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(8)</a:t>
            </a:r>
            <a:r>
              <a:rPr kumimoji="0" lang="en-US" altLang="zh-TW" sz="2200" dirty="0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 </a:t>
            </a:r>
            <a:r>
              <a:rPr kumimoji="0" lang="zh-TW" altLang="en-US" sz="2200" dirty="0">
                <a:solidFill>
                  <a:schemeClr val="accent2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演講的緊張與焦慮可以對應</a:t>
            </a:r>
            <a:r>
              <a:rPr lang="zh-TW" altLang="en-US" dirty="0"/>
              <a:t> </a:t>
            </a:r>
          </a:p>
        </p:txBody>
      </p:sp>
      <p:pic>
        <p:nvPicPr>
          <p:cNvPr id="32886" name="Picture 118" descr="balb c"/>
          <p:cNvPicPr>
            <a:picLocks noChangeAspect="1" noChangeArrowheads="1"/>
          </p:cNvPicPr>
          <p:nvPr/>
        </p:nvPicPr>
        <p:blipFill>
          <a:blip r:embed="rId11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919663"/>
            <a:ext cx="2447925" cy="1836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887" name="Rectangle 119"/>
          <p:cNvSpPr>
            <a:spLocks noChangeArrowheads="1"/>
          </p:cNvSpPr>
          <p:nvPr/>
        </p:nvSpPr>
        <p:spPr bwMode="auto">
          <a:xfrm>
            <a:off x="2555875" y="5248275"/>
            <a:ext cx="3311525" cy="156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0" lang="zh-TW" altLang="en-US" sz="2200" dirty="0">
                <a:solidFill>
                  <a:srgbClr val="5F5F5F"/>
                </a:solidFill>
                <a:ea typeface="華康超明體(P)" panose="02010600010101010101" pitchFamily="2" charset="-120"/>
              </a:rPr>
              <a:t>若有一天，小白鼠突然開竅，不再逃避，反過來看看誰在抓我，並且回頭咬手指，抓的人一定鬆手。 </a:t>
            </a:r>
          </a:p>
        </p:txBody>
      </p:sp>
      <p:sp>
        <p:nvSpPr>
          <p:cNvPr id="32888" name="Rectangle 120"/>
          <p:cNvSpPr>
            <a:spLocks noChangeArrowheads="1"/>
          </p:cNvSpPr>
          <p:nvPr/>
        </p:nvSpPr>
        <p:spPr bwMode="auto">
          <a:xfrm>
            <a:off x="5867400" y="919163"/>
            <a:ext cx="3276600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0" lang="zh-TW" altLang="en-US" sz="2200" dirty="0">
                <a:solidFill>
                  <a:schemeClr val="bg2"/>
                </a:solidFill>
                <a:ea typeface="華康超明體(P)" panose="02010600010101010101" pitchFamily="2" charset="-120"/>
              </a:rPr>
              <a:t>緊張是動物共同演化出來的特質，在早期弱肉強食的生物圈裡，逃避被吃掉的能力，是延續物種繁衍的重要因素。</a:t>
            </a:r>
            <a:r>
              <a:rPr lang="zh-TW" altLang="en-US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32889" name="Rectangle 121"/>
          <p:cNvSpPr>
            <a:spLocks noChangeArrowheads="1"/>
          </p:cNvSpPr>
          <p:nvPr/>
        </p:nvSpPr>
        <p:spPr bwMode="auto">
          <a:xfrm>
            <a:off x="34925" y="2198688"/>
            <a:ext cx="2160588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0" lang="zh-TW" altLang="en-US" sz="2200">
                <a:solidFill>
                  <a:srgbClr val="5F5F5F"/>
                </a:solidFill>
                <a:ea typeface="華康超明體(P)" panose="02010600010101010101" pitchFamily="2" charset="-120"/>
              </a:rPr>
              <a:t>生理學家認為</a:t>
            </a:r>
            <a:r>
              <a:rPr kumimoji="0" lang="zh-TW" altLang="en-US" sz="2200">
                <a:solidFill>
                  <a:srgbClr val="CC3300"/>
                </a:solidFill>
                <a:ea typeface="華康超明體(P)" panose="02010600010101010101" pitchFamily="2" charset="-120"/>
              </a:rPr>
              <a:t>恐懼</a:t>
            </a:r>
            <a:r>
              <a:rPr kumimoji="0" lang="zh-TW" altLang="en-US" sz="2200">
                <a:solidFill>
                  <a:srgbClr val="5F5F5F"/>
                </a:solidFill>
                <a:ea typeface="華康超明體(P)" panose="02010600010101010101" pitchFamily="2" charset="-120"/>
              </a:rPr>
              <a:t>連同</a:t>
            </a:r>
            <a:r>
              <a:rPr kumimoji="0" lang="zh-TW" altLang="en-US" sz="2200">
                <a:solidFill>
                  <a:srgbClr val="CC3300"/>
                </a:solidFill>
                <a:ea typeface="華康超明體(P)" panose="02010600010101010101" pitchFamily="2" charset="-120"/>
              </a:rPr>
              <a:t>快樂</a:t>
            </a:r>
            <a:r>
              <a:rPr kumimoji="0" lang="zh-TW" altLang="en-US" sz="2200">
                <a:solidFill>
                  <a:srgbClr val="5F5F5F"/>
                </a:solidFill>
                <a:ea typeface="華康超明體(P)" panose="02010600010101010101" pitchFamily="2" charset="-120"/>
              </a:rPr>
              <a:t>、</a:t>
            </a:r>
            <a:r>
              <a:rPr kumimoji="0" lang="zh-TW" altLang="en-US" sz="2200">
                <a:solidFill>
                  <a:srgbClr val="CC3300"/>
                </a:solidFill>
                <a:ea typeface="華康超明體(P)" panose="02010600010101010101" pitchFamily="2" charset="-120"/>
              </a:rPr>
              <a:t>憤怒</a:t>
            </a:r>
            <a:r>
              <a:rPr kumimoji="0" lang="zh-TW" altLang="en-US" sz="2200">
                <a:solidFill>
                  <a:srgbClr val="5F5F5F"/>
                </a:solidFill>
                <a:ea typeface="華康超明體(P)" panose="02010600010101010101" pitchFamily="2" charset="-120"/>
              </a:rPr>
              <a:t>，都是人類的內在本質。</a:t>
            </a:r>
            <a:r>
              <a:rPr kumimoji="0" lang="zh-TW" altLang="en-US" sz="2200">
                <a:solidFill>
                  <a:schemeClr val="bg2"/>
                </a:solidFill>
                <a:ea typeface="華康超明體(P)" panose="02010600010101010101" pitchFamily="2" charset="-120"/>
              </a:rPr>
              <a:t>感受恐懼信號後，交由神經系統啟動整個恐懼反應。</a:t>
            </a:r>
            <a:r>
              <a:rPr lang="zh-TW" altLang="en-US">
                <a:solidFill>
                  <a:srgbClr val="5F5F5F"/>
                </a:solidFill>
              </a:rPr>
              <a:t> </a:t>
            </a:r>
          </a:p>
        </p:txBody>
      </p:sp>
      <p:sp>
        <p:nvSpPr>
          <p:cNvPr id="32890" name="Rectangle 122"/>
          <p:cNvSpPr>
            <a:spLocks noChangeArrowheads="1"/>
          </p:cNvSpPr>
          <p:nvPr/>
        </p:nvSpPr>
        <p:spPr bwMode="auto">
          <a:xfrm>
            <a:off x="2268538" y="2924885"/>
            <a:ext cx="3598862" cy="195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0" lang="zh-TW" altLang="en-US" sz="2200" dirty="0">
                <a:solidFill>
                  <a:srgbClr val="CC3300"/>
                </a:solidFill>
                <a:ea typeface="華康超明體(P)" panose="02010600010101010101" pitchFamily="2" charset="-120"/>
              </a:rPr>
              <a:t>不要讓恐懼</a:t>
            </a:r>
            <a:r>
              <a:rPr kumimoji="0" lang="en-US" altLang="zh-TW" sz="2200" dirty="0">
                <a:solidFill>
                  <a:srgbClr val="CC3300"/>
                </a:solidFill>
                <a:ea typeface="華康超明體(P)" panose="02010600010101010101" pitchFamily="2" charset="-120"/>
              </a:rPr>
              <a:t>『</a:t>
            </a:r>
            <a:r>
              <a:rPr kumimoji="0" lang="zh-TW" altLang="en-US" sz="2200" dirty="0">
                <a:solidFill>
                  <a:srgbClr val="CC3300"/>
                </a:solidFill>
                <a:ea typeface="華康超明體(P)" panose="02010600010101010101" pitchFamily="2" charset="-120"/>
              </a:rPr>
              <a:t>增幅</a:t>
            </a:r>
            <a:r>
              <a:rPr kumimoji="0" lang="en-US" altLang="zh-TW" sz="2200" dirty="0">
                <a:solidFill>
                  <a:srgbClr val="CC3300"/>
                </a:solidFill>
                <a:ea typeface="華康超明體(P)" panose="02010600010101010101" pitchFamily="2" charset="-120"/>
              </a:rPr>
              <a:t>』</a:t>
            </a:r>
            <a:endParaRPr kumimoji="0" lang="en-US" altLang="zh-TW" sz="2200" dirty="0">
              <a:solidFill>
                <a:schemeClr val="bg2"/>
              </a:solidFill>
              <a:ea typeface="華康超明體(P)" panose="02010600010101010101" pitchFamily="2" charset="-120"/>
            </a:endParaRPr>
          </a:p>
          <a:p>
            <a:pPr>
              <a:lnSpc>
                <a:spcPct val="110000"/>
              </a:lnSpc>
            </a:pPr>
            <a:r>
              <a:rPr kumimoji="0" lang="zh-TW" altLang="en-US" sz="2200" dirty="0">
                <a:solidFill>
                  <a:srgbClr val="333333"/>
                </a:solidFill>
                <a:ea typeface="華康超明體(P)" panose="02010600010101010101" pitchFamily="2" charset="-120"/>
              </a:rPr>
              <a:t>要面對恐懼，甚至去擁抱</a:t>
            </a:r>
            <a:r>
              <a:rPr kumimoji="0" lang="zh-TW" altLang="en-US" sz="2200" dirty="0" smtClean="0">
                <a:solidFill>
                  <a:srgbClr val="333333"/>
                </a:solidFill>
                <a:ea typeface="華康超明體(P)" panose="02010600010101010101" pitchFamily="2" charset="-120"/>
              </a:rPr>
              <a:t>恐懼。若勇敢看</a:t>
            </a:r>
            <a:r>
              <a:rPr kumimoji="0" lang="zh-TW" altLang="en-US" sz="2200" dirty="0">
                <a:solidFill>
                  <a:srgbClr val="333333"/>
                </a:solidFill>
                <a:ea typeface="華康超明體(P)" panose="02010600010101010101" pitchFamily="2" charset="-120"/>
              </a:rPr>
              <a:t>清恐懼的面貌是什麼</a:t>
            </a:r>
            <a:r>
              <a:rPr kumimoji="0" lang="zh-TW" altLang="en-US" sz="2200" dirty="0" smtClean="0">
                <a:solidFill>
                  <a:srgbClr val="333333"/>
                </a:solidFill>
                <a:ea typeface="華康超明體(P)" panose="02010600010101010101" pitchFamily="2" charset="-120"/>
              </a:rPr>
              <a:t>，恐懼感</a:t>
            </a:r>
            <a:r>
              <a:rPr kumimoji="0" lang="zh-TW" altLang="en-US" sz="2200" dirty="0">
                <a:solidFill>
                  <a:srgbClr val="333333"/>
                </a:solidFill>
                <a:ea typeface="華康超明體(P)" panose="02010600010101010101" pitchFamily="2" charset="-120"/>
              </a:rPr>
              <a:t>也許就不會那麼糟糕了</a:t>
            </a:r>
            <a:r>
              <a:rPr kumimoji="0" lang="zh-TW" altLang="en-US" sz="2200" dirty="0" smtClean="0">
                <a:solidFill>
                  <a:srgbClr val="333333"/>
                </a:solidFill>
                <a:ea typeface="華康超明體(P)" panose="02010600010101010101" pitchFamily="2" charset="-120"/>
              </a:rPr>
              <a:t>。如實面對。</a:t>
            </a:r>
            <a:endParaRPr kumimoji="0" lang="zh-TW" altLang="en-US" sz="2200" dirty="0">
              <a:solidFill>
                <a:srgbClr val="333333"/>
              </a:solidFill>
              <a:ea typeface="華康超明體(P)" panose="02010600010101010101" pitchFamily="2" charset="-120"/>
            </a:endParaRPr>
          </a:p>
        </p:txBody>
      </p:sp>
      <p:pic>
        <p:nvPicPr>
          <p:cNvPr id="32892" name="Picture 124" descr="Image:Bye bye.jpg"/>
          <p:cNvPicPr>
            <a:picLocks noChangeAspect="1" noChangeArrowheads="1"/>
          </p:cNvPicPr>
          <p:nvPr/>
        </p:nvPicPr>
        <p:blipFill>
          <a:blip r:embed="rId12">
            <a:lum bright="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2"/>
          <a:stretch>
            <a:fillRect/>
          </a:stretch>
        </p:blipFill>
        <p:spPr bwMode="auto">
          <a:xfrm>
            <a:off x="2324100" y="992362"/>
            <a:ext cx="3455988" cy="192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894" name="Rectangle 126"/>
          <p:cNvSpPr>
            <a:spLocks noChangeArrowheads="1"/>
          </p:cNvSpPr>
          <p:nvPr/>
        </p:nvSpPr>
        <p:spPr bwMode="auto">
          <a:xfrm>
            <a:off x="3779838" y="1052513"/>
            <a:ext cx="2012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異形營造恐懼氣氛</a:t>
            </a:r>
          </a:p>
        </p:txBody>
      </p:sp>
      <p:sp>
        <p:nvSpPr>
          <p:cNvPr id="32895" name="Rectangle 127"/>
          <p:cNvSpPr>
            <a:spLocks noChangeArrowheads="1"/>
          </p:cNvSpPr>
          <p:nvPr/>
        </p:nvSpPr>
        <p:spPr bwMode="auto">
          <a:xfrm>
            <a:off x="2555875" y="4933950"/>
            <a:ext cx="3155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CC0000"/>
                </a:solidFill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小白鼠被抓住尾巴後就往前跑</a:t>
            </a:r>
          </a:p>
        </p:txBody>
      </p:sp>
      <p:sp>
        <p:nvSpPr>
          <p:cNvPr id="32896" name="Line 128"/>
          <p:cNvSpPr>
            <a:spLocks noChangeShapeType="1"/>
          </p:cNvSpPr>
          <p:nvPr/>
        </p:nvSpPr>
        <p:spPr bwMode="auto">
          <a:xfrm>
            <a:off x="2228850" y="620713"/>
            <a:ext cx="0" cy="4176712"/>
          </a:xfrm>
          <a:prstGeom prst="line">
            <a:avLst/>
          </a:prstGeom>
          <a:noFill/>
          <a:ln w="9525">
            <a:solidFill>
              <a:srgbClr val="33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2897" name="Rectangle 129"/>
          <p:cNvSpPr>
            <a:spLocks noChangeArrowheads="1"/>
          </p:cNvSpPr>
          <p:nvPr/>
        </p:nvSpPr>
        <p:spPr bwMode="auto">
          <a:xfrm>
            <a:off x="5867400" y="4933539"/>
            <a:ext cx="3097213" cy="158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0" lang="zh-TW" altLang="en-US" sz="2200" dirty="0">
                <a:solidFill>
                  <a:srgbClr val="CC33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終極的恐懼</a:t>
            </a:r>
            <a:r>
              <a:rPr kumimoji="0" lang="en-US" altLang="zh-TW" sz="2200" dirty="0">
                <a:solidFill>
                  <a:srgbClr val="CC33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︰『</a:t>
            </a:r>
            <a:r>
              <a:rPr kumimoji="0" lang="zh-TW" altLang="en-US" sz="2200" dirty="0">
                <a:solidFill>
                  <a:srgbClr val="0000F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未知</a:t>
            </a:r>
            <a:r>
              <a:rPr kumimoji="0" lang="en-US" altLang="zh-TW" sz="2200" dirty="0">
                <a:solidFill>
                  <a:srgbClr val="CC33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』</a:t>
            </a:r>
            <a:endParaRPr kumimoji="0" lang="en-US" altLang="zh-TW" sz="2200" dirty="0">
              <a:solidFill>
                <a:schemeClr val="bg2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  <a:p>
            <a:pPr>
              <a:lnSpc>
                <a:spcPct val="110000"/>
              </a:lnSpc>
            </a:pPr>
            <a:r>
              <a:rPr kumimoji="0" lang="zh-TW" altLang="en-US" sz="2200" dirty="0">
                <a:solidFill>
                  <a:srgbClr val="333333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最大的恐懼</a:t>
            </a:r>
            <a:r>
              <a:rPr kumimoji="0" lang="zh-TW" altLang="en-US" sz="2200" dirty="0" smtClean="0">
                <a:solidFill>
                  <a:srgbClr val="333333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，是</a:t>
            </a:r>
            <a:r>
              <a:rPr kumimoji="0" lang="zh-TW" altLang="en-US" sz="2200" dirty="0">
                <a:solidFill>
                  <a:srgbClr val="333333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對未知的不確定與想像，所交織出來的 </a:t>
            </a:r>
            <a:r>
              <a:rPr kumimoji="0" lang="en-US" altLang="zh-TW" sz="2200" dirty="0">
                <a:solidFill>
                  <a:srgbClr val="333333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(</a:t>
            </a:r>
            <a:r>
              <a:rPr kumimoji="0" lang="zh-TW" altLang="en-US" sz="2200" dirty="0">
                <a:solidFill>
                  <a:srgbClr val="333333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自我催眠</a:t>
            </a:r>
            <a:r>
              <a:rPr kumimoji="0" lang="en-US" altLang="zh-TW" sz="2200" dirty="0">
                <a:solidFill>
                  <a:srgbClr val="333333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)</a:t>
            </a:r>
            <a:r>
              <a:rPr kumimoji="0" lang="zh-TW" altLang="en-US" sz="2200" dirty="0">
                <a:solidFill>
                  <a:srgbClr val="333333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。</a:t>
            </a:r>
          </a:p>
        </p:txBody>
      </p:sp>
      <p:pic>
        <p:nvPicPr>
          <p:cNvPr id="32899" name="Picture 131" descr="Image:STInBeauty.jpg"/>
          <p:cNvPicPr>
            <a:picLocks noChangeAspect="1" noChangeArrowheads="1"/>
          </p:cNvPicPr>
          <p:nvPr/>
        </p:nvPicPr>
        <p:blipFill>
          <a:blip r:embed="rId13">
            <a:lum bright="6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988" y="2908300"/>
            <a:ext cx="26924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900" name="Rectangle 132"/>
          <p:cNvSpPr>
            <a:spLocks noChangeArrowheads="1"/>
          </p:cNvSpPr>
          <p:nvPr/>
        </p:nvSpPr>
        <p:spPr bwMode="auto">
          <a:xfrm>
            <a:off x="7336860" y="4267885"/>
            <a:ext cx="13388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Star Trek </a:t>
            </a:r>
            <a:endParaRPr lang="en-US" altLang="zh-TW" dirty="0" smtClean="0">
              <a:solidFill>
                <a:schemeClr val="bg1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  <a:p>
            <a:pPr algn="ctr"/>
            <a:r>
              <a:rPr lang="zh-TW" altLang="en-US" dirty="0" smtClean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星</a:t>
            </a:r>
            <a:r>
              <a:rPr lang="zh-TW" altLang="en-US" dirty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艦迷航記</a:t>
            </a:r>
          </a:p>
        </p:txBody>
      </p:sp>
      <p:sp>
        <p:nvSpPr>
          <p:cNvPr id="32901" name="Rectangle 133"/>
          <p:cNvSpPr>
            <a:spLocks noChangeArrowheads="1"/>
          </p:cNvSpPr>
          <p:nvPr/>
        </p:nvSpPr>
        <p:spPr bwMode="auto">
          <a:xfrm>
            <a:off x="8698608" y="2723877"/>
            <a:ext cx="431800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r>
              <a:rPr lang="zh-TW" altLang="en-US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地球是艘超大星艦</a:t>
            </a:r>
          </a:p>
        </p:txBody>
      </p:sp>
      <p:sp>
        <p:nvSpPr>
          <p:cNvPr id="32905" name="Text Box 137"/>
          <p:cNvSpPr txBox="1">
            <a:spLocks noChangeArrowheads="1"/>
          </p:cNvSpPr>
          <p:nvPr/>
        </p:nvSpPr>
        <p:spPr bwMode="auto">
          <a:xfrm>
            <a:off x="8101013" y="2679700"/>
            <a:ext cx="6953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1000"/>
              <a:t>YouTube</a:t>
            </a:r>
          </a:p>
        </p:txBody>
      </p:sp>
      <p:pic>
        <p:nvPicPr>
          <p:cNvPr id="32906" name="Picture 138" descr="alie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6"/>
          <a:stretch>
            <a:fillRect/>
          </a:stretch>
        </p:blipFill>
        <p:spPr bwMode="auto">
          <a:xfrm>
            <a:off x="2268538" y="1004888"/>
            <a:ext cx="3527425" cy="191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907" name="Rectangle 139"/>
          <p:cNvSpPr>
            <a:spLocks noChangeArrowheads="1"/>
          </p:cNvSpPr>
          <p:nvPr/>
        </p:nvSpPr>
        <p:spPr bwMode="auto">
          <a:xfrm>
            <a:off x="8675688" y="6381750"/>
            <a:ext cx="468312" cy="476250"/>
          </a:xfrm>
          <a:prstGeom prst="rect">
            <a:avLst/>
          </a:prstGeom>
          <a:solidFill>
            <a:srgbClr val="FF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fld id="{EC836A8A-7101-4AB6-A9BE-F03D7CBE255B}" type="slidenum">
              <a:rPr lang="en-US" altLang="zh-TW" sz="2400" b="1">
                <a:solidFill>
                  <a:schemeClr val="bg1"/>
                </a:solidFill>
                <a:ea typeface="華康超明體(P)" panose="02010600010101010101" pitchFamily="2" charset="-120"/>
              </a:rPr>
              <a:pPr algn="ctr"/>
              <a:t>9</a:t>
            </a:fld>
            <a:endParaRPr lang="en-US" altLang="zh-TW" sz="2400" b="1">
              <a:solidFill>
                <a:schemeClr val="bg1"/>
              </a:solidFill>
              <a:ea typeface="華康超明體(P)" panose="02010600010101010101" pitchFamily="2" charset="-120"/>
            </a:endParaRPr>
          </a:p>
        </p:txBody>
      </p:sp>
      <p:sp>
        <p:nvSpPr>
          <p:cNvPr id="32908" name="Rectangle 140">
            <a:hlinkClick r:id="rId15" action="ppaction://hlinkfile"/>
          </p:cNvPr>
          <p:cNvSpPr>
            <a:spLocks noChangeArrowheads="1"/>
          </p:cNvSpPr>
          <p:nvPr/>
        </p:nvSpPr>
        <p:spPr bwMode="auto">
          <a:xfrm>
            <a:off x="4572000" y="2565400"/>
            <a:ext cx="12954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lnSpc>
                <a:spcPct val="90000"/>
              </a:lnSpc>
            </a:pPr>
            <a:r>
              <a:rPr lang="zh-TW" altLang="en-US" dirty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異形 </a:t>
            </a:r>
            <a:r>
              <a:rPr lang="en-US" altLang="zh-TW" dirty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Alien</a:t>
            </a:r>
          </a:p>
        </p:txBody>
      </p:sp>
      <p:pic>
        <p:nvPicPr>
          <p:cNvPr id="2" name="Alien 1979 720p HDTV 10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89261" end="33180.3333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296765" y="1007478"/>
            <a:ext cx="3500415" cy="1487677"/>
          </a:xfrm>
          <a:prstGeom prst="rect">
            <a:avLst/>
          </a:prstGeom>
        </p:spPr>
      </p:pic>
      <p:sp>
        <p:nvSpPr>
          <p:cNvPr id="28" name="Text Box 161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5910538" y="6434396"/>
            <a:ext cx="274947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 dirty="0" smtClean="0">
                <a:solidFill>
                  <a:srgbClr val="FF00FF"/>
                </a:solidFill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其實科學研究也是如此</a:t>
            </a:r>
            <a:endParaRPr lang="en-US" altLang="zh-TW" sz="2000" dirty="0">
              <a:solidFill>
                <a:srgbClr val="FF00FF"/>
              </a:solidFill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</p:txBody>
      </p:sp>
      <p:sp>
        <p:nvSpPr>
          <p:cNvPr id="31" name="文字方塊 30"/>
          <p:cNvSpPr txBox="1"/>
          <p:nvPr/>
        </p:nvSpPr>
        <p:spPr>
          <a:xfrm rot="16200000">
            <a:off x="8175874" y="5400169"/>
            <a:ext cx="1657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 12:14 - 15:33 [6]</a:t>
            </a:r>
            <a:endParaRPr lang="zh-TW" altLang="en-US" sz="14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8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2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2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8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8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8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32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2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2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2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2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544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2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28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2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2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7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1000"/>
                                        <p:tgtEl>
                                          <p:spTgt spid="32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2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2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32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1000"/>
                                        <p:tgtEl>
                                          <p:spTgt spid="32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10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2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2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32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28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29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2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2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45583" fill="hold"/>
                                        <p:tgtEl>
                                          <p:spTgt spid="329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2904"/>
                </p:tgtEl>
              </p:cMediaNode>
            </p:video>
            <p:video>
              <p:cMediaNode vol="80000">
                <p:cTn id="14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2773" grpId="0"/>
      <p:bldP spid="32885" grpId="0"/>
      <p:bldP spid="32887" grpId="0"/>
      <p:bldP spid="32888" grpId="0"/>
      <p:bldP spid="32889" grpId="0"/>
      <p:bldP spid="32890" grpId="0"/>
      <p:bldP spid="32894" grpId="0"/>
      <p:bldP spid="32895" grpId="0"/>
      <p:bldP spid="32897" grpId="0"/>
      <p:bldP spid="32900" grpId="0"/>
      <p:bldP spid="32900" grpId="1"/>
      <p:bldP spid="32901" grpId="0"/>
      <p:bldP spid="32905" grpId="0"/>
      <p:bldP spid="32908" grpId="0"/>
      <p:bldP spid="28" grpId="0"/>
      <p:bldP spid="31" grpId="0"/>
    </p:bld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8419</TotalTime>
  <Words>4740</Words>
  <Application>Microsoft Office PowerPoint</Application>
  <PresentationFormat>如螢幕大小 (4:3)</PresentationFormat>
  <Paragraphs>533</Paragraphs>
  <Slides>24</Slides>
  <Notes>24</Notes>
  <HiddenSlides>0</HiddenSlides>
  <MMClips>6</MMClips>
  <ScaleCrop>false</ScaleCrop>
  <HeadingPairs>
    <vt:vector size="8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41" baseType="lpstr">
      <vt:lpstr>Times New Roman</vt:lpstr>
      <vt:lpstr>Arial Black</vt:lpstr>
      <vt:lpstr>華康中黑體</vt:lpstr>
      <vt:lpstr>Arial</vt:lpstr>
      <vt:lpstr>華康超明體</vt:lpstr>
      <vt:lpstr>華康細明體(P)</vt:lpstr>
      <vt:lpstr>Century</vt:lpstr>
      <vt:lpstr>華康超明體(P)</vt:lpstr>
      <vt:lpstr>標楷體</vt:lpstr>
      <vt:lpstr>細明體</vt:lpstr>
      <vt:lpstr>新細明體</vt:lpstr>
      <vt:lpstr>Baskerville Old Face</vt:lpstr>
      <vt:lpstr>華康魏碑體(P)</vt:lpstr>
      <vt:lpstr>華康中黑體(P)</vt:lpstr>
      <vt:lpstr>華康楷書體W5(P)</vt:lpstr>
      <vt:lpstr>預設簡報設計</vt:lpstr>
      <vt:lpstr>Image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CMT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Juang RH</dc:creator>
  <cp:lastModifiedBy>Rong Huay Juang</cp:lastModifiedBy>
  <cp:revision>350</cp:revision>
  <cp:lastPrinted>2018-12-04T08:04:26Z</cp:lastPrinted>
  <dcterms:created xsi:type="dcterms:W3CDTF">2007-01-05T06:53:45Z</dcterms:created>
  <dcterms:modified xsi:type="dcterms:W3CDTF">2019-09-13T04:00:39Z</dcterms:modified>
</cp:coreProperties>
</file>