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650" r:id="rId2"/>
    <p:sldId id="652" r:id="rId3"/>
    <p:sldId id="664" r:id="rId4"/>
    <p:sldId id="666" r:id="rId5"/>
    <p:sldId id="667" r:id="rId6"/>
    <p:sldId id="691" r:id="rId7"/>
    <p:sldId id="668" r:id="rId8"/>
    <p:sldId id="669" r:id="rId9"/>
    <p:sldId id="671" r:id="rId10"/>
    <p:sldId id="663" r:id="rId11"/>
    <p:sldId id="665" r:id="rId12"/>
    <p:sldId id="673" r:id="rId13"/>
    <p:sldId id="672" r:id="rId14"/>
    <p:sldId id="674" r:id="rId15"/>
    <p:sldId id="675" r:id="rId16"/>
    <p:sldId id="676" r:id="rId17"/>
    <p:sldId id="677" r:id="rId18"/>
    <p:sldId id="678" r:id="rId19"/>
    <p:sldId id="679" r:id="rId20"/>
    <p:sldId id="684" r:id="rId21"/>
    <p:sldId id="685" r:id="rId22"/>
    <p:sldId id="686" r:id="rId23"/>
    <p:sldId id="683" r:id="rId24"/>
    <p:sldId id="687" r:id="rId25"/>
    <p:sldId id="681" r:id="rId26"/>
    <p:sldId id="682" r:id="rId27"/>
    <p:sldId id="680" r:id="rId28"/>
    <p:sldId id="688" r:id="rId29"/>
    <p:sldId id="689" r:id="rId30"/>
    <p:sldId id="690" r:id="rId31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細明體" panose="02020509000000000000" pitchFamily="49" charset="-120"/>
        <a:ea typeface="細明體" panose="02020509000000000000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FF"/>
    <a:srgbClr val="9900FF"/>
    <a:srgbClr val="C1EFFF"/>
    <a:srgbClr val="E5FFFF"/>
    <a:srgbClr val="FF00FF"/>
    <a:srgbClr val="FF9966"/>
    <a:srgbClr val="006600"/>
    <a:srgbClr val="FF6600"/>
    <a:srgbClr val="4D4D4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026" autoAdjust="0"/>
    <p:restoredTop sz="94842" autoAdjust="0"/>
  </p:normalViewPr>
  <p:slideViewPr>
    <p:cSldViewPr>
      <p:cViewPr varScale="1">
        <p:scale>
          <a:sx n="77" d="100"/>
          <a:sy n="77" d="100"/>
        </p:scale>
        <p:origin x="3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668"/>
    </p:cViewPr>
  </p:sorterViewPr>
  <p:notesViewPr>
    <p:cSldViewPr>
      <p:cViewPr>
        <p:scale>
          <a:sx n="100" d="100"/>
          <a:sy n="100" d="100"/>
        </p:scale>
        <p:origin x="-811" y="835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43C1BBCF-75E5-4015-AAFA-FD06A14E3FD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2263" y="5341938"/>
            <a:ext cx="6430962" cy="402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2" tIns="46068" rIns="93782" bIns="460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第二階層</a:t>
            </a:r>
          </a:p>
          <a:p>
            <a:pPr lvl="2"/>
            <a:r>
              <a:rPr lang="zh-TW" altLang="en-US" smtClean="0"/>
              <a:t>第三階層</a:t>
            </a:r>
          </a:p>
          <a:p>
            <a:pPr lvl="3"/>
            <a:r>
              <a:rPr lang="zh-TW" altLang="en-US" smtClean="0"/>
              <a:t>第四階層</a:t>
            </a:r>
          </a:p>
          <a:p>
            <a:pPr lvl="4"/>
            <a:r>
              <a:rPr lang="zh-TW" altLang="en-US" smtClean="0"/>
              <a:t>第五階層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2113" y="333375"/>
            <a:ext cx="6289675" cy="471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573338" y="9572625"/>
            <a:ext cx="19732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450" tIns="47725" rIns="95450" bIns="47725">
            <a:spAutoFit/>
          </a:bodyPr>
          <a:lstStyle>
            <a:lvl1pPr defTabSz="7953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96900" defTabSz="7953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92213" defTabSz="7953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90700" defTabSz="7953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386013" defTabSz="79533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843213" defTabSz="7953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300413" defTabSz="7953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757613" defTabSz="7953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214813" defTabSz="795338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100">
                <a:solidFill>
                  <a:schemeClr val="hlink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Pur3a-</a:t>
            </a:r>
            <a:fld id="{B05B402F-BC14-4D1C-B086-F8695BCC0A40}" type="slidenum">
              <a:rPr lang="en-US" altLang="zh-TW" sz="2100">
                <a:solidFill>
                  <a:schemeClr val="hlink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pPr algn="ctr"/>
              <a:t>‹#›</a:t>
            </a:fld>
            <a:endParaRPr lang="en-US" altLang="zh-TW" sz="2100">
              <a:solidFill>
                <a:schemeClr val="hlink"/>
              </a:solidFill>
              <a:latin typeface="Arial" panose="020B0604020202020204" pitchFamily="34" charset="0"/>
              <a:ea typeface="細明體" panose="02020509000000000000" pitchFamily="49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defTabSz="762000" rtl="0" fontAlgn="base">
      <a:lnSpc>
        <a:spcPct val="110000"/>
      </a:lnSpc>
      <a:spcBef>
        <a:spcPct val="10000"/>
      </a:spcBef>
      <a:spcAft>
        <a:spcPct val="20000"/>
      </a:spcAft>
      <a:defRPr kumimoji="1" sz="1100" kern="1200">
        <a:solidFill>
          <a:schemeClr val="tx1"/>
        </a:solidFill>
        <a:latin typeface="Times New Roman" panose="02020603050405020304" pitchFamily="18" charset="0"/>
        <a:ea typeface="華康細明體(P)" panose="02010600010101010101" pitchFamily="2" charset="-120"/>
        <a:cs typeface="+mn-cs"/>
      </a:defRPr>
    </a:lvl1pPr>
    <a:lvl2pPr marL="457200" algn="just" defTabSz="762000" rtl="0" fontAlgn="base">
      <a:lnSpc>
        <a:spcPct val="110000"/>
      </a:lnSpc>
      <a:spcBef>
        <a:spcPct val="10000"/>
      </a:spcBef>
      <a:spcAft>
        <a:spcPct val="20000"/>
      </a:spcAft>
      <a:defRPr kumimoji="1" sz="1100" kern="1200">
        <a:solidFill>
          <a:schemeClr val="tx1"/>
        </a:solidFill>
        <a:latin typeface="Times New Roman" panose="02020603050405020304" pitchFamily="18" charset="0"/>
        <a:ea typeface="華康細明體(P)" panose="02010600010101010101" pitchFamily="2" charset="-120"/>
        <a:cs typeface="+mn-cs"/>
      </a:defRPr>
    </a:lvl2pPr>
    <a:lvl3pPr marL="914400" algn="just" defTabSz="762000" rtl="0" fontAlgn="base">
      <a:lnSpc>
        <a:spcPct val="110000"/>
      </a:lnSpc>
      <a:spcBef>
        <a:spcPct val="10000"/>
      </a:spcBef>
      <a:spcAft>
        <a:spcPct val="20000"/>
      </a:spcAft>
      <a:defRPr kumimoji="1" sz="1100" kern="1200">
        <a:solidFill>
          <a:schemeClr val="tx1"/>
        </a:solidFill>
        <a:latin typeface="Times New Roman" panose="02020603050405020304" pitchFamily="18" charset="0"/>
        <a:ea typeface="華康細明體(P)" panose="02010600010101010101" pitchFamily="2" charset="-120"/>
        <a:cs typeface="+mn-cs"/>
      </a:defRPr>
    </a:lvl3pPr>
    <a:lvl4pPr marL="1371600" algn="just" defTabSz="762000" rtl="0" fontAlgn="base">
      <a:lnSpc>
        <a:spcPct val="110000"/>
      </a:lnSpc>
      <a:spcBef>
        <a:spcPct val="10000"/>
      </a:spcBef>
      <a:spcAft>
        <a:spcPct val="20000"/>
      </a:spcAft>
      <a:defRPr kumimoji="1" sz="1100" kern="1200">
        <a:solidFill>
          <a:schemeClr val="tx1"/>
        </a:solidFill>
        <a:latin typeface="Times New Roman" panose="02020603050405020304" pitchFamily="18" charset="0"/>
        <a:ea typeface="華康細明體(P)" panose="02010600010101010101" pitchFamily="2" charset="-120"/>
        <a:cs typeface="+mn-cs"/>
      </a:defRPr>
    </a:lvl4pPr>
    <a:lvl5pPr marL="1828800" algn="just" defTabSz="762000" rtl="0" fontAlgn="base">
      <a:lnSpc>
        <a:spcPct val="110000"/>
      </a:lnSpc>
      <a:spcBef>
        <a:spcPct val="10000"/>
      </a:spcBef>
      <a:spcAft>
        <a:spcPct val="20000"/>
      </a:spcAft>
      <a:defRPr kumimoji="1" sz="1100" kern="1200">
        <a:solidFill>
          <a:schemeClr val="tx1"/>
        </a:solidFill>
        <a:latin typeface="Times New Roman" panose="02020603050405020304" pitchFamily="18" charset="0"/>
        <a:ea typeface="華康細明體(P)" panose="02010600010101010101" pitchFamily="2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4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Arial" panose="020B0604020202020204" pitchFamily="34" charset="0"/>
                <a:ea typeface="華康中黑體(P)" panose="02010600010101010101" pitchFamily="2" charset="-120"/>
              </a:rPr>
              <a:t>圖 </a:t>
            </a:r>
            <a:r>
              <a:rPr lang="en-US" altLang="zh-TW" dirty="0">
                <a:latin typeface="Arial" panose="020B0604020202020204" pitchFamily="34" charset="0"/>
                <a:ea typeface="華康中黑體(P)" panose="02010600010101010101" pitchFamily="2" charset="-120"/>
              </a:rPr>
              <a:t>3.4  </a:t>
            </a:r>
            <a:r>
              <a:rPr lang="zh-TW" altLang="en-US" dirty="0" smtClean="0">
                <a:latin typeface="Arial" panose="020B0604020202020204" pitchFamily="34" charset="0"/>
                <a:ea typeface="華康中黑體(P)" panose="02010600010101010101" pitchFamily="2" charset="-120"/>
              </a:rPr>
              <a:t>膠体過濾</a:t>
            </a:r>
            <a:r>
              <a:rPr lang="zh-TW" altLang="en-US" dirty="0">
                <a:latin typeface="Arial" panose="020B0604020202020204" pitchFamily="34" charset="0"/>
                <a:ea typeface="華康中黑體(P)" panose="02010600010101010101" pitchFamily="2" charset="-120"/>
              </a:rPr>
              <a:t>法的典型溶離圖譜：</a:t>
            </a:r>
          </a:p>
          <a:p>
            <a:endParaRPr lang="zh-TW" altLang="en-US" dirty="0"/>
          </a:p>
          <a:p>
            <a:endParaRPr lang="en-US" altLang="zh-TW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7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ea typeface="華康中黑體(P)" panose="02010600010101010101" pitchFamily="2" charset="-120"/>
              </a:rPr>
              <a:t>介質粒子越細，色析法的解析力就越佳，但流動相的流速也就越慢。</a:t>
            </a:r>
          </a:p>
          <a:p>
            <a:r>
              <a:rPr lang="zh-TW" altLang="en-US"/>
              <a:t>        介質粒子的大小，好像電視銀幕的解析度，粒子越小，解析力越好。粒子小可以降低粒子之間的空間，這些空間太大是降低解析力的原因之一 </a:t>
            </a:r>
            <a:r>
              <a:rPr lang="en-US" altLang="zh-TW"/>
              <a:t>(</a:t>
            </a:r>
            <a:r>
              <a:rPr lang="zh-TW" altLang="en-US"/>
              <a:t>見下圖</a:t>
            </a:r>
            <a:r>
              <a:rPr lang="en-US" altLang="zh-TW"/>
              <a:t>)</a:t>
            </a:r>
            <a:r>
              <a:rPr lang="zh-TW" altLang="en-US"/>
              <a:t>。 但因為粒子塞滿了所有空間，使得溶離液流過的速度變慢；流速太慢反而會導致解析力變差。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49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Arial" panose="020B0604020202020204" pitchFamily="34" charset="0"/>
                <a:ea typeface="華康中黑體(P)" panose="02010600010101010101" pitchFamily="2" charset="-120"/>
              </a:rPr>
              <a:t>圖 </a:t>
            </a:r>
            <a:r>
              <a:rPr lang="en-US" altLang="zh-TW" dirty="0">
                <a:latin typeface="Arial" panose="020B0604020202020204" pitchFamily="34" charset="0"/>
                <a:ea typeface="華康中黑體(P)" panose="02010600010101010101" pitchFamily="2" charset="-120"/>
              </a:rPr>
              <a:t>3.3  </a:t>
            </a:r>
            <a:r>
              <a:rPr lang="zh-TW" altLang="en-US" dirty="0">
                <a:latin typeface="Arial" panose="020B0604020202020204" pitchFamily="34" charset="0"/>
                <a:ea typeface="華康中黑體(P)" panose="02010600010101010101" pitchFamily="2" charset="-120"/>
              </a:rPr>
              <a:t>溶離液是以擴散方式進出</a:t>
            </a:r>
            <a:r>
              <a:rPr lang="zh-TW" altLang="en-US" dirty="0" smtClean="0">
                <a:latin typeface="Arial" panose="020B0604020202020204" pitchFamily="34" charset="0"/>
                <a:ea typeface="華康中黑體(P)" panose="02010600010101010101" pitchFamily="2" charset="-120"/>
              </a:rPr>
              <a:t>膠体：</a:t>
            </a:r>
            <a:endParaRPr lang="zh-TW" altLang="en-US" dirty="0">
              <a:latin typeface="Arial" panose="020B0604020202020204" pitchFamily="34" charset="0"/>
              <a:ea typeface="華康中黑體(P)" panose="02010600010101010101" pitchFamily="2" charset="-120"/>
            </a:endParaRPr>
          </a:p>
          <a:p>
            <a:endParaRPr lang="zh-TW" altLang="en-US" dirty="0"/>
          </a:p>
          <a:p>
            <a:endParaRPr lang="en-US" altLang="zh-TW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8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Arial" panose="020B0604020202020204" pitchFamily="34" charset="0"/>
                <a:ea typeface="華康中黑體(P)" panose="02010600010101010101" pitchFamily="2" charset="-120"/>
              </a:rPr>
              <a:t>圖 </a:t>
            </a:r>
            <a:r>
              <a:rPr lang="en-US" altLang="zh-TW" dirty="0">
                <a:latin typeface="Arial" panose="020B0604020202020204" pitchFamily="34" charset="0"/>
                <a:ea typeface="華康中黑體(P)" panose="02010600010101010101" pitchFamily="2" charset="-120"/>
              </a:rPr>
              <a:t>3.3  </a:t>
            </a:r>
            <a:r>
              <a:rPr lang="zh-TW" altLang="en-US" dirty="0">
                <a:latin typeface="Arial" panose="020B0604020202020204" pitchFamily="34" charset="0"/>
                <a:ea typeface="華康中黑體(P)" panose="02010600010101010101" pitchFamily="2" charset="-120"/>
              </a:rPr>
              <a:t>瀰散式</a:t>
            </a:r>
            <a:r>
              <a:rPr lang="zh-TW" altLang="en-US" dirty="0" smtClean="0">
                <a:latin typeface="Arial" panose="020B0604020202020204" pitchFamily="34" charset="0"/>
                <a:ea typeface="華康中黑體(P)" panose="02010600010101010101" pitchFamily="2" charset="-120"/>
              </a:rPr>
              <a:t>膠体有</a:t>
            </a:r>
            <a:r>
              <a:rPr lang="zh-TW" altLang="en-US" dirty="0">
                <a:latin typeface="Arial" panose="020B0604020202020204" pitchFamily="34" charset="0"/>
                <a:ea typeface="華康中黑體(P)" panose="02010600010101010101" pitchFamily="2" charset="-120"/>
              </a:rPr>
              <a:t>較好的通透性：</a:t>
            </a:r>
          </a:p>
          <a:p>
            <a:endParaRPr lang="zh-TW" altLang="en-US" dirty="0"/>
          </a:p>
          <a:p>
            <a:endParaRPr lang="zh-TW" altLang="en-US" dirty="0"/>
          </a:p>
          <a:p>
            <a:endParaRPr lang="en-US" altLang="zh-TW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ea typeface="華康中黑體(P)" panose="02010600010101010101" pitchFamily="2" charset="-120"/>
              </a:rPr>
              <a:t>上圖誇張管柱內粒子的大小，以說明對解析力或流速的影響。</a:t>
            </a:r>
          </a:p>
          <a:p>
            <a:r>
              <a:rPr lang="zh-TW" altLang="en-US"/>
              <a:t>        粒子之間的空間，是造成解析力不好的原因之一；將粒子變小，可降低此空間，也因此可增加解析力。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a typeface="華康中黑體(P)" panose="02010600010101010101" pitchFamily="2" charset="-120"/>
              </a:rPr>
              <a:t>若解析力差不多，儘快讓你要的蛋白質早點出來：</a:t>
            </a:r>
          </a:p>
          <a:p>
            <a:r>
              <a:rPr lang="zh-TW" altLang="en-US" dirty="0"/>
              <a:t>        通常你都可以選擇多種</a:t>
            </a:r>
            <a:r>
              <a:rPr lang="zh-TW" altLang="en-US" dirty="0" smtClean="0"/>
              <a:t>膠体，</a:t>
            </a:r>
            <a:r>
              <a:rPr lang="zh-TW" altLang="en-US" dirty="0"/>
              <a:t>但經常都是優劣互見。但若無特別考量，請選擇可讓你的蛋白質早一點流出來的</a:t>
            </a:r>
            <a:r>
              <a:rPr lang="zh-TW" altLang="en-US" dirty="0" smtClean="0"/>
              <a:t>膠体介質</a:t>
            </a:r>
            <a:r>
              <a:rPr lang="zh-TW" altLang="en-US" dirty="0"/>
              <a:t>。當你要分別純化上圖紅色或青色兩個色帶時，你的選擇如何？實際去試試看，可能是最簡便的方法。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7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Arial" panose="020B0604020202020204" pitchFamily="34" charset="0"/>
                <a:ea typeface="華康中黑體(P)" panose="02010600010101010101" pitchFamily="2" charset="-120"/>
              </a:rPr>
              <a:t>圖 </a:t>
            </a:r>
            <a:r>
              <a:rPr lang="en-US" altLang="zh-TW">
                <a:latin typeface="Arial" panose="020B0604020202020204" pitchFamily="34" charset="0"/>
                <a:ea typeface="華康中黑體(P)" panose="02010600010101010101" pitchFamily="2" charset="-120"/>
              </a:rPr>
              <a:t>3.5  </a:t>
            </a:r>
            <a:r>
              <a:rPr lang="zh-TW" altLang="en-US">
                <a:latin typeface="Arial" panose="020B0604020202020204" pitchFamily="34" charset="0"/>
                <a:ea typeface="華康中黑體(P)" panose="02010600010101010101" pitchFamily="2" charset="-120"/>
              </a:rPr>
              <a:t>液相層析管柱系統：</a:t>
            </a:r>
          </a:p>
          <a:p>
            <a:endParaRPr lang="zh-TW" altLang="en-US"/>
          </a:p>
          <a:p>
            <a:endParaRPr lang="en-US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a typeface="華康中黑體(P)" panose="02010600010101010101" pitchFamily="2" charset="-120"/>
              </a:rPr>
              <a:t>多練習膠柱的裝填，並注意所有預先設定的條件。</a:t>
            </a:r>
          </a:p>
          <a:p>
            <a:r>
              <a:rPr lang="zh-TW" altLang="en-US" dirty="0"/>
              <a:t>        預先算準所需要的</a:t>
            </a:r>
            <a:r>
              <a:rPr lang="zh-TW" altLang="en-US" dirty="0" smtClean="0"/>
              <a:t>膠体，</a:t>
            </a:r>
            <a:r>
              <a:rPr lang="zh-TW" altLang="en-US" dirty="0"/>
              <a:t>好好平衡在指定的緩衝液，並且把該</a:t>
            </a:r>
            <a:r>
              <a:rPr lang="zh-TW" altLang="en-US" dirty="0" smtClean="0"/>
              <a:t>膠体及</a:t>
            </a:r>
            <a:r>
              <a:rPr lang="zh-TW" altLang="en-US" dirty="0"/>
              <a:t>管柱，事先保存在操作的溫度下；這樣的預備工作，幾乎已經成功一半了。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4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ea typeface="華康中黑體(P)" panose="02010600010101010101" pitchFamily="2" charset="-120"/>
              </a:rPr>
              <a:t>近朱者赤、近墨者黑，物以類聚，不論人類或是分子皆同：</a:t>
            </a:r>
          </a:p>
          <a:p>
            <a:r>
              <a:rPr lang="zh-TW" altLang="en-US"/>
              <a:t>        </a:t>
            </a:r>
            <a:r>
              <a:rPr kumimoji="0" lang="zh-TW" altLang="en-US"/>
              <a:t>若要分類自然界中的所有分子，可以大略分成 極性 及 非極性 兩大類。</a:t>
            </a:r>
          </a:p>
          <a:p>
            <a:r>
              <a:rPr kumimoji="0" lang="zh-TW" altLang="en-US"/>
              <a:t>        極性分子上的電子分佈不均勻，常常造成分子上某些部份的電子密度較大，因而產生偶極性，偶極會有暫時性的正負電荷產生；因此兩個極性分子相遇，可利用其偶極性的正負電荷互相吸引，會有較大的親和力。</a:t>
            </a:r>
          </a:p>
          <a:p>
            <a:r>
              <a:rPr kumimoji="0" lang="zh-TW" altLang="en-US"/>
              <a:t>        反之，非極性的分子上，其電子密度分佈較為均勻，因此不會有偶極產生，事實上非極性分子上不會帶有電荷。非極性的分子，比較喜歡與非極性的分子接近，可以看作因為無法與極性分子接近，被極性分子排斥所造成的非極性間的相互吸引力量。也可以說是分子上電子的短暫分配不均，所形成的 </a:t>
            </a:r>
            <a:r>
              <a:rPr kumimoji="0" lang="zh-TW" altLang="en-US">
                <a:hlinkClick r:id="" action="ppaction://noaction"/>
              </a:rPr>
              <a:t>凡得瓦爾 </a:t>
            </a:r>
            <a:r>
              <a:rPr kumimoji="0" lang="zh-TW" altLang="en-US"/>
              <a:t>吸引力。</a:t>
            </a:r>
          </a:p>
          <a:p>
            <a:r>
              <a:rPr kumimoji="0" lang="zh-TW" altLang="en-US"/>
              <a:t>        為何極性分子上的電子密度分佈會較不均勻？ 若分子內的任何兩個原子之間，其間的 陰電性 相差太大，例如氫 </a:t>
            </a:r>
            <a:r>
              <a:rPr kumimoji="0" lang="en-US" altLang="zh-TW"/>
              <a:t>(</a:t>
            </a:r>
            <a:r>
              <a:rPr kumimoji="0" lang="zh-TW" altLang="en-US"/>
              <a:t>陰電性 </a:t>
            </a:r>
            <a:r>
              <a:rPr kumimoji="0" lang="en-US" altLang="zh-TW"/>
              <a:t>2.1) </a:t>
            </a:r>
            <a:r>
              <a:rPr kumimoji="0" lang="zh-TW" altLang="en-US"/>
              <a:t>與氧 </a:t>
            </a:r>
            <a:r>
              <a:rPr kumimoji="0" lang="en-US" altLang="zh-TW"/>
              <a:t>(3.5)</a:t>
            </a:r>
            <a:r>
              <a:rPr kumimoji="0" lang="zh-TW" altLang="en-US"/>
              <a:t>，則氫原子上的電子會被氧原子所吸引，使得氫氧附近的電子分佈不均勻。反之，碳 </a:t>
            </a:r>
            <a:r>
              <a:rPr kumimoji="0" lang="en-US" altLang="zh-TW"/>
              <a:t>(2.5) </a:t>
            </a:r>
            <a:r>
              <a:rPr kumimoji="0" lang="zh-TW" altLang="en-US"/>
              <a:t>與氫 </a:t>
            </a:r>
            <a:r>
              <a:rPr kumimoji="0" lang="en-US" altLang="zh-TW"/>
              <a:t>(2.1) </a:t>
            </a:r>
            <a:r>
              <a:rPr kumimoji="0" lang="zh-TW" altLang="en-US"/>
              <a:t>之間的陰電性相差較小，因此飽和碳氫化合物都是屬於極性較小的分子。</a:t>
            </a:r>
          </a:p>
          <a:p>
            <a:r>
              <a:rPr kumimoji="0" lang="zh-TW" altLang="en-US"/>
              <a:t>        陰電性是描述一個原子搶電子的能力，陰電性大者容易搶奪其相鄰原子的電子。這是與其原子構造有關，在週期表右方的原子，因為其原子核內的質子數越來越多，正電荷較大，因此吸引電子的能力也較大。因此，分子的化學性質，幾乎都可用電子的爭奪來解釋；而分子或基團的極性大小，也可解釋大半的生物化學現象。 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ea typeface="華康中黑體(P)" panose="02010600010101010101" pitchFamily="2" charset="-120"/>
              </a:rPr>
              <a:t>實驗之前請仔細檢討並且把握住這些條件。</a:t>
            </a:r>
          </a:p>
          <a:p>
            <a:r>
              <a:rPr lang="zh-TW" altLang="en-US" dirty="0"/>
              <a:t>        雖然理論的文字論述不能替代實際操作，但若能在操作之前後都有以上的考慮，則將會使成功機率大增。 其中，</a:t>
            </a:r>
            <a:r>
              <a:rPr lang="zh-TW" altLang="en-US" dirty="0" smtClean="0"/>
              <a:t>膠体</a:t>
            </a:r>
            <a:r>
              <a:rPr lang="en-US" altLang="zh-TW" dirty="0" smtClean="0"/>
              <a:t>『</a:t>
            </a:r>
            <a:r>
              <a:rPr lang="zh-TW" altLang="en-US" dirty="0"/>
              <a:t>緊密裝填</a:t>
            </a:r>
            <a:r>
              <a:rPr lang="en-US" altLang="zh-TW" dirty="0"/>
              <a:t>』</a:t>
            </a:r>
            <a:r>
              <a:rPr lang="zh-TW" altLang="en-US" dirty="0"/>
              <a:t>可能是最重要的考慮因素。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4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Arial" panose="020B0604020202020204" pitchFamily="34" charset="0"/>
                <a:ea typeface="華康中黑體(P)" panose="02010600010101010101" pitchFamily="2" charset="-120"/>
              </a:rPr>
              <a:t>圖 </a:t>
            </a:r>
            <a:r>
              <a:rPr lang="en-US" altLang="zh-TW">
                <a:latin typeface="Arial" panose="020B0604020202020204" pitchFamily="34" charset="0"/>
                <a:ea typeface="華康中黑體(P)" panose="02010600010101010101" pitchFamily="2" charset="-120"/>
              </a:rPr>
              <a:t>3.1 </a:t>
            </a:r>
            <a:r>
              <a:rPr lang="zh-TW" altLang="en-US">
                <a:latin typeface="Arial" panose="020B0604020202020204" pitchFamily="34" charset="0"/>
                <a:ea typeface="華康中黑體(P)" panose="02010600010101010101" pitchFamily="2" charset="-120"/>
              </a:rPr>
              <a:t>色層分析方法的基本原理圖解：</a:t>
            </a:r>
          </a:p>
          <a:p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60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Arial" panose="020B0604020202020204" pitchFamily="34" charset="0"/>
                <a:ea typeface="華康中黑體(P)" panose="02010600010101010101" pitchFamily="2" charset="-120"/>
              </a:rPr>
              <a:t>表 </a:t>
            </a:r>
            <a:r>
              <a:rPr lang="en-US" altLang="zh-TW">
                <a:latin typeface="Arial" panose="020B0604020202020204" pitchFamily="34" charset="0"/>
                <a:ea typeface="華康中黑體(P)" panose="02010600010101010101" pitchFamily="2" charset="-120"/>
              </a:rPr>
              <a:t>3.1  </a:t>
            </a:r>
            <a:r>
              <a:rPr lang="zh-TW" altLang="en-US">
                <a:latin typeface="Arial" panose="020B0604020202020204" pitchFamily="34" charset="0"/>
                <a:ea typeface="華康中黑體(P)" panose="02010600010101010101" pitchFamily="2" charset="-120"/>
              </a:rPr>
              <a:t>各種大小分子的色析法應用： </a:t>
            </a:r>
          </a:p>
          <a:p>
            <a:endParaRPr lang="zh-TW" altLang="en-US"/>
          </a:p>
          <a:p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說明文字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314325"/>
            <a:ext cx="6286500" cy="4714875"/>
          </a:xfrm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latin typeface="Arial" panose="020B0604020202020204" pitchFamily="34" charset="0"/>
                <a:ea typeface="華康中黑體(P)" panose="02010600010101010101" pitchFamily="2" charset="-120"/>
              </a:rPr>
              <a:t>圖 </a:t>
            </a:r>
            <a:r>
              <a:rPr lang="en-US" altLang="zh-TW" dirty="0">
                <a:latin typeface="Arial" panose="020B0604020202020204" pitchFamily="34" charset="0"/>
                <a:ea typeface="華康中黑體(P)" panose="02010600010101010101" pitchFamily="2" charset="-120"/>
              </a:rPr>
              <a:t>3.2 </a:t>
            </a:r>
            <a:r>
              <a:rPr lang="zh-TW" altLang="en-US" dirty="0" smtClean="0">
                <a:latin typeface="Arial" panose="020B0604020202020204" pitchFamily="34" charset="0"/>
                <a:ea typeface="華康中黑體(P)" panose="02010600010101010101" pitchFamily="2" charset="-120"/>
              </a:rPr>
              <a:t>膠体過濾</a:t>
            </a:r>
            <a:r>
              <a:rPr lang="zh-TW" altLang="en-US" dirty="0">
                <a:latin typeface="Arial" panose="020B0604020202020204" pitchFamily="34" charset="0"/>
                <a:ea typeface="華康中黑體(P)" panose="02010600010101010101" pitchFamily="2" charset="-120"/>
              </a:rPr>
              <a:t>法的原理：</a:t>
            </a:r>
          </a:p>
          <a:p>
            <a:endParaRPr lang="zh-TW" altLang="en-US" dirty="0"/>
          </a:p>
          <a:p>
            <a:endParaRPr lang="en-US" altLang="zh-TW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525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59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299200" y="609600"/>
            <a:ext cx="17272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17600" y="609600"/>
            <a:ext cx="50292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2637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117600" y="609600"/>
            <a:ext cx="6908800" cy="54864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84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268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1366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17600" y="1981200"/>
            <a:ext cx="3378200" cy="4114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378200" cy="4114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159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84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12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8652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6162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609600"/>
            <a:ext cx="6908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81200"/>
            <a:ext cx="6908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第二階層</a:t>
            </a:r>
          </a:p>
          <a:p>
            <a:pPr lvl="2"/>
            <a:r>
              <a:rPr lang="zh-TW" altLang="en-US" smtClean="0"/>
              <a:t>第三階層</a:t>
            </a:r>
          </a:p>
          <a:p>
            <a:pPr lvl="3"/>
            <a:r>
              <a:rPr lang="zh-TW" altLang="en-US" smtClean="0"/>
              <a:t>第四階層</a:t>
            </a:r>
          </a:p>
          <a:p>
            <a:pPr lvl="4"/>
            <a:r>
              <a:rPr lang="zh-TW" altLang="en-US" smtClean="0"/>
              <a:t>第五階層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762000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細明體" panose="02020509000000000000" pitchFamily="49" charset="-120"/>
          <a:ea typeface="細明體" panose="02020509000000000000" pitchFamily="49" charset="-120"/>
        </a:defRPr>
      </a:lvl2pPr>
      <a:lvl3pPr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細明體" panose="02020509000000000000" pitchFamily="49" charset="-120"/>
          <a:ea typeface="細明體" panose="02020509000000000000" pitchFamily="49" charset="-120"/>
        </a:defRPr>
      </a:lvl3pPr>
      <a:lvl4pPr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細明體" panose="02020509000000000000" pitchFamily="49" charset="-120"/>
          <a:ea typeface="細明體" panose="02020509000000000000" pitchFamily="49" charset="-120"/>
        </a:defRPr>
      </a:lvl4pPr>
      <a:lvl5pPr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細明體" panose="02020509000000000000" pitchFamily="49" charset="-120"/>
          <a:ea typeface="細明體" panose="02020509000000000000" pitchFamily="49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細明體" panose="02020509000000000000" pitchFamily="49" charset="-120"/>
          <a:ea typeface="細明體" panose="02020509000000000000" pitchFamily="49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細明體" panose="02020509000000000000" pitchFamily="49" charset="-120"/>
          <a:ea typeface="細明體" panose="02020509000000000000" pitchFamily="49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細明體" panose="02020509000000000000" pitchFamily="49" charset="-120"/>
          <a:ea typeface="細明體" panose="02020509000000000000" pitchFamily="49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細明體" panose="02020509000000000000" pitchFamily="49" charset="-120"/>
          <a:ea typeface="細明體" panose="02020509000000000000" pitchFamily="49" charset="-120"/>
        </a:defRPr>
      </a:lvl9pPr>
    </p:titleStyle>
    <p:bodyStyle>
      <a:lvl1pPr marL="342900" indent="-342900" algn="l" defTabSz="762000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62000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62000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62000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24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5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3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5" name="Rectangle 3"/>
          <p:cNvSpPr>
            <a:spLocks noChangeArrowheads="1"/>
          </p:cNvSpPr>
          <p:nvPr/>
        </p:nvSpPr>
        <p:spPr bwMode="auto">
          <a:xfrm>
            <a:off x="250825" y="116632"/>
            <a:ext cx="58384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4400" b="1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</a:t>
            </a:r>
            <a:r>
              <a:rPr lang="en-US" altLang="zh-TW" sz="2800" b="1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 </a:t>
            </a:r>
            <a:r>
              <a:rPr lang="zh-TW" altLang="en-US" sz="36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色層分析法  </a:t>
            </a:r>
            <a:r>
              <a:rPr lang="en-US" altLang="zh-TW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Chromatography</a:t>
            </a:r>
          </a:p>
        </p:txBody>
      </p:sp>
      <p:sp>
        <p:nvSpPr>
          <p:cNvPr id="1487877" name="Rectangle 5"/>
          <p:cNvSpPr>
            <a:spLocks noChangeArrowheads="1"/>
          </p:cNvSpPr>
          <p:nvPr/>
        </p:nvSpPr>
        <p:spPr bwMode="auto">
          <a:xfrm>
            <a:off x="611560" y="1268760"/>
            <a:ext cx="8496944" cy="550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FF66FF"/>
              </a:buClr>
              <a:buSzPct val="100000"/>
            </a:pPr>
            <a:r>
              <a:rPr lang="en-US" altLang="zh-TW" sz="32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2.1  </a:t>
            </a:r>
            <a:r>
              <a:rPr lang="zh-TW" altLang="en-US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色層分析原理 </a:t>
            </a:r>
            <a:r>
              <a:rPr lang="en-US" altLang="zh-TW" sz="2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Basic </a:t>
            </a:r>
            <a:r>
              <a:rPr lang="en-US" altLang="zh-TW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principles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FF"/>
              </a:buClr>
              <a:buSzPct val="100000"/>
              <a:buFont typeface="Arial" panose="020B0604020202020204" pitchFamily="34" charset="0"/>
              <a:buNone/>
            </a:pPr>
            <a:r>
              <a:rPr lang="en-US" altLang="zh-TW" sz="2800" dirty="0">
                <a:latin typeface="華康中楷體" charset="-120"/>
                <a:ea typeface="華康中楷體" charset="-120"/>
              </a:rPr>
              <a:t>		</a:t>
            </a:r>
            <a:r>
              <a:rPr lang="zh-TW" altLang="en-US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極性</a:t>
            </a:r>
            <a:r>
              <a:rPr lang="zh-TW" altLang="en-US" sz="2800" dirty="0">
                <a:latin typeface="細明體" panose="02020509000000000000" pitchFamily="49" charset="-120"/>
                <a:ea typeface="細明體" panose="02020509000000000000" pitchFamily="49" charset="-120"/>
              </a:rPr>
              <a:t>不同的分子在兩相中有</a:t>
            </a:r>
            <a:r>
              <a:rPr lang="zh-TW" altLang="en-US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不同的分佈</a:t>
            </a:r>
            <a:r>
              <a:rPr lang="zh-TW" altLang="en-US" sz="2800" dirty="0">
                <a:latin typeface="細明體" panose="02020509000000000000" pitchFamily="49" charset="-120"/>
                <a:ea typeface="細明體" panose="02020509000000000000" pitchFamily="49" charset="-120"/>
              </a:rPr>
              <a:t>比例</a:t>
            </a:r>
            <a:endParaRPr lang="zh-TW" altLang="en-US" sz="2800" dirty="0">
              <a:latin typeface="華康中楷體" charset="-120"/>
              <a:ea typeface="華康中楷體" charset="-120"/>
            </a:endParaRPr>
          </a:p>
          <a:p>
            <a:pPr marL="0" indent="0">
              <a:spcBef>
                <a:spcPct val="20000"/>
              </a:spcBef>
              <a:buClr>
                <a:srgbClr val="FF66FF"/>
              </a:buClr>
              <a:buSzPct val="100000"/>
            </a:pPr>
            <a:r>
              <a:rPr lang="en-US" altLang="zh-TW" sz="32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2.2  </a:t>
            </a:r>
            <a:r>
              <a:rPr lang="zh-TW" altLang="en-US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膠体過濾法 </a:t>
            </a:r>
            <a:r>
              <a:rPr lang="en-US" altLang="zh-TW" sz="2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Gel </a:t>
            </a:r>
            <a:r>
              <a:rPr lang="en-US" altLang="zh-TW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filtration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FF"/>
              </a:buClr>
              <a:buSzPct val="100000"/>
              <a:buFont typeface="Arial" panose="020B0604020202020204" pitchFamily="34" charset="0"/>
              <a:buNone/>
            </a:pPr>
            <a:r>
              <a:rPr lang="en-US" altLang="zh-TW" sz="2800" dirty="0">
                <a:latin typeface="華康中楷體" charset="-120"/>
                <a:ea typeface="華康中楷體" charset="-120"/>
              </a:rPr>
              <a:t>		</a:t>
            </a:r>
            <a:r>
              <a:rPr lang="zh-TW" altLang="en-US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依樣</a:t>
            </a:r>
            <a:r>
              <a:rPr lang="zh-TW" altLang="en-US" sz="2800" dirty="0">
                <a:latin typeface="細明體" panose="02020509000000000000" pitchFamily="49" charset="-120"/>
                <a:ea typeface="細明體" panose="02020509000000000000" pitchFamily="49" charset="-120"/>
              </a:rPr>
              <a:t>本</a:t>
            </a:r>
            <a:r>
              <a:rPr lang="zh-TW" altLang="en-US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分子量之差異來</a:t>
            </a:r>
            <a:r>
              <a:rPr lang="zh-TW" altLang="en-US" sz="2800" dirty="0">
                <a:latin typeface="細明體" panose="02020509000000000000" pitchFamily="49" charset="-120"/>
                <a:ea typeface="細明體" panose="02020509000000000000" pitchFamily="49" charset="-120"/>
              </a:rPr>
              <a:t>做分離純化</a:t>
            </a:r>
            <a:endParaRPr lang="zh-TW" altLang="en-US" sz="2800" dirty="0">
              <a:latin typeface="華康中楷體" charset="-120"/>
              <a:ea typeface="華康中楷體" charset="-120"/>
            </a:endParaRPr>
          </a:p>
          <a:p>
            <a:pPr marL="0" indent="0">
              <a:spcBef>
                <a:spcPct val="20000"/>
              </a:spcBef>
              <a:buClr>
                <a:srgbClr val="FF66FF"/>
              </a:buClr>
              <a:buSzPct val="100000"/>
            </a:pPr>
            <a:r>
              <a:rPr lang="en-US" altLang="zh-TW" sz="32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2.3  </a:t>
            </a:r>
            <a:r>
              <a:rPr lang="zh-TW" altLang="en-US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離子交換法 </a:t>
            </a:r>
            <a:r>
              <a:rPr lang="en-US" altLang="zh-TW" sz="2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Ion </a:t>
            </a:r>
            <a:r>
              <a:rPr lang="en-US" altLang="zh-TW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exchange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FF"/>
              </a:buClr>
              <a:buSzPct val="100000"/>
              <a:buFont typeface="Arial" panose="020B0604020202020204" pitchFamily="34" charset="0"/>
              <a:buNone/>
            </a:pPr>
            <a:r>
              <a:rPr lang="en-US" altLang="zh-TW" sz="2800" dirty="0">
                <a:latin typeface="華康中楷體" charset="-120"/>
                <a:ea typeface="華康中楷體" charset="-120"/>
              </a:rPr>
              <a:t>		</a:t>
            </a:r>
            <a:r>
              <a:rPr lang="zh-TW" altLang="en-US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利用</a:t>
            </a:r>
            <a:r>
              <a:rPr lang="zh-TW" altLang="en-US" sz="2800" dirty="0">
                <a:latin typeface="細明體" panose="02020509000000000000" pitchFamily="49" charset="-120"/>
                <a:ea typeface="細明體" panose="02020509000000000000" pitchFamily="49" charset="-120"/>
              </a:rPr>
              <a:t>樣本分子的表面帶電</a:t>
            </a:r>
            <a:r>
              <a:rPr lang="zh-TW" altLang="en-US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性質差異來</a:t>
            </a:r>
            <a:r>
              <a:rPr lang="zh-TW" altLang="en-US" sz="2800" dirty="0">
                <a:latin typeface="細明體" panose="02020509000000000000" pitchFamily="49" charset="-120"/>
                <a:ea typeface="細明體" panose="02020509000000000000" pitchFamily="49" charset="-120"/>
              </a:rPr>
              <a:t>進行分離</a:t>
            </a:r>
            <a:endParaRPr lang="zh-TW" altLang="en-US" sz="2800" dirty="0">
              <a:latin typeface="華康中楷體" charset="-120"/>
              <a:ea typeface="華康中楷體" charset="-120"/>
            </a:endParaRPr>
          </a:p>
          <a:p>
            <a:pPr marL="0" indent="0">
              <a:spcBef>
                <a:spcPct val="20000"/>
              </a:spcBef>
              <a:buClr>
                <a:srgbClr val="FF66FF"/>
              </a:buClr>
              <a:buSzPct val="100000"/>
            </a:pPr>
            <a:r>
              <a:rPr lang="en-US" altLang="zh-TW" sz="32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2.4  </a:t>
            </a:r>
            <a:r>
              <a:rPr lang="zh-TW" altLang="en-US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親和層析法 </a:t>
            </a:r>
            <a:r>
              <a:rPr lang="en-US" altLang="zh-TW" sz="2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Affinity </a:t>
            </a:r>
            <a:r>
              <a:rPr lang="en-US" altLang="zh-TW" sz="2800" dirty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chromatography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FF"/>
              </a:buClr>
              <a:buSzPct val="100000"/>
              <a:buFont typeface="Arial" panose="020B0604020202020204" pitchFamily="34" charset="0"/>
              <a:buNone/>
            </a:pPr>
            <a:r>
              <a:rPr lang="en-US" altLang="zh-TW" sz="2800" dirty="0">
                <a:latin typeface="華康中楷體" charset="-120"/>
                <a:ea typeface="華康中楷體" charset="-120"/>
              </a:rPr>
              <a:t>		</a:t>
            </a:r>
            <a:r>
              <a:rPr lang="zh-TW" altLang="en-US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利用</a:t>
            </a:r>
            <a:r>
              <a:rPr lang="zh-TW" altLang="en-US" sz="2800" dirty="0">
                <a:latin typeface="細明體" panose="02020509000000000000" pitchFamily="49" charset="-120"/>
                <a:ea typeface="細明體" panose="02020509000000000000" pitchFamily="49" charset="-120"/>
              </a:rPr>
              <a:t>分子間的親和性大小不同來進行分離</a:t>
            </a:r>
            <a:r>
              <a:rPr lang="zh-TW" altLang="en-US" sz="2800" dirty="0">
                <a:ea typeface="細明體" panose="02020509000000000000" pitchFamily="49" charset="-120"/>
              </a:rPr>
              <a:t>	</a:t>
            </a:r>
          </a:p>
          <a:p>
            <a:pPr marL="0" indent="0">
              <a:spcBef>
                <a:spcPct val="20000"/>
              </a:spcBef>
              <a:buClr>
                <a:srgbClr val="FF66FF"/>
              </a:buClr>
              <a:buSzPct val="100000"/>
            </a:pPr>
            <a:r>
              <a:rPr lang="en-US" altLang="zh-TW" sz="32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2.5  </a:t>
            </a:r>
            <a:r>
              <a:rPr lang="en-US" altLang="zh-TW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HPLC </a:t>
            </a:r>
            <a:r>
              <a:rPr lang="zh-TW" altLang="en-US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及 </a:t>
            </a:r>
            <a:r>
              <a:rPr lang="en-US" altLang="zh-TW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FPLC </a:t>
            </a:r>
          </a:p>
          <a:p>
            <a:pPr>
              <a:lnSpc>
                <a:spcPct val="70000"/>
              </a:lnSpc>
              <a:spcBef>
                <a:spcPct val="20000"/>
              </a:spcBef>
              <a:buClr>
                <a:srgbClr val="FF66FF"/>
              </a:buClr>
              <a:buSzPct val="100000"/>
              <a:buFont typeface="Arial" panose="020B0604020202020204" pitchFamily="34" charset="0"/>
              <a:buNone/>
            </a:pPr>
            <a:r>
              <a:rPr lang="en-US" altLang="zh-TW" sz="2800" dirty="0">
                <a:latin typeface="細明體" panose="02020509000000000000" pitchFamily="49" charset="-120"/>
                <a:ea typeface="細明體" panose="02020509000000000000" pitchFamily="49" charset="-120"/>
              </a:rPr>
              <a:t>		</a:t>
            </a:r>
            <a:r>
              <a:rPr lang="zh-TW" altLang="en-US" sz="28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改善</a:t>
            </a:r>
            <a:r>
              <a:rPr lang="zh-TW" altLang="en-US" sz="2800" dirty="0">
                <a:latin typeface="細明體" panose="02020509000000000000" pitchFamily="49" charset="-120"/>
                <a:ea typeface="細明體" panose="02020509000000000000" pitchFamily="49" charset="-120"/>
              </a:rPr>
              <a:t>介質的材質及吸附容量可增加速度及解析力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60548" y="980728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778298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87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8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8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8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8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8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8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8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8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8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8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8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8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8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8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878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878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8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878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878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878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7877" grpId="0" uiExpan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499" name="Rectangle 3"/>
          <p:cNvSpPr>
            <a:spLocks noChangeArrowheads="1"/>
          </p:cNvSpPr>
          <p:nvPr/>
        </p:nvSpPr>
        <p:spPr bwMode="auto">
          <a:xfrm>
            <a:off x="179388" y="234279"/>
            <a:ext cx="595035" cy="327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■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各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種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色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析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膠</a:t>
            </a:r>
          </a:p>
          <a:p>
            <a:pPr>
              <a:lnSpc>
                <a:spcPct val="90000"/>
              </a:lnSpc>
            </a:pPr>
            <a:r>
              <a:rPr lang="zh-TW" altLang="en-US" sz="3200" dirty="0" smtClean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体</a:t>
            </a:r>
            <a:endParaRPr lang="zh-TW" altLang="en-US" sz="3200" dirty="0">
              <a:solidFill>
                <a:srgbClr val="006600"/>
              </a:solidFill>
              <a:latin typeface="華康中黑體(P)" panose="02010600010101010101" pitchFamily="2" charset="-120"/>
              <a:ea typeface="華康中黑體(P)" panose="02010600010101010101" pitchFamily="2" charset="-120"/>
            </a:endParaRPr>
          </a:p>
        </p:txBody>
      </p:sp>
      <p:sp>
        <p:nvSpPr>
          <p:cNvPr id="1514568" name="Text Box 72"/>
          <p:cNvSpPr txBox="1">
            <a:spLocks noChangeArrowheads="1"/>
          </p:cNvSpPr>
          <p:nvPr/>
        </p:nvSpPr>
        <p:spPr bwMode="auto">
          <a:xfrm>
            <a:off x="1535723" y="260648"/>
            <a:ext cx="2900730" cy="733534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5000"/>
              </a:lnSpc>
              <a:spcBef>
                <a:spcPts val="0"/>
              </a:spcBef>
            </a:pPr>
            <a:r>
              <a:rPr lang="en-US" altLang="zh-TW" sz="3600" dirty="0">
                <a:solidFill>
                  <a:schemeClr val="bg1"/>
                </a:solidFill>
                <a:latin typeface="Arial Black" panose="020B0A04020102020204" pitchFamily="34" charset="0"/>
                <a:ea typeface="華康楷書體W5" panose="02010609010101010101" pitchFamily="49" charset="-120"/>
              </a:rPr>
              <a:t>Pharmacia</a:t>
            </a:r>
          </a:p>
        </p:txBody>
      </p:sp>
      <p:sp>
        <p:nvSpPr>
          <p:cNvPr id="1514569" name="Text Box 73"/>
          <p:cNvSpPr txBox="1">
            <a:spLocks noChangeArrowheads="1"/>
          </p:cNvSpPr>
          <p:nvPr/>
        </p:nvSpPr>
        <p:spPr bwMode="auto">
          <a:xfrm>
            <a:off x="1535723" y="4674319"/>
            <a:ext cx="2152650" cy="679450"/>
          </a:xfrm>
          <a:prstGeom prst="rect">
            <a:avLst/>
          </a:prstGeom>
          <a:solidFill>
            <a:srgbClr val="0080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3600">
                <a:solidFill>
                  <a:schemeClr val="tx2"/>
                </a:solidFill>
                <a:latin typeface="Arial Black" panose="020B0A04020102020204" pitchFamily="34" charset="0"/>
                <a:ea typeface="華康楷書體W5" panose="02010609010101010101" pitchFamily="49" charset="-120"/>
              </a:rPr>
              <a:t>Bio-Rad</a:t>
            </a:r>
          </a:p>
        </p:txBody>
      </p:sp>
      <p:sp>
        <p:nvSpPr>
          <p:cNvPr id="1514570" name="Text Box 74"/>
          <p:cNvSpPr txBox="1">
            <a:spLocks noChangeArrowheads="1"/>
          </p:cNvSpPr>
          <p:nvPr/>
        </p:nvSpPr>
        <p:spPr bwMode="auto">
          <a:xfrm>
            <a:off x="1922463" y="1040432"/>
            <a:ext cx="21463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3200" dirty="0" err="1">
                <a:latin typeface="Arial" panose="020B0604020202020204" pitchFamily="34" charset="0"/>
                <a:ea typeface="華康楷書體W5" panose="02010609010101010101" pitchFamily="49" charset="-120"/>
              </a:rPr>
              <a:t>Sepha</a:t>
            </a:r>
            <a:r>
              <a:rPr lang="en-US" altLang="zh-TW" sz="3200" dirty="0" err="1">
                <a:solidFill>
                  <a:srgbClr val="3333FF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dex</a:t>
            </a:r>
            <a:endParaRPr lang="en-US" altLang="zh-TW" sz="3200" dirty="0">
              <a:solidFill>
                <a:srgbClr val="3333FF"/>
              </a:solidFill>
              <a:latin typeface="Arial" panose="020B0604020202020204" pitchFamily="34" charset="0"/>
              <a:ea typeface="華康楷書體W5" panose="02010609010101010101" pitchFamily="49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3200" dirty="0" err="1">
                <a:latin typeface="Arial" panose="020B0604020202020204" pitchFamily="34" charset="0"/>
                <a:ea typeface="華康楷書體W5" panose="02010609010101010101" pitchFamily="49" charset="-120"/>
              </a:rPr>
              <a:t>Sepha</a:t>
            </a:r>
            <a:r>
              <a:rPr lang="en-US" altLang="zh-TW" sz="3200" dirty="0" err="1">
                <a:solidFill>
                  <a:srgbClr val="3333FF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rose</a:t>
            </a:r>
            <a:endParaRPr lang="en-US" altLang="zh-TW" sz="3200" dirty="0">
              <a:solidFill>
                <a:srgbClr val="3333FF"/>
              </a:solidFill>
              <a:latin typeface="Arial" panose="020B0604020202020204" pitchFamily="34" charset="0"/>
              <a:ea typeface="華康楷書體W5" panose="02010609010101010101" pitchFamily="49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3200" dirty="0" err="1">
                <a:latin typeface="Arial" panose="020B0604020202020204" pitchFamily="34" charset="0"/>
                <a:ea typeface="華康楷書體W5" panose="02010609010101010101" pitchFamily="49" charset="-120"/>
              </a:rPr>
              <a:t>Seph</a:t>
            </a:r>
            <a:r>
              <a:rPr lang="en-US" altLang="zh-TW" sz="3200" dirty="0" err="1">
                <a:solidFill>
                  <a:srgbClr val="3333FF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acryl</a:t>
            </a:r>
            <a:endParaRPr lang="en-US" altLang="zh-TW" sz="3200" dirty="0">
              <a:solidFill>
                <a:srgbClr val="3333FF"/>
              </a:solidFill>
              <a:latin typeface="Arial" panose="020B0604020202020204" pitchFamily="34" charset="0"/>
              <a:ea typeface="華康楷書體W5" panose="02010609010101010101" pitchFamily="49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3200" dirty="0" err="1">
                <a:latin typeface="Arial" panose="020B0604020202020204" pitchFamily="34" charset="0"/>
                <a:ea typeface="華康楷書體W5" panose="02010609010101010101" pitchFamily="49" charset="-120"/>
              </a:rPr>
              <a:t>Sepha</a:t>
            </a:r>
            <a:r>
              <a:rPr lang="en-US" altLang="zh-TW" sz="3200" dirty="0" err="1">
                <a:solidFill>
                  <a:srgbClr val="3333FF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cel</a:t>
            </a:r>
            <a:endParaRPr lang="en-US" altLang="zh-TW" sz="3200" dirty="0">
              <a:solidFill>
                <a:srgbClr val="3333FF"/>
              </a:solidFill>
              <a:latin typeface="Arial" panose="020B0604020202020204" pitchFamily="34" charset="0"/>
              <a:ea typeface="華康楷書體W5" panose="02010609010101010101" pitchFamily="49" charset="-120"/>
            </a:endParaRPr>
          </a:p>
        </p:txBody>
      </p:sp>
      <p:sp>
        <p:nvSpPr>
          <p:cNvPr id="1514571" name="Text Box 75"/>
          <p:cNvSpPr txBox="1">
            <a:spLocks noChangeArrowheads="1"/>
          </p:cNvSpPr>
          <p:nvPr/>
        </p:nvSpPr>
        <p:spPr bwMode="auto">
          <a:xfrm>
            <a:off x="1922463" y="5360119"/>
            <a:ext cx="17875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3200" dirty="0" err="1">
                <a:latin typeface="Arial" panose="020B0604020202020204" pitchFamily="34" charset="0"/>
                <a:ea typeface="華康楷書體W5" panose="02010609010101010101" pitchFamily="49" charset="-120"/>
              </a:rPr>
              <a:t>BioGel</a:t>
            </a:r>
            <a:r>
              <a:rPr lang="en-US" altLang="zh-TW" sz="3200" dirty="0">
                <a:latin typeface="Arial" panose="020B0604020202020204" pitchFamily="34" charset="0"/>
                <a:ea typeface="華康楷書體W5" panose="02010609010101010101" pitchFamily="49" charset="-120"/>
              </a:rPr>
              <a:t> </a:t>
            </a:r>
            <a:r>
              <a:rPr lang="en-US" altLang="zh-TW" sz="3200" dirty="0">
                <a:solidFill>
                  <a:srgbClr val="3333FF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P</a:t>
            </a:r>
          </a:p>
          <a:p>
            <a:pPr>
              <a:lnSpc>
                <a:spcPct val="110000"/>
              </a:lnSpc>
            </a:pPr>
            <a:r>
              <a:rPr lang="en-US" altLang="zh-TW" sz="3200" dirty="0" err="1">
                <a:latin typeface="Arial" panose="020B0604020202020204" pitchFamily="34" charset="0"/>
                <a:ea typeface="華康楷書體W5" panose="02010609010101010101" pitchFamily="49" charset="-120"/>
              </a:rPr>
              <a:t>BioGel</a:t>
            </a:r>
            <a:r>
              <a:rPr lang="en-US" altLang="zh-TW" sz="3200" dirty="0">
                <a:latin typeface="Arial" panose="020B0604020202020204" pitchFamily="34" charset="0"/>
                <a:ea typeface="華康楷書體W5" panose="02010609010101010101" pitchFamily="49" charset="-120"/>
              </a:rPr>
              <a:t> </a:t>
            </a:r>
            <a:r>
              <a:rPr lang="en-US" altLang="zh-TW" sz="3200" dirty="0">
                <a:solidFill>
                  <a:srgbClr val="3333FF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A</a:t>
            </a:r>
          </a:p>
        </p:txBody>
      </p:sp>
      <p:sp>
        <p:nvSpPr>
          <p:cNvPr id="1514572" name="Text Box 76"/>
          <p:cNvSpPr txBox="1">
            <a:spLocks noChangeArrowheads="1"/>
          </p:cNvSpPr>
          <p:nvPr/>
        </p:nvSpPr>
        <p:spPr bwMode="auto">
          <a:xfrm>
            <a:off x="4284663" y="1040432"/>
            <a:ext cx="4008437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3200" dirty="0">
                <a:solidFill>
                  <a:srgbClr val="808080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glucose (dextrose)</a:t>
            </a:r>
          </a:p>
          <a:p>
            <a:pPr>
              <a:lnSpc>
                <a:spcPct val="110000"/>
              </a:lnSpc>
            </a:pPr>
            <a:r>
              <a:rPr lang="en-US" altLang="zh-TW" sz="3200" dirty="0">
                <a:solidFill>
                  <a:srgbClr val="808080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agarose</a:t>
            </a:r>
          </a:p>
          <a:p>
            <a:pPr>
              <a:lnSpc>
                <a:spcPct val="110000"/>
              </a:lnSpc>
            </a:pPr>
            <a:r>
              <a:rPr lang="en-US" altLang="zh-TW" sz="3200" dirty="0">
                <a:solidFill>
                  <a:srgbClr val="808080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glucose + </a:t>
            </a:r>
            <a:r>
              <a:rPr lang="en-US" altLang="zh-TW" sz="3200" dirty="0">
                <a:solidFill>
                  <a:srgbClr val="3333FF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acrylamide</a:t>
            </a:r>
          </a:p>
          <a:p>
            <a:pPr>
              <a:lnSpc>
                <a:spcPct val="110000"/>
              </a:lnSpc>
            </a:pPr>
            <a:r>
              <a:rPr lang="en-US" altLang="zh-TW" sz="3200" dirty="0">
                <a:solidFill>
                  <a:srgbClr val="808080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cellulose</a:t>
            </a:r>
          </a:p>
        </p:txBody>
      </p:sp>
      <p:sp>
        <p:nvSpPr>
          <p:cNvPr id="1514573" name="Text Box 77"/>
          <p:cNvSpPr txBox="1">
            <a:spLocks noChangeArrowheads="1"/>
          </p:cNvSpPr>
          <p:nvPr/>
        </p:nvSpPr>
        <p:spPr bwMode="auto">
          <a:xfrm>
            <a:off x="4284663" y="5321994"/>
            <a:ext cx="21463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3200" dirty="0">
                <a:solidFill>
                  <a:srgbClr val="808080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acrylamide</a:t>
            </a:r>
          </a:p>
          <a:p>
            <a:pPr>
              <a:lnSpc>
                <a:spcPct val="110000"/>
              </a:lnSpc>
            </a:pPr>
            <a:r>
              <a:rPr lang="en-US" altLang="zh-TW" sz="3200" dirty="0">
                <a:solidFill>
                  <a:srgbClr val="808080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agarose</a:t>
            </a:r>
          </a:p>
        </p:txBody>
      </p:sp>
      <p:sp>
        <p:nvSpPr>
          <p:cNvPr id="1514574" name="Text Box 78"/>
          <p:cNvSpPr txBox="1">
            <a:spLocks noChangeArrowheads="1"/>
          </p:cNvSpPr>
          <p:nvPr/>
        </p:nvSpPr>
        <p:spPr bwMode="auto">
          <a:xfrm>
            <a:off x="1535723" y="3393107"/>
            <a:ext cx="1341457" cy="707886"/>
          </a:xfrm>
          <a:prstGeom prst="rect">
            <a:avLst/>
          </a:prstGeom>
          <a:solidFill>
            <a:srgbClr val="4D4D4D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zh-TW" sz="3200" dirty="0">
                <a:solidFill>
                  <a:schemeClr val="bg1"/>
                </a:solidFill>
                <a:latin typeface="Arial Black" panose="020B0A04020102020204" pitchFamily="34" charset="0"/>
                <a:ea typeface="華康楷書體W5" panose="02010609010101010101" pitchFamily="49" charset="-120"/>
              </a:rPr>
              <a:t>FPLC</a:t>
            </a:r>
          </a:p>
        </p:txBody>
      </p:sp>
      <p:sp>
        <p:nvSpPr>
          <p:cNvPr id="1514575" name="Text Box 79"/>
          <p:cNvSpPr txBox="1">
            <a:spLocks noChangeArrowheads="1"/>
          </p:cNvSpPr>
          <p:nvPr/>
        </p:nvSpPr>
        <p:spPr bwMode="auto">
          <a:xfrm>
            <a:off x="3059832" y="3284984"/>
            <a:ext cx="38830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3200" dirty="0" err="1">
                <a:latin typeface="Arial" panose="020B0604020202020204" pitchFamily="34" charset="0"/>
                <a:ea typeface="華康楷書體W5" panose="02010609010101010101" pitchFamily="49" charset="-120"/>
              </a:rPr>
              <a:t>Supe</a:t>
            </a:r>
            <a:r>
              <a:rPr lang="en-US" altLang="zh-TW" sz="3200" dirty="0" err="1">
                <a:solidFill>
                  <a:srgbClr val="3333FF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rose</a:t>
            </a:r>
            <a:r>
              <a:rPr lang="en-US" altLang="zh-TW" sz="3200" dirty="0">
                <a:latin typeface="Arial" panose="020B0604020202020204" pitchFamily="34" charset="0"/>
                <a:ea typeface="華康楷書體W5" panose="02010609010101010101" pitchFamily="49" charset="-120"/>
              </a:rPr>
              <a:t>, </a:t>
            </a:r>
            <a:r>
              <a:rPr lang="en-US" altLang="zh-TW" sz="3200" dirty="0" err="1">
                <a:latin typeface="Arial" panose="020B0604020202020204" pitchFamily="34" charset="0"/>
                <a:ea typeface="華康楷書體W5" panose="02010609010101010101" pitchFamily="49" charset="-120"/>
              </a:rPr>
              <a:t>Super</a:t>
            </a:r>
            <a:r>
              <a:rPr lang="en-US" altLang="zh-TW" sz="3200" dirty="0" err="1">
                <a:solidFill>
                  <a:srgbClr val="3333FF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dex</a:t>
            </a:r>
            <a:endParaRPr lang="en-US" altLang="zh-TW" sz="3200" dirty="0">
              <a:solidFill>
                <a:srgbClr val="3333FF"/>
              </a:solidFill>
              <a:latin typeface="Arial" panose="020B0604020202020204" pitchFamily="34" charset="0"/>
              <a:ea typeface="華康楷書體W5" panose="02010609010101010101" pitchFamily="49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3200" dirty="0">
                <a:latin typeface="Arial" panose="020B0604020202020204" pitchFamily="34" charset="0"/>
                <a:ea typeface="華康楷書體W5" panose="02010609010101010101" pitchFamily="49" charset="-120"/>
              </a:rPr>
              <a:t>Mono Q, Mono S</a:t>
            </a:r>
          </a:p>
        </p:txBody>
      </p:sp>
      <p:sp>
        <p:nvSpPr>
          <p:cNvPr id="1514578" name="Text Box 82"/>
          <p:cNvSpPr txBox="1">
            <a:spLocks noChangeArrowheads="1"/>
          </p:cNvSpPr>
          <p:nvPr/>
        </p:nvSpPr>
        <p:spPr bwMode="auto">
          <a:xfrm>
            <a:off x="1031875" y="6491288"/>
            <a:ext cx="579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dirty="0">
                <a:solidFill>
                  <a:schemeClr val="bg2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Gel material is a polymer of carbohydrate or acrylamide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971550" y="94554"/>
            <a:ext cx="0" cy="676910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74"/>
          <p:cNvSpPr txBox="1">
            <a:spLocks noChangeArrowheads="1"/>
          </p:cNvSpPr>
          <p:nvPr/>
        </p:nvSpPr>
        <p:spPr bwMode="auto">
          <a:xfrm>
            <a:off x="7269117" y="3378231"/>
            <a:ext cx="1762021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sz="1800" dirty="0" smtClean="0">
                <a:latin typeface="Times New Roman" panose="02020603050405020304" pitchFamily="18" charset="0"/>
              </a:rPr>
              <a:t>Fast</a:t>
            </a:r>
          </a:p>
          <a:p>
            <a:pPr>
              <a:lnSpc>
                <a:spcPct val="80000"/>
              </a:lnSpc>
            </a:pPr>
            <a:r>
              <a:rPr lang="en-US" altLang="zh-TW" sz="1800" dirty="0" smtClean="0">
                <a:latin typeface="Times New Roman" panose="02020603050405020304" pitchFamily="18" charset="0"/>
              </a:rPr>
              <a:t>Performance</a:t>
            </a:r>
          </a:p>
          <a:p>
            <a:pPr>
              <a:lnSpc>
                <a:spcPct val="80000"/>
              </a:lnSpc>
            </a:pPr>
            <a:r>
              <a:rPr lang="en-US" altLang="zh-TW" sz="1800" dirty="0" smtClean="0">
                <a:latin typeface="Times New Roman" panose="02020603050405020304" pitchFamily="18" charset="0"/>
              </a:rPr>
              <a:t>Liquid</a:t>
            </a:r>
          </a:p>
          <a:p>
            <a:pPr>
              <a:lnSpc>
                <a:spcPct val="80000"/>
              </a:lnSpc>
            </a:pPr>
            <a:r>
              <a:rPr lang="en-US" altLang="zh-TW" sz="1800" dirty="0" smtClean="0">
                <a:latin typeface="Times New Roman" panose="02020603050405020304" pitchFamily="18" charset="0"/>
              </a:rPr>
              <a:t>Chromatography</a:t>
            </a:r>
            <a:endParaRPr lang="en-US" altLang="zh-TW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14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1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14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14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14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14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1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145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14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14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1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14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14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14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14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1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1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51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4568" grpId="0" animBg="1" autoUpdateAnimBg="0"/>
      <p:bldP spid="1514569" grpId="0" animBg="1" autoUpdateAnimBg="0"/>
      <p:bldP spid="1514570" grpId="0" uiExpand="1" build="p" autoUpdateAnimBg="0"/>
      <p:bldP spid="1514571" grpId="0" autoUpdateAnimBg="0"/>
      <p:bldP spid="1514572" grpId="0" autoUpdateAnimBg="0"/>
      <p:bldP spid="1514573" grpId="0" autoUpdateAnimBg="0"/>
      <p:bldP spid="1514574" grpId="0" animBg="1" autoUpdateAnimBg="0"/>
      <p:bldP spid="1514575" grpId="0" autoUpdateAnimBg="0"/>
      <p:bldP spid="1514578" grpId="0"/>
      <p:bldP spid="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171" name="Rectangle 3"/>
          <p:cNvSpPr>
            <a:spLocks noChangeArrowheads="1"/>
          </p:cNvSpPr>
          <p:nvPr/>
        </p:nvSpPr>
        <p:spPr bwMode="auto">
          <a:xfrm>
            <a:off x="179388" y="229021"/>
            <a:ext cx="595035" cy="282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■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膠</a:t>
            </a:r>
          </a:p>
          <a:p>
            <a:pPr>
              <a:lnSpc>
                <a:spcPct val="90000"/>
              </a:lnSpc>
            </a:pPr>
            <a:r>
              <a:rPr lang="zh-TW" altLang="en-US" sz="3200" dirty="0" smtClean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体</a:t>
            </a:r>
            <a:endParaRPr lang="zh-TW" altLang="en-US" sz="3200" dirty="0">
              <a:solidFill>
                <a:srgbClr val="006600"/>
              </a:solidFill>
              <a:latin typeface="細明體" panose="02020509000000000000" pitchFamily="49" charset="-120"/>
              <a:ea typeface="華康中黑體(P)" panose="02010600010101010101" pitchFamily="2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的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構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成</a:t>
            </a:r>
            <a:endParaRPr lang="zh-TW" altLang="en-US" sz="3200" dirty="0">
              <a:solidFill>
                <a:srgbClr val="006600"/>
              </a:solidFill>
              <a:latin typeface="華康中黑體(P)" panose="02010600010101010101" pitchFamily="2" charset="-120"/>
              <a:ea typeface="華康中黑體(P)" panose="02010600010101010101" pitchFamily="2" charset="-120"/>
            </a:endParaRPr>
          </a:p>
        </p:txBody>
      </p:sp>
      <p:sp>
        <p:nvSpPr>
          <p:cNvPr id="1543172" name="Text Box 4"/>
          <p:cNvSpPr txBox="1">
            <a:spLocks noChangeArrowheads="1"/>
          </p:cNvSpPr>
          <p:nvPr/>
        </p:nvSpPr>
        <p:spPr bwMode="auto">
          <a:xfrm rot="16200000">
            <a:off x="6750052" y="2725737"/>
            <a:ext cx="44370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200" dirty="0">
                <a:latin typeface="Arial" panose="020B0604020202020204" pitchFamily="34" charset="0"/>
                <a:ea typeface="華康細明體(P)" panose="02010600010101010101" pitchFamily="2" charset="-120"/>
              </a:rPr>
              <a:t>Pharmacia (1991) Gil Filtration – Principles and Methods p.35</a:t>
            </a:r>
          </a:p>
        </p:txBody>
      </p:sp>
      <p:graphicFrame>
        <p:nvGraphicFramePr>
          <p:cNvPr id="1543173" name="Object 5"/>
          <p:cNvGraphicFramePr>
            <a:graphicFrameLocks noChangeAspect="1"/>
          </p:cNvGraphicFramePr>
          <p:nvPr/>
        </p:nvGraphicFramePr>
        <p:xfrm>
          <a:off x="1785938" y="14288"/>
          <a:ext cx="5208587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225" name="Image" r:id="rId4" imgW="2940549" imgH="3699225" progId="Photoshop.Image.5">
                  <p:embed/>
                </p:oleObj>
              </mc:Choice>
              <mc:Fallback>
                <p:oleObj name="Image" r:id="rId4" imgW="2940549" imgH="3699225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14288"/>
                        <a:ext cx="5208587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3174" name="Text Box 6"/>
          <p:cNvSpPr txBox="1">
            <a:spLocks noChangeArrowheads="1"/>
          </p:cNvSpPr>
          <p:nvPr/>
        </p:nvSpPr>
        <p:spPr bwMode="auto">
          <a:xfrm>
            <a:off x="6142038" y="5881688"/>
            <a:ext cx="264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3600">
                <a:solidFill>
                  <a:srgbClr val="FF6600"/>
                </a:solidFill>
                <a:latin typeface="Arial Black" panose="020B0A04020102020204" pitchFamily="34" charset="0"/>
                <a:ea typeface="華康楷書體W5" panose="02010609010101010101" pitchFamily="49" charset="-120"/>
              </a:rPr>
              <a:t>Sephadex</a:t>
            </a:r>
          </a:p>
        </p:txBody>
      </p:sp>
      <p:sp>
        <p:nvSpPr>
          <p:cNvPr id="1543175" name="Rectangle 7"/>
          <p:cNvSpPr>
            <a:spLocks noChangeArrowheads="1"/>
          </p:cNvSpPr>
          <p:nvPr/>
        </p:nvSpPr>
        <p:spPr bwMode="auto">
          <a:xfrm>
            <a:off x="6954838" y="5081588"/>
            <a:ext cx="1812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>
                <a:solidFill>
                  <a:srgbClr val="FF6600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glucose unit</a:t>
            </a:r>
          </a:p>
        </p:txBody>
      </p:sp>
      <p:sp>
        <p:nvSpPr>
          <p:cNvPr id="1543176" name="Rectangle 8"/>
          <p:cNvSpPr>
            <a:spLocks noChangeArrowheads="1"/>
          </p:cNvSpPr>
          <p:nvPr/>
        </p:nvSpPr>
        <p:spPr bwMode="auto">
          <a:xfrm>
            <a:off x="4986338" y="3824288"/>
            <a:ext cx="1905000" cy="1676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543177" name="Oval 9"/>
          <p:cNvSpPr>
            <a:spLocks noChangeArrowheads="1"/>
          </p:cNvSpPr>
          <p:nvPr/>
        </p:nvSpPr>
        <p:spPr bwMode="auto">
          <a:xfrm rot="-3276346">
            <a:off x="1467644" y="1097756"/>
            <a:ext cx="2333625" cy="2900363"/>
          </a:xfrm>
          <a:prstGeom prst="ellipse">
            <a:avLst/>
          </a:prstGeom>
          <a:noFill/>
          <a:ln w="9525">
            <a:solidFill>
              <a:srgbClr val="99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543178" name="Oval 10"/>
          <p:cNvSpPr>
            <a:spLocks noChangeArrowheads="1"/>
          </p:cNvSpPr>
          <p:nvPr/>
        </p:nvSpPr>
        <p:spPr bwMode="auto">
          <a:xfrm rot="-5426342">
            <a:off x="3134519" y="4685507"/>
            <a:ext cx="2217737" cy="2628900"/>
          </a:xfrm>
          <a:prstGeom prst="ellipse">
            <a:avLst/>
          </a:prstGeom>
          <a:noFill/>
          <a:ln w="9525">
            <a:solidFill>
              <a:srgbClr val="99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543179" name="Oval 11"/>
          <p:cNvSpPr>
            <a:spLocks noChangeArrowheads="1"/>
          </p:cNvSpPr>
          <p:nvPr/>
        </p:nvSpPr>
        <p:spPr bwMode="auto">
          <a:xfrm rot="-3855322">
            <a:off x="5024437" y="-1243012"/>
            <a:ext cx="2057401" cy="3048000"/>
          </a:xfrm>
          <a:prstGeom prst="ellipse">
            <a:avLst/>
          </a:prstGeom>
          <a:noFill/>
          <a:ln w="9525">
            <a:solidFill>
              <a:srgbClr val="99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543180" name="Oval 12"/>
          <p:cNvSpPr>
            <a:spLocks noChangeArrowheads="1"/>
          </p:cNvSpPr>
          <p:nvPr/>
        </p:nvSpPr>
        <p:spPr bwMode="auto">
          <a:xfrm rot="-5108358">
            <a:off x="5853112" y="1962151"/>
            <a:ext cx="2219325" cy="2895600"/>
          </a:xfrm>
          <a:prstGeom prst="ellipse">
            <a:avLst/>
          </a:prstGeom>
          <a:noFill/>
          <a:ln w="9525">
            <a:solidFill>
              <a:srgbClr val="99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543181" name="Text Box 13"/>
          <p:cNvSpPr txBox="1">
            <a:spLocks noChangeArrowheads="1"/>
          </p:cNvSpPr>
          <p:nvPr/>
        </p:nvSpPr>
        <p:spPr bwMode="auto">
          <a:xfrm>
            <a:off x="1508125" y="2297113"/>
            <a:ext cx="222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solidFill>
                  <a:srgbClr val="9900FF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Space for filtration</a:t>
            </a:r>
          </a:p>
        </p:txBody>
      </p:sp>
      <p:sp>
        <p:nvSpPr>
          <p:cNvPr id="1543185" name="Text Box 17"/>
          <p:cNvSpPr txBox="1">
            <a:spLocks noChangeArrowheads="1"/>
          </p:cNvSpPr>
          <p:nvPr/>
        </p:nvSpPr>
        <p:spPr bwMode="auto">
          <a:xfrm>
            <a:off x="1042988" y="6491288"/>
            <a:ext cx="657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solidFill>
                  <a:schemeClr val="bg2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Sephadex is the polymer of glucose with chemical cross-linking</a:t>
            </a: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971550" y="94554"/>
            <a:ext cx="0" cy="676910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8722738" y="0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4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4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4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4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4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43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43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43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43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43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43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43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43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43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4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3172" grpId="0" autoUpdateAnimBg="0"/>
      <p:bldP spid="1543174" grpId="0" autoUpdateAnimBg="0"/>
      <p:bldP spid="1543175" grpId="0" autoUpdateAnimBg="0"/>
      <p:bldP spid="1543181" grpId="0" autoUpdateAnimBg="0"/>
      <p:bldP spid="15431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5" name="Rectangle 3"/>
          <p:cNvSpPr>
            <a:spLocks noChangeArrowheads="1"/>
          </p:cNvSpPr>
          <p:nvPr/>
        </p:nvSpPr>
        <p:spPr bwMode="auto">
          <a:xfrm>
            <a:off x="179388" y="177800"/>
            <a:ext cx="60293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 smtClean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膠体的</a:t>
            </a:r>
            <a:r>
              <a:rPr lang="zh-TW" altLang="en-US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使用範圍  </a:t>
            </a:r>
            <a:r>
              <a:rPr lang="en-US" altLang="zh-TW" sz="3200" dirty="0" err="1">
                <a:solidFill>
                  <a:srgbClr val="FF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Sephadex</a:t>
            </a:r>
            <a:r>
              <a:rPr lang="en-US" altLang="zh-TW" sz="3200" dirty="0">
                <a:solidFill>
                  <a:srgbClr val="FF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 G</a:t>
            </a:r>
            <a:endParaRPr lang="en-US" altLang="zh-TW" sz="3200" dirty="0">
              <a:latin typeface="Arial" panose="020B0604020202020204" pitchFamily="34" charset="0"/>
              <a:ea typeface="華康中黑體(P)" panose="02010600010101010101" pitchFamily="2" charset="-120"/>
            </a:endParaRPr>
          </a:p>
        </p:txBody>
      </p:sp>
      <p:graphicFrame>
        <p:nvGraphicFramePr>
          <p:cNvPr id="1559556" name="Object 4"/>
          <p:cNvGraphicFramePr>
            <a:graphicFrameLocks noChangeAspect="1"/>
          </p:cNvGraphicFramePr>
          <p:nvPr/>
        </p:nvGraphicFramePr>
        <p:xfrm>
          <a:off x="773113" y="1233488"/>
          <a:ext cx="7467600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605" name="Image" r:id="rId4" imgW="3045732" imgH="2103391" progId="Photoshop.Image.5">
                  <p:embed/>
                </p:oleObj>
              </mc:Choice>
              <mc:Fallback>
                <p:oleObj name="Image" r:id="rId4" imgW="3045732" imgH="2103391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1233488"/>
                        <a:ext cx="7467600" cy="515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9557" name="Text Box 5"/>
          <p:cNvSpPr txBox="1">
            <a:spLocks noChangeArrowheads="1"/>
          </p:cNvSpPr>
          <p:nvPr/>
        </p:nvSpPr>
        <p:spPr bwMode="auto">
          <a:xfrm>
            <a:off x="2051050" y="1196975"/>
            <a:ext cx="684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66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●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MW ranged from ten to several hundred thousands </a:t>
            </a:r>
          </a:p>
        </p:txBody>
      </p:sp>
      <p:sp>
        <p:nvSpPr>
          <p:cNvPr id="1559558" name="Text Box 6"/>
          <p:cNvSpPr txBox="1">
            <a:spLocks noChangeArrowheads="1"/>
          </p:cNvSpPr>
          <p:nvPr/>
        </p:nvSpPr>
        <p:spPr bwMode="auto">
          <a:xfrm rot="-43200000">
            <a:off x="4716463" y="6597650"/>
            <a:ext cx="4422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200" dirty="0">
                <a:latin typeface="Arial" panose="020B0604020202020204" pitchFamily="34" charset="0"/>
                <a:ea typeface="華康細明體(P)" panose="02010600010101010101" pitchFamily="2" charset="-120"/>
              </a:rPr>
              <a:t>Pharmacia (1991) Gil Filtration – Principles and Methods p.37</a:t>
            </a:r>
          </a:p>
        </p:txBody>
      </p:sp>
      <p:sp>
        <p:nvSpPr>
          <p:cNvPr id="1559559" name="AutoShape 7"/>
          <p:cNvSpPr>
            <a:spLocks noChangeArrowheads="1"/>
          </p:cNvSpPr>
          <p:nvPr/>
        </p:nvSpPr>
        <p:spPr bwMode="auto">
          <a:xfrm rot="-2015211">
            <a:off x="3656013" y="3203575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559560" name="Text Box 8"/>
          <p:cNvSpPr txBox="1">
            <a:spLocks noChangeArrowheads="1"/>
          </p:cNvSpPr>
          <p:nvPr/>
        </p:nvSpPr>
        <p:spPr bwMode="auto">
          <a:xfrm>
            <a:off x="4340225" y="2852738"/>
            <a:ext cx="45529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200">
                <a:solidFill>
                  <a:srgbClr val="9900FF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G-200 could be smashed flat easily</a:t>
            </a:r>
          </a:p>
        </p:txBody>
      </p:sp>
      <p:sp>
        <p:nvSpPr>
          <p:cNvPr id="1559561" name="Text Box 9"/>
          <p:cNvSpPr txBox="1">
            <a:spLocks noChangeArrowheads="1"/>
          </p:cNvSpPr>
          <p:nvPr/>
        </p:nvSpPr>
        <p:spPr bwMode="auto">
          <a:xfrm>
            <a:off x="5795963" y="4611688"/>
            <a:ext cx="27479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TW" sz="2000" dirty="0">
                <a:solidFill>
                  <a:srgbClr val="4D4D4D"/>
                </a:solidFill>
                <a:latin typeface="Times New Roman" panose="02020603050405020304" pitchFamily="18" charset="0"/>
                <a:ea typeface="華康中黑體" panose="02010609010101010101" pitchFamily="49" charset="-120"/>
              </a:rPr>
              <a:t>From powder to gel form</a:t>
            </a:r>
          </a:p>
          <a:p>
            <a:pPr algn="ctr">
              <a:lnSpc>
                <a:spcPct val="110000"/>
              </a:lnSpc>
            </a:pPr>
            <a:r>
              <a:rPr lang="en-US" altLang="zh-TW" sz="2000" dirty="0">
                <a:solidFill>
                  <a:srgbClr val="9900FF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1 g → 20 mL gel</a:t>
            </a:r>
          </a:p>
        </p:txBody>
      </p:sp>
      <p:sp>
        <p:nvSpPr>
          <p:cNvPr id="1559562" name="Text Box 10"/>
          <p:cNvSpPr txBox="1">
            <a:spLocks noChangeArrowheads="1"/>
          </p:cNvSpPr>
          <p:nvPr/>
        </p:nvSpPr>
        <p:spPr bwMode="auto">
          <a:xfrm>
            <a:off x="3059832" y="5120357"/>
            <a:ext cx="1704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solidFill>
                  <a:srgbClr val="9900FF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1 g → 7.5 mL</a:t>
            </a:r>
          </a:p>
        </p:txBody>
      </p:sp>
      <p:sp>
        <p:nvSpPr>
          <p:cNvPr id="1559563" name="Text Box 11"/>
          <p:cNvSpPr txBox="1">
            <a:spLocks noChangeArrowheads="1"/>
          </p:cNvSpPr>
          <p:nvPr/>
        </p:nvSpPr>
        <p:spPr bwMode="auto">
          <a:xfrm>
            <a:off x="4789488" y="3141663"/>
            <a:ext cx="367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latin typeface="Times New Roman" panose="02020603050405020304" pitchFamily="18" charset="0"/>
              </a:rPr>
              <a:t>(its backbone support is too weak)</a:t>
            </a:r>
          </a:p>
        </p:txBody>
      </p:sp>
      <p:sp>
        <p:nvSpPr>
          <p:cNvPr id="1559564" name="Rectangle 12"/>
          <p:cNvSpPr>
            <a:spLocks noChangeArrowheads="1"/>
          </p:cNvSpPr>
          <p:nvPr/>
        </p:nvSpPr>
        <p:spPr bwMode="auto">
          <a:xfrm>
            <a:off x="1382713" y="6110288"/>
            <a:ext cx="3733800" cy="406400"/>
          </a:xfrm>
          <a:prstGeom prst="rect">
            <a:avLst/>
          </a:prstGeom>
          <a:solidFill>
            <a:srgbClr val="E5FFE5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TW" sz="2000">
                <a:solidFill>
                  <a:srgbClr val="339966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Small proteins</a:t>
            </a:r>
          </a:p>
        </p:txBody>
      </p: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33790" y="4501569"/>
            <a:ext cx="75373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 smtClean="0">
                <a:latin typeface="Arial" panose="020B0604020202020204" pitchFamily="34" charset="0"/>
                <a:ea typeface="華康中黑體" panose="02010609010101010101" pitchFamily="49" charset="-120"/>
              </a:rPr>
              <a:t>G-50</a:t>
            </a:r>
          </a:p>
          <a:p>
            <a:pPr algn="ctr"/>
            <a:r>
              <a:rPr lang="en-US" altLang="zh-TW" sz="2000" dirty="0" smtClean="0">
                <a:latin typeface="Arial" panose="020B0604020202020204" pitchFamily="34" charset="0"/>
                <a:ea typeface="華康中黑體" panose="02010609010101010101" pitchFamily="49" charset="-120"/>
              </a:rPr>
              <a:t>G-25</a:t>
            </a:r>
          </a:p>
          <a:p>
            <a:pPr algn="ctr"/>
            <a:r>
              <a:rPr lang="en-US" altLang="zh-TW" sz="2000" dirty="0" smtClean="0">
                <a:latin typeface="Arial" panose="020B0604020202020204" pitchFamily="34" charset="0"/>
                <a:ea typeface="華康中黑體" panose="02010609010101010101" pitchFamily="49" charset="-120"/>
              </a:rPr>
              <a:t>G-10</a:t>
            </a:r>
            <a:endParaRPr lang="en-US" altLang="zh-TW" sz="2000" dirty="0">
              <a:latin typeface="Arial" panose="020B0604020202020204" pitchFamily="34" charset="0"/>
              <a:ea typeface="華康中黑體" panose="02010609010101010101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5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9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9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5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59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59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9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5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5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59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59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5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59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59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59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9557" grpId="0" autoUpdateAnimBg="0"/>
      <p:bldP spid="1559558" grpId="0" autoUpdateAnimBg="0"/>
      <p:bldP spid="1559560" grpId="0" autoUpdateAnimBg="0"/>
      <p:bldP spid="1559561" grpId="0" autoUpdateAnimBg="0"/>
      <p:bldP spid="1559562" grpId="0" autoUpdateAnimBg="0"/>
      <p:bldP spid="1559563" grpId="0" autoUpdateAnimBg="0"/>
      <p:bldP spid="1559564" grpId="0" animBg="1" autoUpdateAnimBg="0"/>
      <p:bldP spid="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507" name="Rectangle 3"/>
          <p:cNvSpPr>
            <a:spLocks noChangeArrowheads="1"/>
          </p:cNvSpPr>
          <p:nvPr/>
        </p:nvSpPr>
        <p:spPr bwMode="auto">
          <a:xfrm>
            <a:off x="179388" y="245430"/>
            <a:ext cx="595035" cy="282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■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膠</a:t>
            </a:r>
          </a:p>
          <a:p>
            <a:pPr>
              <a:lnSpc>
                <a:spcPct val="90000"/>
              </a:lnSpc>
            </a:pPr>
            <a:r>
              <a:rPr lang="zh-TW" altLang="en-US" sz="3200" dirty="0" smtClean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体</a:t>
            </a:r>
            <a:endParaRPr lang="zh-TW" altLang="en-US" sz="3200" dirty="0">
              <a:solidFill>
                <a:srgbClr val="006600"/>
              </a:solidFill>
              <a:latin typeface="細明體" panose="02020509000000000000" pitchFamily="49" charset="-120"/>
              <a:ea typeface="華康中黑體(P)" panose="02010600010101010101" pitchFamily="2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的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構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成</a:t>
            </a:r>
            <a:endParaRPr lang="zh-TW" altLang="en-US" sz="3200" dirty="0">
              <a:solidFill>
                <a:srgbClr val="006600"/>
              </a:solidFill>
              <a:latin typeface="華康中黑體(P)" panose="02010600010101010101" pitchFamily="2" charset="-120"/>
              <a:ea typeface="華康中黑體(P)" panose="02010600010101010101" pitchFamily="2" charset="-120"/>
            </a:endParaRPr>
          </a:p>
        </p:txBody>
      </p:sp>
      <p:graphicFrame>
        <p:nvGraphicFramePr>
          <p:cNvPr id="1557508" name="Object 4"/>
          <p:cNvGraphicFramePr>
            <a:graphicFrameLocks noChangeAspect="1"/>
          </p:cNvGraphicFramePr>
          <p:nvPr/>
        </p:nvGraphicFramePr>
        <p:xfrm>
          <a:off x="1676400" y="228600"/>
          <a:ext cx="6934200" cy="620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57" name="Image" r:id="rId4" imgW="4157012" imgH="3717516" progId="Photoshop.Image.5">
                  <p:embed/>
                </p:oleObj>
              </mc:Choice>
              <mc:Fallback>
                <p:oleObj name="Image" r:id="rId4" imgW="4157012" imgH="3717516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"/>
                        <a:ext cx="6934200" cy="620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7509" name="Text Box 5"/>
          <p:cNvSpPr txBox="1">
            <a:spLocks noChangeArrowheads="1"/>
          </p:cNvSpPr>
          <p:nvPr/>
        </p:nvSpPr>
        <p:spPr bwMode="auto">
          <a:xfrm rot="-27000000">
            <a:off x="6823869" y="4537869"/>
            <a:ext cx="43656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200" dirty="0">
                <a:latin typeface="Arial" panose="020B0604020202020204" pitchFamily="34" charset="0"/>
                <a:ea typeface="華康細明體(P)" panose="02010600010101010101" pitchFamily="2" charset="-120"/>
              </a:rPr>
              <a:t>Pharmacia (1991) Gil Filtration – Principles and Methods p.22</a:t>
            </a:r>
          </a:p>
        </p:txBody>
      </p:sp>
      <p:sp>
        <p:nvSpPr>
          <p:cNvPr id="1557510" name="Text Box 6"/>
          <p:cNvSpPr txBox="1">
            <a:spLocks noChangeArrowheads="1"/>
          </p:cNvSpPr>
          <p:nvPr/>
        </p:nvSpPr>
        <p:spPr bwMode="auto">
          <a:xfrm>
            <a:off x="1295400" y="6019800"/>
            <a:ext cx="2673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3600">
                <a:solidFill>
                  <a:srgbClr val="FF6600"/>
                </a:solidFill>
                <a:latin typeface="Arial Black" panose="020B0A04020102020204" pitchFamily="34" charset="0"/>
                <a:ea typeface="華康楷書體W5" panose="02010609010101010101" pitchFamily="49" charset="-120"/>
              </a:rPr>
              <a:t>Sephacryl</a:t>
            </a:r>
            <a:endParaRPr lang="en-US" altLang="zh-TW" sz="3600" dirty="0">
              <a:solidFill>
                <a:srgbClr val="FF6600"/>
              </a:solidFill>
              <a:latin typeface="Arial Black" panose="020B0A04020102020204" pitchFamily="34" charset="0"/>
              <a:ea typeface="華康楷書體W5" panose="02010609010101010101" pitchFamily="49" charset="-120"/>
            </a:endParaRPr>
          </a:p>
        </p:txBody>
      </p:sp>
      <p:sp>
        <p:nvSpPr>
          <p:cNvPr id="1557511" name="Rectangle 7"/>
          <p:cNvSpPr>
            <a:spLocks noChangeArrowheads="1"/>
          </p:cNvSpPr>
          <p:nvPr/>
        </p:nvSpPr>
        <p:spPr bwMode="auto">
          <a:xfrm>
            <a:off x="4953000" y="4191000"/>
            <a:ext cx="1949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>
                <a:solidFill>
                  <a:srgbClr val="FF6600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Acrylamide</a:t>
            </a:r>
          </a:p>
          <a:p>
            <a:pPr algn="ctr"/>
            <a:r>
              <a:rPr lang="en-US" altLang="zh-TW">
                <a:solidFill>
                  <a:srgbClr val="FF6600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Cross-linking</a:t>
            </a:r>
          </a:p>
        </p:txBody>
      </p:sp>
      <p:sp>
        <p:nvSpPr>
          <p:cNvPr id="1557512" name="Rectangle 8"/>
          <p:cNvSpPr>
            <a:spLocks noChangeArrowheads="1"/>
          </p:cNvSpPr>
          <p:nvPr/>
        </p:nvSpPr>
        <p:spPr bwMode="auto">
          <a:xfrm>
            <a:off x="5105400" y="1752600"/>
            <a:ext cx="806450" cy="2057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557513" name="Oval 9"/>
          <p:cNvSpPr>
            <a:spLocks noChangeArrowheads="1"/>
          </p:cNvSpPr>
          <p:nvPr/>
        </p:nvSpPr>
        <p:spPr bwMode="auto">
          <a:xfrm rot="-5396669">
            <a:off x="1820862" y="1206501"/>
            <a:ext cx="2536825" cy="3581400"/>
          </a:xfrm>
          <a:prstGeom prst="ellipse">
            <a:avLst/>
          </a:prstGeom>
          <a:noFill/>
          <a:ln w="9525">
            <a:solidFill>
              <a:srgbClr val="99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557514" name="Text Box 10"/>
          <p:cNvSpPr txBox="1">
            <a:spLocks noChangeArrowheads="1"/>
          </p:cNvSpPr>
          <p:nvPr/>
        </p:nvSpPr>
        <p:spPr bwMode="auto">
          <a:xfrm>
            <a:off x="1408113" y="2590800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 smtClean="0">
                <a:solidFill>
                  <a:srgbClr val="9900FF"/>
                </a:solidFill>
                <a:latin typeface="Times New Roman" panose="02020603050405020304" pitchFamily="18" charset="0"/>
                <a:ea typeface="華康中黑體" panose="02010609010101010101" pitchFamily="49" charset="-120"/>
              </a:rPr>
              <a:t>Larger space,</a:t>
            </a:r>
            <a:endParaRPr lang="en-US" altLang="zh-TW" sz="2000" dirty="0">
              <a:solidFill>
                <a:srgbClr val="9900FF"/>
              </a:solidFill>
              <a:latin typeface="Times New Roman" panose="02020603050405020304" pitchFamily="18" charset="0"/>
              <a:ea typeface="華康中黑體" panose="02010609010101010101" pitchFamily="49" charset="-120"/>
            </a:endParaRPr>
          </a:p>
          <a:p>
            <a:pPr algn="ctr"/>
            <a:r>
              <a:rPr lang="en-US" altLang="zh-TW" sz="2000" dirty="0">
                <a:solidFill>
                  <a:srgbClr val="9900FF"/>
                </a:solidFill>
                <a:latin typeface="Times New Roman" panose="02020603050405020304" pitchFamily="18" charset="0"/>
                <a:ea typeface="華康中黑體" panose="02010609010101010101" pitchFamily="49" charset="-120"/>
              </a:rPr>
              <a:t>Stronger support for backbone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971550" y="94554"/>
            <a:ext cx="0" cy="676910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57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57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57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7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5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5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57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7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5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7509" grpId="0" autoUpdateAnimBg="0"/>
      <p:bldP spid="1557510" grpId="0" autoUpdateAnimBg="0"/>
      <p:bldP spid="1557511" grpId="0" autoUpdateAnimBg="0"/>
      <p:bldP spid="155751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603" name="Rectangle 3"/>
          <p:cNvSpPr>
            <a:spLocks noChangeArrowheads="1"/>
          </p:cNvSpPr>
          <p:nvPr/>
        </p:nvSpPr>
        <p:spPr bwMode="auto">
          <a:xfrm>
            <a:off x="179388" y="177800"/>
            <a:ext cx="7469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洋菜</a:t>
            </a:r>
            <a:r>
              <a:rPr lang="zh-TW" altLang="en-US" sz="3200" dirty="0" smtClean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膠体的</a:t>
            </a: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成膠反應</a:t>
            </a:r>
            <a:r>
              <a:rPr lang="zh-TW" altLang="en-US" sz="28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  </a:t>
            </a:r>
            <a:r>
              <a:rPr lang="en-US" altLang="zh-TW" sz="2800" dirty="0">
                <a:latin typeface="Arial" panose="020B0604020202020204" pitchFamily="34" charset="0"/>
                <a:ea typeface="華康中黑體(P)" panose="02010600010101010101" pitchFamily="2" charset="-120"/>
              </a:rPr>
              <a:t>Agar gel formation</a:t>
            </a:r>
          </a:p>
        </p:txBody>
      </p:sp>
      <p:graphicFrame>
        <p:nvGraphicFramePr>
          <p:cNvPr id="1561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14578"/>
              </p:ext>
            </p:extLst>
          </p:nvPr>
        </p:nvGraphicFramePr>
        <p:xfrm>
          <a:off x="539552" y="4372893"/>
          <a:ext cx="52578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691" name="Image" r:id="rId4" imgW="3493902" imgH="1047256" progId="Photoshop.Image.5">
                  <p:embed/>
                </p:oleObj>
              </mc:Choice>
              <mc:Fallback>
                <p:oleObj name="Image" r:id="rId4" imgW="3493902" imgH="1047256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372893"/>
                        <a:ext cx="5257800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1605" name="Text Box 5"/>
          <p:cNvSpPr txBox="1">
            <a:spLocks noChangeArrowheads="1"/>
          </p:cNvSpPr>
          <p:nvPr/>
        </p:nvSpPr>
        <p:spPr bwMode="auto">
          <a:xfrm rot="-43200000">
            <a:off x="4500563" y="6597650"/>
            <a:ext cx="4648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200">
                <a:latin typeface="Arial" panose="020B0604020202020204" pitchFamily="34" charset="0"/>
                <a:ea typeface="華康細明體(P)" panose="02010600010101010101" pitchFamily="2" charset="-120"/>
              </a:rPr>
              <a:t>Pharmacia (1991) Gil Filtration – Principles and Methods p.38, 39</a:t>
            </a:r>
          </a:p>
        </p:txBody>
      </p:sp>
      <p:graphicFrame>
        <p:nvGraphicFramePr>
          <p:cNvPr id="1561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943335"/>
              </p:ext>
            </p:extLst>
          </p:nvPr>
        </p:nvGraphicFramePr>
        <p:xfrm>
          <a:off x="233363" y="1229668"/>
          <a:ext cx="8763000" cy="291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692" name="Image" r:id="rId6" imgW="4211890" imgH="1403607" progId="Photoshop.Image.5">
                  <p:embed/>
                </p:oleObj>
              </mc:Choice>
              <mc:Fallback>
                <p:oleObj name="Image" r:id="rId6" imgW="4211890" imgH="1403607" progId="Photoshop.Image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1229668"/>
                        <a:ext cx="8763000" cy="291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1607" name="Text Box 7"/>
          <p:cNvSpPr txBox="1">
            <a:spLocks noChangeArrowheads="1"/>
          </p:cNvSpPr>
          <p:nvPr/>
        </p:nvSpPr>
        <p:spPr bwMode="auto">
          <a:xfrm>
            <a:off x="6350000" y="4149080"/>
            <a:ext cx="263683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solidFill>
                  <a:srgbClr val="9900FF"/>
                </a:solidFill>
                <a:latin typeface="Times New Roman" panose="02020603050405020304" pitchFamily="18" charset="0"/>
                <a:ea typeface="華康中黑體" panose="02010609010101010101" pitchFamily="49" charset="-120"/>
              </a:rPr>
              <a:t>Even stronger backbone</a:t>
            </a:r>
          </a:p>
          <a:p>
            <a:pPr algn="ctr">
              <a:lnSpc>
                <a:spcPct val="110000"/>
              </a:lnSpc>
            </a:pPr>
            <a:r>
              <a:rPr lang="en-US" altLang="zh-TW" sz="2000" dirty="0">
                <a:solidFill>
                  <a:srgbClr val="9900FF"/>
                </a:solidFill>
                <a:latin typeface="Times New Roman" panose="02020603050405020304" pitchFamily="18" charset="0"/>
                <a:ea typeface="華康中黑體" panose="02010609010101010101" pitchFamily="49" charset="-120"/>
              </a:rPr>
              <a:t>Much </a:t>
            </a:r>
            <a:r>
              <a:rPr lang="en-US" altLang="zh-TW" sz="2000" dirty="0" smtClean="0">
                <a:solidFill>
                  <a:srgbClr val="9900FF"/>
                </a:solidFill>
                <a:latin typeface="Times New Roman" panose="02020603050405020304" pitchFamily="18" charset="0"/>
                <a:ea typeface="華康中黑體" panose="02010609010101010101" pitchFamily="49" charset="-120"/>
              </a:rPr>
              <a:t>larger </a:t>
            </a:r>
            <a:r>
              <a:rPr lang="en-US" altLang="zh-TW" sz="2000" dirty="0">
                <a:solidFill>
                  <a:srgbClr val="9900FF"/>
                </a:solidFill>
                <a:latin typeface="Times New Roman" panose="02020603050405020304" pitchFamily="18" charset="0"/>
                <a:ea typeface="華康中黑體" panose="02010609010101010101" pitchFamily="49" charset="-120"/>
              </a:rPr>
              <a:t>space </a:t>
            </a:r>
          </a:p>
        </p:txBody>
      </p:sp>
      <p:sp>
        <p:nvSpPr>
          <p:cNvPr id="1561608" name="Oval 8"/>
          <p:cNvSpPr>
            <a:spLocks noChangeArrowheads="1"/>
          </p:cNvSpPr>
          <p:nvPr/>
        </p:nvSpPr>
        <p:spPr bwMode="auto">
          <a:xfrm>
            <a:off x="7205837" y="2301304"/>
            <a:ext cx="762000" cy="685800"/>
          </a:xfrm>
          <a:prstGeom prst="ellipse">
            <a:avLst/>
          </a:prstGeom>
          <a:noFill/>
          <a:ln w="38100">
            <a:solidFill>
              <a:srgbClr val="99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143697" y="5951319"/>
            <a:ext cx="38779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6600"/>
                </a:solidFill>
                <a:latin typeface="Arial Black" panose="020B0A04020102020204" pitchFamily="34" charset="0"/>
                <a:ea typeface="華康楷書體W5" panose="02010609010101010101" pitchFamily="49" charset="-120"/>
              </a:rPr>
              <a:t>洋菜、寒天、瓊脂</a:t>
            </a:r>
            <a:endParaRPr lang="en-US" altLang="zh-TW" sz="3600" dirty="0">
              <a:solidFill>
                <a:srgbClr val="FF6600"/>
              </a:solidFill>
              <a:latin typeface="Arial Black" panose="020B0A04020102020204" pitchFamily="34" charset="0"/>
              <a:ea typeface="華康楷書體W5" panose="02010609010101010101" pitchFamily="49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211960" y="1844824"/>
            <a:ext cx="2736304" cy="1152128"/>
            <a:chOff x="4211960" y="1844824"/>
            <a:chExt cx="2736304" cy="1152128"/>
          </a:xfrm>
        </p:grpSpPr>
        <p:cxnSp>
          <p:nvCxnSpPr>
            <p:cNvPr id="3" name="直線接點 2"/>
            <p:cNvCxnSpPr/>
            <p:nvPr/>
          </p:nvCxnSpPr>
          <p:spPr bwMode="auto">
            <a:xfrm>
              <a:off x="4211960" y="1844824"/>
              <a:ext cx="2612703" cy="8445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99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直線接點 12"/>
            <p:cNvCxnSpPr/>
            <p:nvPr/>
          </p:nvCxnSpPr>
          <p:spPr bwMode="auto">
            <a:xfrm>
              <a:off x="4590582" y="2893881"/>
              <a:ext cx="2357682" cy="103071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9900FF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7" name="直線接點 16"/>
          <p:cNvCxnSpPr/>
          <p:nvPr/>
        </p:nvCxnSpPr>
        <p:spPr bwMode="auto">
          <a:xfrm flipV="1">
            <a:off x="1403648" y="1881185"/>
            <a:ext cx="2160240" cy="203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99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56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1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61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61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61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6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6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1605" grpId="0" autoUpdateAnimBg="0"/>
      <p:bldP spid="1561607" grpId="0" autoUpdateAnimBg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1" name="Rectangle 3"/>
          <p:cNvSpPr>
            <a:spLocks noChangeArrowheads="1"/>
          </p:cNvSpPr>
          <p:nvPr/>
        </p:nvSpPr>
        <p:spPr bwMode="auto">
          <a:xfrm>
            <a:off x="179388" y="177800"/>
            <a:ext cx="57356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 smtClean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膠体的</a:t>
            </a:r>
            <a:r>
              <a:rPr lang="zh-TW" altLang="en-US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使用範圍  </a:t>
            </a:r>
            <a:r>
              <a:rPr lang="en-US" altLang="zh-TW" sz="3200" dirty="0" err="1">
                <a:solidFill>
                  <a:srgbClr val="FF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Sepharose</a:t>
            </a:r>
            <a:endParaRPr lang="en-US" altLang="zh-TW" sz="3200" dirty="0">
              <a:latin typeface="Arial" panose="020B0604020202020204" pitchFamily="34" charset="0"/>
              <a:ea typeface="華康中黑體(P)" panose="02010600010101010101" pitchFamily="2" charset="-120"/>
            </a:endParaRPr>
          </a:p>
        </p:txBody>
      </p:sp>
      <p:graphicFrame>
        <p:nvGraphicFramePr>
          <p:cNvPr id="1563652" name="Object 4"/>
          <p:cNvGraphicFramePr>
            <a:graphicFrameLocks noChangeAspect="1"/>
          </p:cNvGraphicFramePr>
          <p:nvPr/>
        </p:nvGraphicFramePr>
        <p:xfrm>
          <a:off x="906463" y="1201738"/>
          <a:ext cx="7162800" cy="501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706" name="Image" r:id="rId4" imgW="2949320" imgH="2066811" progId="Photoshop.Image.5">
                  <p:embed/>
                </p:oleObj>
              </mc:Choice>
              <mc:Fallback>
                <p:oleObj name="Image" r:id="rId4" imgW="2949320" imgH="2066811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1201738"/>
                        <a:ext cx="7162800" cy="501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3653" name="Text Box 5"/>
          <p:cNvSpPr txBox="1">
            <a:spLocks noChangeArrowheads="1"/>
          </p:cNvSpPr>
          <p:nvPr/>
        </p:nvSpPr>
        <p:spPr bwMode="auto">
          <a:xfrm>
            <a:off x="1547664" y="1115219"/>
            <a:ext cx="684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99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●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</a:rPr>
              <a:t>MW ranged from ten thousands to several millions</a:t>
            </a:r>
            <a:r>
              <a:rPr lang="en-US" altLang="zh-TW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63654" name="Text Box 6"/>
          <p:cNvSpPr txBox="1">
            <a:spLocks noChangeArrowheads="1"/>
          </p:cNvSpPr>
          <p:nvPr/>
        </p:nvSpPr>
        <p:spPr bwMode="auto">
          <a:xfrm rot="-43200000">
            <a:off x="4787900" y="6597650"/>
            <a:ext cx="4359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200">
                <a:latin typeface="Arial" panose="020B0604020202020204" pitchFamily="34" charset="0"/>
                <a:ea typeface="華康細明體(P)" panose="02010600010101010101" pitchFamily="2" charset="-120"/>
              </a:rPr>
              <a:t>Pharmacia (1991) Gil Filtration – Principles and Methods p.40</a:t>
            </a:r>
          </a:p>
        </p:txBody>
      </p:sp>
      <p:sp>
        <p:nvSpPr>
          <p:cNvPr id="1563655" name="Text Box 7"/>
          <p:cNvSpPr txBox="1">
            <a:spLocks noChangeArrowheads="1"/>
          </p:cNvSpPr>
          <p:nvPr/>
        </p:nvSpPr>
        <p:spPr bwMode="auto">
          <a:xfrm>
            <a:off x="6926263" y="4935538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solidFill>
                  <a:srgbClr val="9900FF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2% gel</a:t>
            </a:r>
          </a:p>
        </p:txBody>
      </p:sp>
      <p:sp>
        <p:nvSpPr>
          <p:cNvPr id="1563656" name="Text Box 8"/>
          <p:cNvSpPr txBox="1">
            <a:spLocks noChangeArrowheads="1"/>
          </p:cNvSpPr>
          <p:nvPr/>
        </p:nvSpPr>
        <p:spPr bwMode="auto">
          <a:xfrm>
            <a:off x="4792663" y="4935538"/>
            <a:ext cx="960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solidFill>
                  <a:srgbClr val="9900FF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6% gel</a:t>
            </a:r>
          </a:p>
        </p:txBody>
      </p:sp>
      <p:sp>
        <p:nvSpPr>
          <p:cNvPr id="1563657" name="Rectangle 9"/>
          <p:cNvSpPr>
            <a:spLocks noChangeArrowheads="1"/>
          </p:cNvSpPr>
          <p:nvPr/>
        </p:nvSpPr>
        <p:spPr bwMode="auto">
          <a:xfrm>
            <a:off x="3276600" y="5876925"/>
            <a:ext cx="2286000" cy="406400"/>
          </a:xfrm>
          <a:prstGeom prst="rect">
            <a:avLst/>
          </a:prstGeom>
          <a:solidFill>
            <a:srgbClr val="E5FFE5"/>
          </a:solidFill>
          <a:ln w="9525">
            <a:solidFill>
              <a:srgbClr val="3399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zh-TW" sz="2000">
                <a:solidFill>
                  <a:srgbClr val="339966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Large proteins</a:t>
            </a:r>
          </a:p>
        </p:txBody>
      </p:sp>
      <p:sp>
        <p:nvSpPr>
          <p:cNvPr id="1563658" name="Text Box 10"/>
          <p:cNvSpPr txBox="1">
            <a:spLocks noChangeArrowheads="1"/>
          </p:cNvSpPr>
          <p:nvPr/>
        </p:nvSpPr>
        <p:spPr bwMode="auto">
          <a:xfrm>
            <a:off x="4859338" y="2852738"/>
            <a:ext cx="21859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200">
                <a:solidFill>
                  <a:srgbClr val="9900FF"/>
                </a:solidFill>
                <a:latin typeface="Times New Roman" panose="02020603050405020304" pitchFamily="18" charset="0"/>
                <a:ea typeface="華康中黑體" panose="02010609010101010101" pitchFamily="49" charset="-120"/>
              </a:rPr>
              <a:t>Sepharose is rigid</a:t>
            </a:r>
          </a:p>
        </p:txBody>
      </p:sp>
      <p:sp>
        <p:nvSpPr>
          <p:cNvPr id="1563659" name="Text Box 11"/>
          <p:cNvSpPr txBox="1">
            <a:spLocks noChangeArrowheads="1"/>
          </p:cNvSpPr>
          <p:nvPr/>
        </p:nvSpPr>
        <p:spPr bwMode="auto">
          <a:xfrm>
            <a:off x="1403350" y="5876925"/>
            <a:ext cx="1570038" cy="376238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1800">
                <a:solidFill>
                  <a:srgbClr val="FF9966"/>
                </a:solidFill>
                <a:latin typeface="Arial Black" panose="020B0A04020102020204" pitchFamily="34" charset="0"/>
                <a:ea typeface="華康楷書體W5" panose="02010609010101010101" pitchFamily="49" charset="-120"/>
              </a:rPr>
              <a:t>Sephadex</a:t>
            </a:r>
          </a:p>
        </p:txBody>
      </p:sp>
      <p:sp>
        <p:nvSpPr>
          <p:cNvPr id="1563660" name="Text Box 12"/>
          <p:cNvSpPr txBox="1">
            <a:spLocks noChangeArrowheads="1"/>
          </p:cNvSpPr>
          <p:nvPr/>
        </p:nvSpPr>
        <p:spPr bwMode="auto">
          <a:xfrm>
            <a:off x="2484438" y="6365130"/>
            <a:ext cx="1655762" cy="376238"/>
          </a:xfrm>
          <a:prstGeom prst="rect">
            <a:avLst/>
          </a:prstGeom>
          <a:noFill/>
          <a:ln w="9525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1800">
                <a:solidFill>
                  <a:srgbClr val="FF9966"/>
                </a:solidFill>
                <a:latin typeface="Arial Black" panose="020B0A04020102020204" pitchFamily="34" charset="0"/>
                <a:ea typeface="華康楷書體W5" panose="02010609010101010101" pitchFamily="49" charset="-120"/>
              </a:rPr>
              <a:t>Sephacry</a:t>
            </a:r>
          </a:p>
        </p:txBody>
      </p:sp>
      <p:grpSp>
        <p:nvGrpSpPr>
          <p:cNvPr id="1563663" name="Group 15"/>
          <p:cNvGrpSpPr>
            <a:grpSpLocks/>
          </p:cNvGrpSpPr>
          <p:nvPr/>
        </p:nvGrpSpPr>
        <p:grpSpPr bwMode="auto">
          <a:xfrm>
            <a:off x="7235825" y="2222500"/>
            <a:ext cx="1704975" cy="625475"/>
            <a:chOff x="4558" y="1400"/>
            <a:chExt cx="1074" cy="394"/>
          </a:xfrm>
        </p:grpSpPr>
        <p:sp>
          <p:nvSpPr>
            <p:cNvPr id="1563661" name="Text Box 13"/>
            <p:cNvSpPr txBox="1">
              <a:spLocks noChangeArrowheads="1"/>
            </p:cNvSpPr>
            <p:nvPr/>
          </p:nvSpPr>
          <p:spPr bwMode="auto">
            <a:xfrm>
              <a:off x="4558" y="1525"/>
              <a:ext cx="107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200" dirty="0">
                  <a:solidFill>
                    <a:srgbClr val="3333FF"/>
                  </a:solidFill>
                  <a:latin typeface="Times New Roman" panose="02020603050405020304" pitchFamily="18" charset="0"/>
                  <a:ea typeface="華康中黑體" panose="02010609010101010101" pitchFamily="49" charset="-120"/>
                </a:rPr>
                <a:t>Cross-linking</a:t>
              </a:r>
            </a:p>
          </p:txBody>
        </p:sp>
        <p:sp>
          <p:nvSpPr>
            <p:cNvPr id="1563662" name="Line 14"/>
            <p:cNvSpPr>
              <a:spLocks noChangeShapeType="1"/>
            </p:cNvSpPr>
            <p:nvPr/>
          </p:nvSpPr>
          <p:spPr bwMode="auto">
            <a:xfrm flipH="1" flipV="1">
              <a:off x="4839" y="1400"/>
              <a:ext cx="91" cy="181"/>
            </a:xfrm>
            <a:prstGeom prst="line">
              <a:avLst/>
            </a:prstGeom>
            <a:noFill/>
            <a:ln w="12700">
              <a:solidFill>
                <a:srgbClr val="4D4D4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7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6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636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6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6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63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63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63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63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63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63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63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63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63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63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63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6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6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63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63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63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63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63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63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63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3653" grpId="0" autoUpdateAnimBg="0"/>
      <p:bldP spid="1563654" grpId="0" autoUpdateAnimBg="0"/>
      <p:bldP spid="1563655" grpId="0" autoUpdateAnimBg="0"/>
      <p:bldP spid="1563656" grpId="0" autoUpdateAnimBg="0"/>
      <p:bldP spid="1563657" grpId="0" animBg="1" autoUpdateAnimBg="0"/>
      <p:bldP spid="1563658" grpId="0" autoUpdateAnimBg="0"/>
      <p:bldP spid="1563659" grpId="0" animBg="1" autoUpdateAnimBg="0"/>
      <p:bldP spid="156366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699" name="Rectangle 3"/>
          <p:cNvSpPr>
            <a:spLocks noChangeArrowheads="1"/>
          </p:cNvSpPr>
          <p:nvPr/>
        </p:nvSpPr>
        <p:spPr bwMode="auto">
          <a:xfrm>
            <a:off x="179388" y="177800"/>
            <a:ext cx="7150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膠体過濾法的膠球  </a:t>
            </a:r>
            <a:r>
              <a:rPr lang="en-US" altLang="zh-TW" sz="2800" dirty="0">
                <a:latin typeface="Arial" panose="020B0604020202020204" pitchFamily="34" charset="0"/>
                <a:ea typeface="華康中黑體(P)" panose="02010600010101010101" pitchFamily="2" charset="-120"/>
              </a:rPr>
              <a:t>Gel filtration beads</a:t>
            </a:r>
          </a:p>
        </p:txBody>
      </p:sp>
      <p:graphicFrame>
        <p:nvGraphicFramePr>
          <p:cNvPr id="1565700" name="Object 4"/>
          <p:cNvGraphicFramePr>
            <a:graphicFrameLocks noChangeAspect="1"/>
          </p:cNvGraphicFramePr>
          <p:nvPr/>
        </p:nvGraphicFramePr>
        <p:xfrm>
          <a:off x="-58738" y="2471738"/>
          <a:ext cx="9239251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5741" name="Image" r:id="rId4" imgW="6338415" imgH="3027439" progId="Photoshop.Image.5">
                  <p:embed/>
                </p:oleObj>
              </mc:Choice>
              <mc:Fallback>
                <p:oleObj name="Image" r:id="rId4" imgW="6338415" imgH="3027439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738" y="2471738"/>
                        <a:ext cx="9239251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5701" name="Oval 5"/>
          <p:cNvSpPr>
            <a:spLocks noChangeArrowheads="1"/>
          </p:cNvSpPr>
          <p:nvPr/>
        </p:nvSpPr>
        <p:spPr bwMode="auto">
          <a:xfrm>
            <a:off x="4953000" y="2895600"/>
            <a:ext cx="76200" cy="76200"/>
          </a:xfrm>
          <a:prstGeom prst="ellipse">
            <a:avLst/>
          </a:prstGeom>
          <a:solidFill>
            <a:srgbClr val="CC66FF"/>
          </a:solidFill>
          <a:ln>
            <a:noFill/>
          </a:ln>
          <a:effectLst>
            <a:prstShdw prst="shdw18" dist="17961" dir="13500000">
              <a:srgbClr val="CC66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>
              <a:solidFill>
                <a:srgbClr val="FF66FF"/>
              </a:solidFill>
              <a:latin typeface="Arial" panose="020B0604020202020204" pitchFamily="34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65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6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6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6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56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565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565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6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5701" grpId="0" animBg="1" autoUpdateAnimBg="0"/>
      <p:bldP spid="156570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7" name="Rectangle 3"/>
          <p:cNvSpPr>
            <a:spLocks noChangeArrowheads="1"/>
          </p:cNvSpPr>
          <p:nvPr/>
        </p:nvSpPr>
        <p:spPr bwMode="auto">
          <a:xfrm>
            <a:off x="179388" y="177800"/>
            <a:ext cx="8072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管柱內</a:t>
            </a:r>
            <a:r>
              <a:rPr lang="zh-TW" altLang="en-US" sz="3200" dirty="0" smtClean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膠体的</a:t>
            </a:r>
            <a:r>
              <a:rPr lang="zh-TW" altLang="en-US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組成區隔</a:t>
            </a:r>
            <a:r>
              <a:rPr lang="zh-TW" altLang="en-US" sz="28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  </a:t>
            </a:r>
            <a:r>
              <a:rPr lang="en-US" altLang="zh-TW" sz="2800" dirty="0">
                <a:latin typeface="Arial" panose="020B0604020202020204" pitchFamily="34" charset="0"/>
                <a:ea typeface="華康中黑體(P)" panose="02010600010101010101" pitchFamily="2" charset="-120"/>
              </a:rPr>
              <a:t>Spaces in a column</a:t>
            </a:r>
          </a:p>
        </p:txBody>
      </p:sp>
      <p:sp>
        <p:nvSpPr>
          <p:cNvPr id="1567748" name="Text Box 4"/>
          <p:cNvSpPr txBox="1">
            <a:spLocks noChangeArrowheads="1"/>
          </p:cNvSpPr>
          <p:nvPr/>
        </p:nvSpPr>
        <p:spPr bwMode="auto">
          <a:xfrm rot="-43200000">
            <a:off x="3779838" y="6597650"/>
            <a:ext cx="53419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200">
                <a:latin typeface="Arial" panose="020B0604020202020204" pitchFamily="34" charset="0"/>
                <a:ea typeface="華康細明體(P)" panose="02010600010101010101" pitchFamily="2" charset="-120"/>
              </a:rPr>
              <a:t>Adapted from Pharmacia (1991) Gil Filtration – Principles and Methods p.11</a:t>
            </a:r>
          </a:p>
        </p:txBody>
      </p:sp>
      <p:grpSp>
        <p:nvGrpSpPr>
          <p:cNvPr id="1567749" name="Group 5"/>
          <p:cNvGrpSpPr>
            <a:grpSpLocks/>
          </p:cNvGrpSpPr>
          <p:nvPr/>
        </p:nvGrpSpPr>
        <p:grpSpPr bwMode="auto">
          <a:xfrm>
            <a:off x="946424" y="1527175"/>
            <a:ext cx="1801812" cy="4659313"/>
            <a:chOff x="151" y="798"/>
            <a:chExt cx="1231" cy="3184"/>
          </a:xfrm>
        </p:grpSpPr>
        <p:sp>
          <p:nvSpPr>
            <p:cNvPr id="1567750" name="Rectangle 6" descr="寬右斜對角線"/>
            <p:cNvSpPr>
              <a:spLocks noChangeArrowheads="1"/>
            </p:cNvSpPr>
            <p:nvPr/>
          </p:nvSpPr>
          <p:spPr bwMode="auto">
            <a:xfrm>
              <a:off x="199" y="798"/>
              <a:ext cx="1152" cy="3168"/>
            </a:xfrm>
            <a:prstGeom prst="rect">
              <a:avLst/>
            </a:prstGeom>
            <a:pattFill prst="wdUpDiag">
              <a:fgClr>
                <a:srgbClr val="66CCFF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51" name="Line 7"/>
            <p:cNvSpPr>
              <a:spLocks noChangeShapeType="1"/>
            </p:cNvSpPr>
            <p:nvPr/>
          </p:nvSpPr>
          <p:spPr bwMode="auto">
            <a:xfrm>
              <a:off x="1382" y="814"/>
              <a:ext cx="0" cy="3168"/>
            </a:xfrm>
            <a:prstGeom prst="line">
              <a:avLst/>
            </a:prstGeom>
            <a:noFill/>
            <a:ln w="1143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52" name="Line 8"/>
            <p:cNvSpPr>
              <a:spLocks noChangeShapeType="1"/>
            </p:cNvSpPr>
            <p:nvPr/>
          </p:nvSpPr>
          <p:spPr bwMode="auto">
            <a:xfrm>
              <a:off x="151" y="814"/>
              <a:ext cx="0" cy="3168"/>
            </a:xfrm>
            <a:prstGeom prst="line">
              <a:avLst/>
            </a:prstGeom>
            <a:noFill/>
            <a:ln w="1143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567753" name="Group 9"/>
          <p:cNvGrpSpPr>
            <a:grpSpLocks/>
          </p:cNvGrpSpPr>
          <p:nvPr/>
        </p:nvGrpSpPr>
        <p:grpSpPr bwMode="auto">
          <a:xfrm>
            <a:off x="6548636" y="1450975"/>
            <a:ext cx="1801812" cy="4659313"/>
            <a:chOff x="2400" y="720"/>
            <a:chExt cx="1231" cy="3184"/>
          </a:xfrm>
        </p:grpSpPr>
        <p:sp>
          <p:nvSpPr>
            <p:cNvPr id="1567754" name="Rectangle 10"/>
            <p:cNvSpPr>
              <a:spLocks noChangeArrowheads="1"/>
            </p:cNvSpPr>
            <p:nvPr/>
          </p:nvSpPr>
          <p:spPr bwMode="auto">
            <a:xfrm>
              <a:off x="2448" y="720"/>
              <a:ext cx="1152" cy="3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55" name="Line 11"/>
            <p:cNvSpPr>
              <a:spLocks noChangeShapeType="1"/>
            </p:cNvSpPr>
            <p:nvPr/>
          </p:nvSpPr>
          <p:spPr bwMode="auto">
            <a:xfrm>
              <a:off x="3631" y="736"/>
              <a:ext cx="0" cy="3168"/>
            </a:xfrm>
            <a:prstGeom prst="line">
              <a:avLst/>
            </a:prstGeom>
            <a:noFill/>
            <a:ln w="1143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56" name="Line 12"/>
            <p:cNvSpPr>
              <a:spLocks noChangeShapeType="1"/>
            </p:cNvSpPr>
            <p:nvPr/>
          </p:nvSpPr>
          <p:spPr bwMode="auto">
            <a:xfrm>
              <a:off x="2400" y="736"/>
              <a:ext cx="0" cy="3168"/>
            </a:xfrm>
            <a:prstGeom prst="line">
              <a:avLst/>
            </a:prstGeom>
            <a:noFill/>
            <a:ln w="1143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567757" name="Group 13"/>
          <p:cNvGrpSpPr>
            <a:grpSpLocks/>
          </p:cNvGrpSpPr>
          <p:nvPr/>
        </p:nvGrpSpPr>
        <p:grpSpPr bwMode="auto">
          <a:xfrm>
            <a:off x="3716338" y="1471613"/>
            <a:ext cx="1801812" cy="4659312"/>
            <a:chOff x="768" y="768"/>
            <a:chExt cx="1231" cy="3184"/>
          </a:xfrm>
        </p:grpSpPr>
        <p:sp>
          <p:nvSpPr>
            <p:cNvPr id="1567758" name="Rectangle 14" descr="寬右斜對角線"/>
            <p:cNvSpPr>
              <a:spLocks noChangeArrowheads="1"/>
            </p:cNvSpPr>
            <p:nvPr/>
          </p:nvSpPr>
          <p:spPr bwMode="auto">
            <a:xfrm>
              <a:off x="816" y="768"/>
              <a:ext cx="1152" cy="3168"/>
            </a:xfrm>
            <a:prstGeom prst="rect">
              <a:avLst/>
            </a:prstGeom>
            <a:pattFill prst="wdUpDiag">
              <a:fgClr>
                <a:srgbClr val="66CCFF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59" name="Line 15"/>
            <p:cNvSpPr>
              <a:spLocks noChangeShapeType="1"/>
            </p:cNvSpPr>
            <p:nvPr/>
          </p:nvSpPr>
          <p:spPr bwMode="auto">
            <a:xfrm>
              <a:off x="768" y="784"/>
              <a:ext cx="0" cy="3168"/>
            </a:xfrm>
            <a:prstGeom prst="line">
              <a:avLst/>
            </a:prstGeom>
            <a:noFill/>
            <a:ln w="1143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60" name="Line 16"/>
            <p:cNvSpPr>
              <a:spLocks noChangeShapeType="1"/>
            </p:cNvSpPr>
            <p:nvPr/>
          </p:nvSpPr>
          <p:spPr bwMode="auto">
            <a:xfrm>
              <a:off x="1999" y="784"/>
              <a:ext cx="0" cy="3168"/>
            </a:xfrm>
            <a:prstGeom prst="line">
              <a:avLst/>
            </a:prstGeom>
            <a:noFill/>
            <a:ln w="1143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567761" name="Group 17"/>
          <p:cNvGrpSpPr>
            <a:grpSpLocks/>
          </p:cNvGrpSpPr>
          <p:nvPr/>
        </p:nvGrpSpPr>
        <p:grpSpPr bwMode="auto">
          <a:xfrm>
            <a:off x="3776663" y="1568450"/>
            <a:ext cx="1679575" cy="4462463"/>
            <a:chOff x="801" y="834"/>
            <a:chExt cx="1148" cy="3050"/>
          </a:xfrm>
        </p:grpSpPr>
        <p:sp>
          <p:nvSpPr>
            <p:cNvPr id="1567762" name="Oval 18"/>
            <p:cNvSpPr>
              <a:spLocks noChangeArrowheads="1"/>
            </p:cNvSpPr>
            <p:nvPr/>
          </p:nvSpPr>
          <p:spPr bwMode="auto">
            <a:xfrm>
              <a:off x="827" y="834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63" name="Oval 19"/>
            <p:cNvSpPr>
              <a:spLocks noChangeArrowheads="1"/>
            </p:cNvSpPr>
            <p:nvPr/>
          </p:nvSpPr>
          <p:spPr bwMode="auto">
            <a:xfrm>
              <a:off x="1192" y="840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64" name="Oval 20"/>
            <p:cNvSpPr>
              <a:spLocks noChangeArrowheads="1"/>
            </p:cNvSpPr>
            <p:nvPr/>
          </p:nvSpPr>
          <p:spPr bwMode="auto">
            <a:xfrm>
              <a:off x="1567" y="840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65" name="Oval 21"/>
            <p:cNvSpPr>
              <a:spLocks noChangeArrowheads="1"/>
            </p:cNvSpPr>
            <p:nvPr/>
          </p:nvSpPr>
          <p:spPr bwMode="auto">
            <a:xfrm>
              <a:off x="1016" y="1168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66" name="Oval 22"/>
            <p:cNvSpPr>
              <a:spLocks noChangeArrowheads="1"/>
            </p:cNvSpPr>
            <p:nvPr/>
          </p:nvSpPr>
          <p:spPr bwMode="auto">
            <a:xfrm>
              <a:off x="1384" y="1167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67" name="Oval 23"/>
            <p:cNvSpPr>
              <a:spLocks noChangeArrowheads="1"/>
            </p:cNvSpPr>
            <p:nvPr/>
          </p:nvSpPr>
          <p:spPr bwMode="auto">
            <a:xfrm>
              <a:off x="834" y="1499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68" name="Oval 24"/>
            <p:cNvSpPr>
              <a:spLocks noChangeArrowheads="1"/>
            </p:cNvSpPr>
            <p:nvPr/>
          </p:nvSpPr>
          <p:spPr bwMode="auto">
            <a:xfrm>
              <a:off x="1200" y="1497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69" name="Oval 25"/>
            <p:cNvSpPr>
              <a:spLocks noChangeArrowheads="1"/>
            </p:cNvSpPr>
            <p:nvPr/>
          </p:nvSpPr>
          <p:spPr bwMode="auto">
            <a:xfrm>
              <a:off x="1575" y="1497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70" name="Oval 26"/>
            <p:cNvSpPr>
              <a:spLocks noChangeArrowheads="1"/>
            </p:cNvSpPr>
            <p:nvPr/>
          </p:nvSpPr>
          <p:spPr bwMode="auto">
            <a:xfrm>
              <a:off x="1032" y="1825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71" name="Oval 27"/>
            <p:cNvSpPr>
              <a:spLocks noChangeArrowheads="1"/>
            </p:cNvSpPr>
            <p:nvPr/>
          </p:nvSpPr>
          <p:spPr bwMode="auto">
            <a:xfrm>
              <a:off x="1399" y="1824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72" name="Oval 28"/>
            <p:cNvSpPr>
              <a:spLocks noChangeArrowheads="1"/>
            </p:cNvSpPr>
            <p:nvPr/>
          </p:nvSpPr>
          <p:spPr bwMode="auto">
            <a:xfrm>
              <a:off x="818" y="2160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73" name="Oval 29"/>
            <p:cNvSpPr>
              <a:spLocks noChangeArrowheads="1"/>
            </p:cNvSpPr>
            <p:nvPr/>
          </p:nvSpPr>
          <p:spPr bwMode="auto">
            <a:xfrm>
              <a:off x="1200" y="2166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74" name="Oval 30"/>
            <p:cNvSpPr>
              <a:spLocks noChangeArrowheads="1"/>
            </p:cNvSpPr>
            <p:nvPr/>
          </p:nvSpPr>
          <p:spPr bwMode="auto">
            <a:xfrm>
              <a:off x="1575" y="2166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75" name="Oval 31"/>
            <p:cNvSpPr>
              <a:spLocks noChangeArrowheads="1"/>
            </p:cNvSpPr>
            <p:nvPr/>
          </p:nvSpPr>
          <p:spPr bwMode="auto">
            <a:xfrm>
              <a:off x="1018" y="2502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76" name="Oval 32"/>
            <p:cNvSpPr>
              <a:spLocks noChangeArrowheads="1"/>
            </p:cNvSpPr>
            <p:nvPr/>
          </p:nvSpPr>
          <p:spPr bwMode="auto">
            <a:xfrm>
              <a:off x="1392" y="2493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77" name="Oval 33"/>
            <p:cNvSpPr>
              <a:spLocks noChangeArrowheads="1"/>
            </p:cNvSpPr>
            <p:nvPr/>
          </p:nvSpPr>
          <p:spPr bwMode="auto">
            <a:xfrm>
              <a:off x="801" y="2816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78" name="Oval 34"/>
            <p:cNvSpPr>
              <a:spLocks noChangeArrowheads="1"/>
            </p:cNvSpPr>
            <p:nvPr/>
          </p:nvSpPr>
          <p:spPr bwMode="auto">
            <a:xfrm>
              <a:off x="1174" y="2838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79" name="Oval 35"/>
            <p:cNvSpPr>
              <a:spLocks noChangeArrowheads="1"/>
            </p:cNvSpPr>
            <p:nvPr/>
          </p:nvSpPr>
          <p:spPr bwMode="auto">
            <a:xfrm>
              <a:off x="1549" y="2838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80" name="Oval 36"/>
            <p:cNvSpPr>
              <a:spLocks noChangeArrowheads="1"/>
            </p:cNvSpPr>
            <p:nvPr/>
          </p:nvSpPr>
          <p:spPr bwMode="auto">
            <a:xfrm>
              <a:off x="990" y="3158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81" name="Oval 37"/>
            <p:cNvSpPr>
              <a:spLocks noChangeArrowheads="1"/>
            </p:cNvSpPr>
            <p:nvPr/>
          </p:nvSpPr>
          <p:spPr bwMode="auto">
            <a:xfrm>
              <a:off x="1366" y="3165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82" name="Oval 38"/>
            <p:cNvSpPr>
              <a:spLocks noChangeArrowheads="1"/>
            </p:cNvSpPr>
            <p:nvPr/>
          </p:nvSpPr>
          <p:spPr bwMode="auto">
            <a:xfrm>
              <a:off x="801" y="3504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83" name="Oval 39"/>
            <p:cNvSpPr>
              <a:spLocks noChangeArrowheads="1"/>
            </p:cNvSpPr>
            <p:nvPr/>
          </p:nvSpPr>
          <p:spPr bwMode="auto">
            <a:xfrm>
              <a:off x="1174" y="3510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84" name="Oval 40"/>
            <p:cNvSpPr>
              <a:spLocks noChangeArrowheads="1"/>
            </p:cNvSpPr>
            <p:nvPr/>
          </p:nvSpPr>
          <p:spPr bwMode="auto">
            <a:xfrm>
              <a:off x="1549" y="3510"/>
              <a:ext cx="374" cy="37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567785" name="Group 41"/>
          <p:cNvGrpSpPr>
            <a:grpSpLocks/>
          </p:cNvGrpSpPr>
          <p:nvPr/>
        </p:nvGrpSpPr>
        <p:grpSpPr bwMode="auto">
          <a:xfrm>
            <a:off x="6608961" y="1547813"/>
            <a:ext cx="1679575" cy="4462462"/>
            <a:chOff x="801" y="834"/>
            <a:chExt cx="1148" cy="3050"/>
          </a:xfrm>
        </p:grpSpPr>
        <p:sp>
          <p:nvSpPr>
            <p:cNvPr id="1567786" name="Oval 42" descr="寬左斜對角線"/>
            <p:cNvSpPr>
              <a:spLocks noChangeArrowheads="1"/>
            </p:cNvSpPr>
            <p:nvPr/>
          </p:nvSpPr>
          <p:spPr bwMode="auto">
            <a:xfrm>
              <a:off x="827" y="834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87" name="Oval 43" descr="寬左斜對角線"/>
            <p:cNvSpPr>
              <a:spLocks noChangeArrowheads="1"/>
            </p:cNvSpPr>
            <p:nvPr/>
          </p:nvSpPr>
          <p:spPr bwMode="auto">
            <a:xfrm>
              <a:off x="1192" y="840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88" name="Oval 44" descr="寬左斜對角線"/>
            <p:cNvSpPr>
              <a:spLocks noChangeArrowheads="1"/>
            </p:cNvSpPr>
            <p:nvPr/>
          </p:nvSpPr>
          <p:spPr bwMode="auto">
            <a:xfrm>
              <a:off x="1567" y="840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89" name="Oval 45" descr="寬左斜對角線"/>
            <p:cNvSpPr>
              <a:spLocks noChangeArrowheads="1"/>
            </p:cNvSpPr>
            <p:nvPr/>
          </p:nvSpPr>
          <p:spPr bwMode="auto">
            <a:xfrm>
              <a:off x="1016" y="1168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90" name="Oval 46" descr="寬左斜對角線"/>
            <p:cNvSpPr>
              <a:spLocks noChangeArrowheads="1"/>
            </p:cNvSpPr>
            <p:nvPr/>
          </p:nvSpPr>
          <p:spPr bwMode="auto">
            <a:xfrm>
              <a:off x="1384" y="1167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91" name="Oval 47" descr="寬左斜對角線"/>
            <p:cNvSpPr>
              <a:spLocks noChangeArrowheads="1"/>
            </p:cNvSpPr>
            <p:nvPr/>
          </p:nvSpPr>
          <p:spPr bwMode="auto">
            <a:xfrm>
              <a:off x="834" y="1499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92" name="Oval 48" descr="寬左斜對角線"/>
            <p:cNvSpPr>
              <a:spLocks noChangeArrowheads="1"/>
            </p:cNvSpPr>
            <p:nvPr/>
          </p:nvSpPr>
          <p:spPr bwMode="auto">
            <a:xfrm>
              <a:off x="1200" y="1497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93" name="Oval 49" descr="寬左斜對角線"/>
            <p:cNvSpPr>
              <a:spLocks noChangeArrowheads="1"/>
            </p:cNvSpPr>
            <p:nvPr/>
          </p:nvSpPr>
          <p:spPr bwMode="auto">
            <a:xfrm>
              <a:off x="1575" y="1497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94" name="Oval 50" descr="寬左斜對角線"/>
            <p:cNvSpPr>
              <a:spLocks noChangeArrowheads="1"/>
            </p:cNvSpPr>
            <p:nvPr/>
          </p:nvSpPr>
          <p:spPr bwMode="auto">
            <a:xfrm>
              <a:off x="1032" y="1825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95" name="Oval 51" descr="寬左斜對角線"/>
            <p:cNvSpPr>
              <a:spLocks noChangeArrowheads="1"/>
            </p:cNvSpPr>
            <p:nvPr/>
          </p:nvSpPr>
          <p:spPr bwMode="auto">
            <a:xfrm>
              <a:off x="1399" y="1824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96" name="Oval 52" descr="寬左斜對角線"/>
            <p:cNvSpPr>
              <a:spLocks noChangeArrowheads="1"/>
            </p:cNvSpPr>
            <p:nvPr/>
          </p:nvSpPr>
          <p:spPr bwMode="auto">
            <a:xfrm>
              <a:off x="818" y="2160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97" name="Oval 53" descr="寬左斜對角線"/>
            <p:cNvSpPr>
              <a:spLocks noChangeArrowheads="1"/>
            </p:cNvSpPr>
            <p:nvPr/>
          </p:nvSpPr>
          <p:spPr bwMode="auto">
            <a:xfrm>
              <a:off x="1200" y="2166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98" name="Oval 54" descr="寬左斜對角線"/>
            <p:cNvSpPr>
              <a:spLocks noChangeArrowheads="1"/>
            </p:cNvSpPr>
            <p:nvPr/>
          </p:nvSpPr>
          <p:spPr bwMode="auto">
            <a:xfrm>
              <a:off x="1575" y="2166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799" name="Oval 55" descr="寬左斜對角線"/>
            <p:cNvSpPr>
              <a:spLocks noChangeArrowheads="1"/>
            </p:cNvSpPr>
            <p:nvPr/>
          </p:nvSpPr>
          <p:spPr bwMode="auto">
            <a:xfrm>
              <a:off x="1018" y="2502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00" name="Oval 56" descr="寬左斜對角線"/>
            <p:cNvSpPr>
              <a:spLocks noChangeArrowheads="1"/>
            </p:cNvSpPr>
            <p:nvPr/>
          </p:nvSpPr>
          <p:spPr bwMode="auto">
            <a:xfrm>
              <a:off x="1392" y="2493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01" name="Oval 57" descr="寬左斜對角線"/>
            <p:cNvSpPr>
              <a:spLocks noChangeArrowheads="1"/>
            </p:cNvSpPr>
            <p:nvPr/>
          </p:nvSpPr>
          <p:spPr bwMode="auto">
            <a:xfrm>
              <a:off x="801" y="2816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02" name="Oval 58" descr="寬左斜對角線"/>
            <p:cNvSpPr>
              <a:spLocks noChangeArrowheads="1"/>
            </p:cNvSpPr>
            <p:nvPr/>
          </p:nvSpPr>
          <p:spPr bwMode="auto">
            <a:xfrm>
              <a:off x="1174" y="2838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03" name="Oval 59" descr="寬左斜對角線"/>
            <p:cNvSpPr>
              <a:spLocks noChangeArrowheads="1"/>
            </p:cNvSpPr>
            <p:nvPr/>
          </p:nvSpPr>
          <p:spPr bwMode="auto">
            <a:xfrm>
              <a:off x="1549" y="2838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04" name="Oval 60" descr="寬左斜對角線"/>
            <p:cNvSpPr>
              <a:spLocks noChangeArrowheads="1"/>
            </p:cNvSpPr>
            <p:nvPr/>
          </p:nvSpPr>
          <p:spPr bwMode="auto">
            <a:xfrm>
              <a:off x="990" y="3158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05" name="Oval 61" descr="寬左斜對角線"/>
            <p:cNvSpPr>
              <a:spLocks noChangeArrowheads="1"/>
            </p:cNvSpPr>
            <p:nvPr/>
          </p:nvSpPr>
          <p:spPr bwMode="auto">
            <a:xfrm>
              <a:off x="1366" y="3165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06" name="Oval 62" descr="寬左斜對角線"/>
            <p:cNvSpPr>
              <a:spLocks noChangeArrowheads="1"/>
            </p:cNvSpPr>
            <p:nvPr/>
          </p:nvSpPr>
          <p:spPr bwMode="auto">
            <a:xfrm>
              <a:off x="801" y="3504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07" name="Oval 63" descr="寬左斜對角線"/>
            <p:cNvSpPr>
              <a:spLocks noChangeArrowheads="1"/>
            </p:cNvSpPr>
            <p:nvPr/>
          </p:nvSpPr>
          <p:spPr bwMode="auto">
            <a:xfrm>
              <a:off x="1174" y="3510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08" name="Oval 64" descr="寬左斜對角線"/>
            <p:cNvSpPr>
              <a:spLocks noChangeArrowheads="1"/>
            </p:cNvSpPr>
            <p:nvPr/>
          </p:nvSpPr>
          <p:spPr bwMode="auto">
            <a:xfrm>
              <a:off x="1549" y="3510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567809" name="Group 65"/>
          <p:cNvGrpSpPr>
            <a:grpSpLocks/>
          </p:cNvGrpSpPr>
          <p:nvPr/>
        </p:nvGrpSpPr>
        <p:grpSpPr bwMode="auto">
          <a:xfrm>
            <a:off x="1006749" y="1624013"/>
            <a:ext cx="1679575" cy="4462462"/>
            <a:chOff x="801" y="834"/>
            <a:chExt cx="1148" cy="3050"/>
          </a:xfrm>
        </p:grpSpPr>
        <p:sp>
          <p:nvSpPr>
            <p:cNvPr id="1567810" name="Oval 66" descr="寬左斜對角線"/>
            <p:cNvSpPr>
              <a:spLocks noChangeArrowheads="1"/>
            </p:cNvSpPr>
            <p:nvPr/>
          </p:nvSpPr>
          <p:spPr bwMode="auto">
            <a:xfrm>
              <a:off x="827" y="834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11" name="Oval 67" descr="寬左斜對角線"/>
            <p:cNvSpPr>
              <a:spLocks noChangeArrowheads="1"/>
            </p:cNvSpPr>
            <p:nvPr/>
          </p:nvSpPr>
          <p:spPr bwMode="auto">
            <a:xfrm>
              <a:off x="1192" y="840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12" name="Oval 68" descr="寬左斜對角線"/>
            <p:cNvSpPr>
              <a:spLocks noChangeArrowheads="1"/>
            </p:cNvSpPr>
            <p:nvPr/>
          </p:nvSpPr>
          <p:spPr bwMode="auto">
            <a:xfrm>
              <a:off x="1567" y="840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13" name="Oval 69" descr="寬左斜對角線"/>
            <p:cNvSpPr>
              <a:spLocks noChangeArrowheads="1"/>
            </p:cNvSpPr>
            <p:nvPr/>
          </p:nvSpPr>
          <p:spPr bwMode="auto">
            <a:xfrm>
              <a:off x="1016" y="1168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14" name="Oval 70" descr="寬左斜對角線"/>
            <p:cNvSpPr>
              <a:spLocks noChangeArrowheads="1"/>
            </p:cNvSpPr>
            <p:nvPr/>
          </p:nvSpPr>
          <p:spPr bwMode="auto">
            <a:xfrm>
              <a:off x="1384" y="1167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15" name="Oval 71" descr="寬左斜對角線"/>
            <p:cNvSpPr>
              <a:spLocks noChangeArrowheads="1"/>
            </p:cNvSpPr>
            <p:nvPr/>
          </p:nvSpPr>
          <p:spPr bwMode="auto">
            <a:xfrm>
              <a:off x="834" y="1499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16" name="Oval 72" descr="寬左斜對角線"/>
            <p:cNvSpPr>
              <a:spLocks noChangeArrowheads="1"/>
            </p:cNvSpPr>
            <p:nvPr/>
          </p:nvSpPr>
          <p:spPr bwMode="auto">
            <a:xfrm>
              <a:off x="1200" y="1497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17" name="Oval 73" descr="寬左斜對角線"/>
            <p:cNvSpPr>
              <a:spLocks noChangeArrowheads="1"/>
            </p:cNvSpPr>
            <p:nvPr/>
          </p:nvSpPr>
          <p:spPr bwMode="auto">
            <a:xfrm>
              <a:off x="1575" y="1497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18" name="Oval 74" descr="寬左斜對角線"/>
            <p:cNvSpPr>
              <a:spLocks noChangeArrowheads="1"/>
            </p:cNvSpPr>
            <p:nvPr/>
          </p:nvSpPr>
          <p:spPr bwMode="auto">
            <a:xfrm>
              <a:off x="1032" y="1825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19" name="Oval 75" descr="寬左斜對角線"/>
            <p:cNvSpPr>
              <a:spLocks noChangeArrowheads="1"/>
            </p:cNvSpPr>
            <p:nvPr/>
          </p:nvSpPr>
          <p:spPr bwMode="auto">
            <a:xfrm>
              <a:off x="1399" y="1824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20" name="Oval 76" descr="寬左斜對角線"/>
            <p:cNvSpPr>
              <a:spLocks noChangeArrowheads="1"/>
            </p:cNvSpPr>
            <p:nvPr/>
          </p:nvSpPr>
          <p:spPr bwMode="auto">
            <a:xfrm>
              <a:off x="818" y="2160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21" name="Oval 77" descr="寬左斜對角線"/>
            <p:cNvSpPr>
              <a:spLocks noChangeArrowheads="1"/>
            </p:cNvSpPr>
            <p:nvPr/>
          </p:nvSpPr>
          <p:spPr bwMode="auto">
            <a:xfrm>
              <a:off x="1200" y="2166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22" name="Oval 78" descr="寬左斜對角線"/>
            <p:cNvSpPr>
              <a:spLocks noChangeArrowheads="1"/>
            </p:cNvSpPr>
            <p:nvPr/>
          </p:nvSpPr>
          <p:spPr bwMode="auto">
            <a:xfrm>
              <a:off x="1575" y="2166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23" name="Oval 79" descr="寬左斜對角線"/>
            <p:cNvSpPr>
              <a:spLocks noChangeArrowheads="1"/>
            </p:cNvSpPr>
            <p:nvPr/>
          </p:nvSpPr>
          <p:spPr bwMode="auto">
            <a:xfrm>
              <a:off x="1018" y="2502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24" name="Oval 80" descr="寬左斜對角線"/>
            <p:cNvSpPr>
              <a:spLocks noChangeArrowheads="1"/>
            </p:cNvSpPr>
            <p:nvPr/>
          </p:nvSpPr>
          <p:spPr bwMode="auto">
            <a:xfrm>
              <a:off x="1392" y="2493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25" name="Oval 81" descr="寬左斜對角線"/>
            <p:cNvSpPr>
              <a:spLocks noChangeArrowheads="1"/>
            </p:cNvSpPr>
            <p:nvPr/>
          </p:nvSpPr>
          <p:spPr bwMode="auto">
            <a:xfrm>
              <a:off x="801" y="2816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26" name="Oval 82" descr="寬左斜對角線"/>
            <p:cNvSpPr>
              <a:spLocks noChangeArrowheads="1"/>
            </p:cNvSpPr>
            <p:nvPr/>
          </p:nvSpPr>
          <p:spPr bwMode="auto">
            <a:xfrm>
              <a:off x="1174" y="2838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27" name="Oval 83" descr="寬左斜對角線"/>
            <p:cNvSpPr>
              <a:spLocks noChangeArrowheads="1"/>
            </p:cNvSpPr>
            <p:nvPr/>
          </p:nvSpPr>
          <p:spPr bwMode="auto">
            <a:xfrm>
              <a:off x="1549" y="2838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28" name="Oval 84" descr="寬左斜對角線"/>
            <p:cNvSpPr>
              <a:spLocks noChangeArrowheads="1"/>
            </p:cNvSpPr>
            <p:nvPr/>
          </p:nvSpPr>
          <p:spPr bwMode="auto">
            <a:xfrm>
              <a:off x="990" y="3158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29" name="Oval 85" descr="寬左斜對角線"/>
            <p:cNvSpPr>
              <a:spLocks noChangeArrowheads="1"/>
            </p:cNvSpPr>
            <p:nvPr/>
          </p:nvSpPr>
          <p:spPr bwMode="auto">
            <a:xfrm>
              <a:off x="1366" y="3165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30" name="Oval 86" descr="寬左斜對角線"/>
            <p:cNvSpPr>
              <a:spLocks noChangeArrowheads="1"/>
            </p:cNvSpPr>
            <p:nvPr/>
          </p:nvSpPr>
          <p:spPr bwMode="auto">
            <a:xfrm>
              <a:off x="801" y="3504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31" name="Oval 87" descr="寬左斜對角線"/>
            <p:cNvSpPr>
              <a:spLocks noChangeArrowheads="1"/>
            </p:cNvSpPr>
            <p:nvPr/>
          </p:nvSpPr>
          <p:spPr bwMode="auto">
            <a:xfrm>
              <a:off x="1174" y="3510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67832" name="Oval 88" descr="寬左斜對角線"/>
            <p:cNvSpPr>
              <a:spLocks noChangeArrowheads="1"/>
            </p:cNvSpPr>
            <p:nvPr/>
          </p:nvSpPr>
          <p:spPr bwMode="auto">
            <a:xfrm>
              <a:off x="1549" y="3510"/>
              <a:ext cx="374" cy="374"/>
            </a:xfrm>
            <a:prstGeom prst="ellipse">
              <a:avLst/>
            </a:prstGeom>
            <a:pattFill prst="wdDnDiag">
              <a:fgClr>
                <a:srgbClr val="66CCFF"/>
              </a:fgClr>
              <a:bgClr>
                <a:srgbClr val="FFFFFF"/>
              </a:bgClr>
            </a:pattFill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567833" name="Text Box 89"/>
          <p:cNvSpPr txBox="1">
            <a:spLocks noChangeArrowheads="1"/>
          </p:cNvSpPr>
          <p:nvPr/>
        </p:nvSpPr>
        <p:spPr bwMode="auto">
          <a:xfrm>
            <a:off x="1576661" y="981075"/>
            <a:ext cx="547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 err="1">
                <a:solidFill>
                  <a:srgbClr val="336699"/>
                </a:solidFill>
                <a:latin typeface="Swis721 Blk BT" pitchFamily="34" charset="0"/>
                <a:ea typeface="華康楷書體W5" panose="02010609010101010101" pitchFamily="49" charset="-120"/>
              </a:rPr>
              <a:t>V</a:t>
            </a:r>
            <a:r>
              <a:rPr lang="en-US" altLang="zh-TW" sz="2800" baseline="-25000" dirty="0" err="1">
                <a:solidFill>
                  <a:srgbClr val="336699"/>
                </a:solidFill>
                <a:latin typeface="Swis721 Blk BT" pitchFamily="34" charset="0"/>
                <a:ea typeface="華康楷書體W5" panose="02010609010101010101" pitchFamily="49" charset="-120"/>
              </a:rPr>
              <a:t>t</a:t>
            </a:r>
            <a:endParaRPr lang="en-US" altLang="zh-TW" sz="2800" baseline="-25000" dirty="0">
              <a:solidFill>
                <a:srgbClr val="336699"/>
              </a:solidFill>
              <a:latin typeface="Swis721 Blk BT" pitchFamily="34" charset="0"/>
              <a:ea typeface="華康楷書體W5" panose="02010609010101010101" pitchFamily="49" charset="-120"/>
            </a:endParaRPr>
          </a:p>
        </p:txBody>
      </p:sp>
      <p:sp>
        <p:nvSpPr>
          <p:cNvPr id="1567834" name="Text Box 90"/>
          <p:cNvSpPr txBox="1">
            <a:spLocks noChangeArrowheads="1"/>
          </p:cNvSpPr>
          <p:nvPr/>
        </p:nvSpPr>
        <p:spPr bwMode="auto">
          <a:xfrm>
            <a:off x="4356100" y="981075"/>
            <a:ext cx="60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800">
                <a:solidFill>
                  <a:srgbClr val="336699"/>
                </a:solidFill>
                <a:latin typeface="Swis721 Blk BT" pitchFamily="34" charset="0"/>
                <a:ea typeface="華康楷書體W5" panose="02010609010101010101" pitchFamily="49" charset="-120"/>
              </a:rPr>
              <a:t>V</a:t>
            </a:r>
            <a:r>
              <a:rPr lang="en-US" altLang="zh-TW" sz="2800" baseline="-25000">
                <a:solidFill>
                  <a:srgbClr val="336699"/>
                </a:solidFill>
                <a:latin typeface="Swis721 Blk BT" pitchFamily="34" charset="0"/>
                <a:ea typeface="華康楷書體W5" panose="02010609010101010101" pitchFamily="49" charset="-120"/>
              </a:rPr>
              <a:t>o</a:t>
            </a:r>
          </a:p>
        </p:txBody>
      </p:sp>
      <p:sp>
        <p:nvSpPr>
          <p:cNvPr id="1567835" name="Text Box 91"/>
          <p:cNvSpPr txBox="1">
            <a:spLocks noChangeArrowheads="1"/>
          </p:cNvSpPr>
          <p:nvPr/>
        </p:nvSpPr>
        <p:spPr bwMode="auto">
          <a:xfrm>
            <a:off x="6877248" y="981075"/>
            <a:ext cx="1249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800">
                <a:solidFill>
                  <a:srgbClr val="336699"/>
                </a:solidFill>
                <a:latin typeface="Swis721 Blk BT" pitchFamily="34" charset="0"/>
                <a:ea typeface="華康楷書體W5" panose="02010609010101010101" pitchFamily="49" charset="-120"/>
              </a:rPr>
              <a:t>V</a:t>
            </a:r>
            <a:r>
              <a:rPr lang="en-US" altLang="zh-TW" sz="2800" baseline="-25000">
                <a:solidFill>
                  <a:srgbClr val="336699"/>
                </a:solidFill>
                <a:latin typeface="Swis721 Blk BT" pitchFamily="34" charset="0"/>
                <a:ea typeface="華康楷書體W5" panose="02010609010101010101" pitchFamily="49" charset="-120"/>
              </a:rPr>
              <a:t>t </a:t>
            </a:r>
            <a:r>
              <a:rPr lang="en-US" altLang="zh-TW" sz="2800">
                <a:solidFill>
                  <a:srgbClr val="336699"/>
                </a:solidFill>
                <a:latin typeface="Swis721 Blk BT" pitchFamily="34" charset="0"/>
                <a:ea typeface="華康楷書體W5" panose="02010609010101010101" pitchFamily="49" charset="-120"/>
              </a:rPr>
              <a:t>-</a:t>
            </a:r>
            <a:r>
              <a:rPr lang="en-US" altLang="zh-TW" sz="2800" baseline="-25000">
                <a:solidFill>
                  <a:srgbClr val="336699"/>
                </a:solidFill>
                <a:latin typeface="Swis721 Blk BT" pitchFamily="34" charset="0"/>
                <a:ea typeface="華康楷書體W5" panose="02010609010101010101" pitchFamily="49" charset="-120"/>
              </a:rPr>
              <a:t> </a:t>
            </a:r>
            <a:r>
              <a:rPr lang="en-US" altLang="zh-TW" sz="2800">
                <a:solidFill>
                  <a:srgbClr val="336699"/>
                </a:solidFill>
                <a:latin typeface="Swis721 Blk BT" pitchFamily="34" charset="0"/>
                <a:ea typeface="華康楷書體W5" panose="02010609010101010101" pitchFamily="49" charset="-120"/>
              </a:rPr>
              <a:t>V</a:t>
            </a:r>
            <a:r>
              <a:rPr lang="en-US" altLang="zh-TW" sz="2800" baseline="-25000">
                <a:solidFill>
                  <a:srgbClr val="336699"/>
                </a:solidFill>
                <a:latin typeface="Swis721 Blk BT" pitchFamily="34" charset="0"/>
                <a:ea typeface="華康楷書體W5" panose="02010609010101010101" pitchFamily="49" charset="-120"/>
              </a:rPr>
              <a:t>o</a:t>
            </a:r>
          </a:p>
        </p:txBody>
      </p:sp>
      <p:sp>
        <p:nvSpPr>
          <p:cNvPr id="1567836" name="Text Box 92"/>
          <p:cNvSpPr txBox="1">
            <a:spLocks noChangeArrowheads="1"/>
          </p:cNvSpPr>
          <p:nvPr/>
        </p:nvSpPr>
        <p:spPr bwMode="auto">
          <a:xfrm>
            <a:off x="395536" y="2725738"/>
            <a:ext cx="4635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2200" dirty="0">
                <a:solidFill>
                  <a:srgbClr val="9900CC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管</a:t>
            </a:r>
          </a:p>
          <a:p>
            <a:pPr algn="ctr">
              <a:lnSpc>
                <a:spcPct val="90000"/>
              </a:lnSpc>
            </a:pPr>
            <a:r>
              <a:rPr lang="zh-TW" altLang="en-US" sz="2200" dirty="0">
                <a:solidFill>
                  <a:srgbClr val="9900CC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柱</a:t>
            </a:r>
          </a:p>
          <a:p>
            <a:pPr algn="ctr">
              <a:lnSpc>
                <a:spcPct val="90000"/>
              </a:lnSpc>
            </a:pPr>
            <a:r>
              <a:rPr lang="zh-TW" altLang="en-US" sz="2200" dirty="0">
                <a:solidFill>
                  <a:srgbClr val="9900CC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總</a:t>
            </a:r>
          </a:p>
          <a:p>
            <a:pPr algn="ctr">
              <a:lnSpc>
                <a:spcPct val="90000"/>
              </a:lnSpc>
            </a:pPr>
            <a:r>
              <a:rPr lang="zh-TW" altLang="en-US" sz="2200" dirty="0" smtClean="0">
                <a:solidFill>
                  <a:srgbClr val="9900CC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体</a:t>
            </a:r>
            <a:endParaRPr lang="zh-TW" altLang="en-US" sz="2200" dirty="0">
              <a:solidFill>
                <a:srgbClr val="9900CC"/>
              </a:solidFill>
              <a:latin typeface="Arial" panose="020B0604020202020204" pitchFamily="34" charset="0"/>
              <a:ea typeface="華康中黑體" panose="02010609010101010101" pitchFamily="49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2200" dirty="0">
                <a:solidFill>
                  <a:srgbClr val="9900CC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積</a:t>
            </a:r>
          </a:p>
        </p:txBody>
      </p:sp>
      <p:sp>
        <p:nvSpPr>
          <p:cNvPr id="1567837" name="Text Box 93"/>
          <p:cNvSpPr txBox="1">
            <a:spLocks noChangeArrowheads="1"/>
          </p:cNvSpPr>
          <p:nvPr/>
        </p:nvSpPr>
        <p:spPr bwMode="auto">
          <a:xfrm>
            <a:off x="3165450" y="2670175"/>
            <a:ext cx="4635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2200" dirty="0">
                <a:solidFill>
                  <a:srgbClr val="9900CC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膠</a:t>
            </a:r>
          </a:p>
          <a:p>
            <a:pPr algn="ctr">
              <a:lnSpc>
                <a:spcPct val="90000"/>
              </a:lnSpc>
            </a:pPr>
            <a:r>
              <a:rPr lang="zh-TW" altLang="en-US" sz="2200" dirty="0" smtClean="0">
                <a:solidFill>
                  <a:srgbClr val="9900CC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体</a:t>
            </a:r>
            <a:endParaRPr lang="zh-TW" altLang="en-US" sz="2200" dirty="0">
              <a:solidFill>
                <a:srgbClr val="9900CC"/>
              </a:solidFill>
              <a:latin typeface="Arial" panose="020B0604020202020204" pitchFamily="34" charset="0"/>
              <a:ea typeface="華康中黑體" panose="02010609010101010101" pitchFamily="49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2200" dirty="0">
                <a:solidFill>
                  <a:srgbClr val="9900CC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外</a:t>
            </a:r>
          </a:p>
          <a:p>
            <a:pPr algn="ctr">
              <a:lnSpc>
                <a:spcPct val="90000"/>
              </a:lnSpc>
            </a:pPr>
            <a:r>
              <a:rPr lang="zh-TW" altLang="en-US" sz="2200" dirty="0" smtClean="0">
                <a:solidFill>
                  <a:srgbClr val="9900CC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体</a:t>
            </a:r>
            <a:endParaRPr lang="zh-TW" altLang="en-US" sz="2200" dirty="0">
              <a:solidFill>
                <a:srgbClr val="9900CC"/>
              </a:solidFill>
              <a:latin typeface="Arial" panose="020B0604020202020204" pitchFamily="34" charset="0"/>
              <a:ea typeface="華康中黑體" panose="02010609010101010101" pitchFamily="49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2200" dirty="0">
                <a:solidFill>
                  <a:srgbClr val="9900CC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積</a:t>
            </a:r>
          </a:p>
        </p:txBody>
      </p:sp>
      <p:sp>
        <p:nvSpPr>
          <p:cNvPr id="1567838" name="Text Box 94"/>
          <p:cNvSpPr txBox="1">
            <a:spLocks noChangeArrowheads="1"/>
          </p:cNvSpPr>
          <p:nvPr/>
        </p:nvSpPr>
        <p:spPr bwMode="auto">
          <a:xfrm>
            <a:off x="5981873" y="2670175"/>
            <a:ext cx="4635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2200" dirty="0">
                <a:solidFill>
                  <a:srgbClr val="9900CC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膠</a:t>
            </a:r>
          </a:p>
          <a:p>
            <a:pPr algn="ctr">
              <a:lnSpc>
                <a:spcPct val="90000"/>
              </a:lnSpc>
            </a:pPr>
            <a:r>
              <a:rPr lang="zh-TW" altLang="en-US" sz="2200" dirty="0" smtClean="0">
                <a:solidFill>
                  <a:srgbClr val="9900CC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体</a:t>
            </a:r>
            <a:endParaRPr lang="zh-TW" altLang="en-US" sz="2200" dirty="0">
              <a:solidFill>
                <a:srgbClr val="9900CC"/>
              </a:solidFill>
              <a:latin typeface="Arial" panose="020B0604020202020204" pitchFamily="34" charset="0"/>
              <a:ea typeface="華康中黑體" panose="02010609010101010101" pitchFamily="49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2200" dirty="0">
                <a:solidFill>
                  <a:srgbClr val="9900CC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內</a:t>
            </a:r>
          </a:p>
          <a:p>
            <a:pPr algn="ctr">
              <a:lnSpc>
                <a:spcPct val="90000"/>
              </a:lnSpc>
            </a:pPr>
            <a:r>
              <a:rPr lang="zh-TW" altLang="en-US" sz="2200" dirty="0" smtClean="0">
                <a:solidFill>
                  <a:srgbClr val="9900CC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体</a:t>
            </a:r>
            <a:endParaRPr lang="zh-TW" altLang="en-US" sz="2200" dirty="0">
              <a:solidFill>
                <a:srgbClr val="9900CC"/>
              </a:solidFill>
              <a:latin typeface="Arial" panose="020B0604020202020204" pitchFamily="34" charset="0"/>
              <a:ea typeface="華康中黑體" panose="02010609010101010101" pitchFamily="49" charset="-120"/>
            </a:endParaRPr>
          </a:p>
          <a:p>
            <a:pPr algn="ctr">
              <a:lnSpc>
                <a:spcPct val="90000"/>
              </a:lnSpc>
            </a:pPr>
            <a:r>
              <a:rPr lang="zh-TW" altLang="en-US" sz="2200" dirty="0">
                <a:solidFill>
                  <a:srgbClr val="9900CC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積</a:t>
            </a:r>
          </a:p>
        </p:txBody>
      </p:sp>
      <p:sp>
        <p:nvSpPr>
          <p:cNvPr id="1567839" name="Text Box 95"/>
          <p:cNvSpPr txBox="1">
            <a:spLocks noChangeArrowheads="1"/>
          </p:cNvSpPr>
          <p:nvPr/>
        </p:nvSpPr>
        <p:spPr bwMode="auto">
          <a:xfrm>
            <a:off x="3486034" y="6130925"/>
            <a:ext cx="2289409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200" dirty="0">
                <a:solidFill>
                  <a:srgbClr val="FF6600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Mobile </a:t>
            </a:r>
            <a:r>
              <a:rPr lang="en-US" altLang="zh-TW" sz="2200" dirty="0" smtClean="0">
                <a:solidFill>
                  <a:srgbClr val="FF6600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phase</a:t>
            </a:r>
            <a:r>
              <a:rPr lang="zh-TW" altLang="en-US" sz="2200" dirty="0" smtClean="0">
                <a:solidFill>
                  <a:srgbClr val="FF6600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 </a:t>
            </a:r>
            <a:r>
              <a:rPr lang="en-US" altLang="zh-TW" sz="2200" dirty="0" smtClean="0">
                <a:solidFill>
                  <a:srgbClr val="FF6600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(L)</a:t>
            </a:r>
            <a:endParaRPr lang="en-US" altLang="zh-TW" sz="2200" dirty="0">
              <a:solidFill>
                <a:srgbClr val="FF6600"/>
              </a:solidFill>
              <a:latin typeface="Arial" panose="020B0604020202020204" pitchFamily="34" charset="0"/>
              <a:ea typeface="華康中黑體" panose="02010609010101010101" pitchFamily="49" charset="-120"/>
            </a:endParaRPr>
          </a:p>
        </p:txBody>
      </p:sp>
      <p:sp>
        <p:nvSpPr>
          <p:cNvPr id="1567840" name="Text Box 96"/>
          <p:cNvSpPr txBox="1">
            <a:spLocks noChangeArrowheads="1"/>
          </p:cNvSpPr>
          <p:nvPr/>
        </p:nvSpPr>
        <p:spPr bwMode="auto">
          <a:xfrm>
            <a:off x="6098721" y="6130925"/>
            <a:ext cx="2728632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200" dirty="0">
                <a:solidFill>
                  <a:srgbClr val="FF6600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Stationary </a:t>
            </a:r>
            <a:r>
              <a:rPr lang="en-US" altLang="zh-TW" sz="2200" dirty="0" smtClean="0">
                <a:solidFill>
                  <a:srgbClr val="FF6600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phase (L)</a:t>
            </a:r>
            <a:endParaRPr lang="en-US" altLang="zh-TW" sz="2200" dirty="0">
              <a:solidFill>
                <a:srgbClr val="FF6600"/>
              </a:solidFill>
              <a:latin typeface="Arial" panose="020B0604020202020204" pitchFamily="34" charset="0"/>
              <a:ea typeface="華康中黑體" panose="02010609010101010101" pitchFamily="49" charset="-120"/>
            </a:endParaRPr>
          </a:p>
        </p:txBody>
      </p:sp>
      <p:sp>
        <p:nvSpPr>
          <p:cNvPr id="97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8" name="文字方塊 97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橢圓 1"/>
          <p:cNvSpPr/>
          <p:nvPr/>
        </p:nvSpPr>
        <p:spPr bwMode="auto">
          <a:xfrm>
            <a:off x="1016681" y="6248802"/>
            <a:ext cx="1675718" cy="404664"/>
          </a:xfrm>
          <a:prstGeom prst="ellipse">
            <a:avLst/>
          </a:prstGeom>
          <a:pattFill prst="pct20">
            <a:fgClr>
              <a:srgbClr val="00B0F0"/>
            </a:fgClr>
            <a:bgClr>
              <a:schemeClr val="bg1"/>
            </a:bgClr>
          </a:patt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細明體" panose="02020509000000000000" pitchFamily="49" charset="-120"/>
                <a:ea typeface="細明體" panose="02020509000000000000" pitchFamily="49" charset="-120"/>
              </a:rPr>
              <a:t>底面積</a:t>
            </a:r>
          </a:p>
        </p:txBody>
      </p:sp>
      <p:sp>
        <p:nvSpPr>
          <p:cNvPr id="99" name="Text Box 74"/>
          <p:cNvSpPr txBox="1">
            <a:spLocks noChangeArrowheads="1"/>
          </p:cNvSpPr>
          <p:nvPr/>
        </p:nvSpPr>
        <p:spPr bwMode="auto">
          <a:xfrm>
            <a:off x="2009131" y="1061947"/>
            <a:ext cx="1499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800" dirty="0" smtClean="0">
                <a:latin typeface="Times New Roman" panose="02020603050405020304" pitchFamily="18" charset="0"/>
              </a:rPr>
              <a:t>(total volume)</a:t>
            </a:r>
            <a:endParaRPr lang="en-US" altLang="zh-TW" sz="1800" dirty="0">
              <a:latin typeface="Times New Roman" panose="02020603050405020304" pitchFamily="18" charset="0"/>
            </a:endParaRPr>
          </a:p>
        </p:txBody>
      </p:sp>
      <p:sp>
        <p:nvSpPr>
          <p:cNvPr id="100" name="Text Box 74"/>
          <p:cNvSpPr txBox="1">
            <a:spLocks noChangeArrowheads="1"/>
          </p:cNvSpPr>
          <p:nvPr/>
        </p:nvSpPr>
        <p:spPr bwMode="auto">
          <a:xfrm>
            <a:off x="4794920" y="1061947"/>
            <a:ext cx="1499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800" dirty="0" smtClean="0">
                <a:latin typeface="Times New Roman" panose="02020603050405020304" pitchFamily="18" charset="0"/>
              </a:rPr>
              <a:t>(void volume)</a:t>
            </a:r>
            <a:endParaRPr lang="en-US" altLang="zh-TW" sz="1800" dirty="0">
              <a:latin typeface="Times New Roman" panose="02020603050405020304" pitchFamily="18" charset="0"/>
            </a:endParaRPr>
          </a:p>
        </p:txBody>
      </p:sp>
      <p:cxnSp>
        <p:nvCxnSpPr>
          <p:cNvPr id="4" name="直線接點 3"/>
          <p:cNvCxnSpPr/>
          <p:nvPr/>
        </p:nvCxnSpPr>
        <p:spPr bwMode="auto">
          <a:xfrm>
            <a:off x="2945235" y="1556592"/>
            <a:ext cx="0" cy="460648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Text Box 74"/>
          <p:cNvSpPr txBox="1">
            <a:spLocks noChangeArrowheads="1"/>
          </p:cNvSpPr>
          <p:nvPr/>
        </p:nvSpPr>
        <p:spPr bwMode="auto">
          <a:xfrm>
            <a:off x="2826409" y="3501008"/>
            <a:ext cx="300082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en-US" altLang="zh-TW" sz="1800" i="1" dirty="0" smtClean="0">
                <a:latin typeface="Times New Roman" panose="02020603050405020304" pitchFamily="18" charset="0"/>
              </a:rPr>
              <a:t>h</a:t>
            </a:r>
            <a:endParaRPr lang="en-US" altLang="zh-TW" sz="1800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6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6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67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6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6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6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6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67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6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6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56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6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6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67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6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6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6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67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6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6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67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6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6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56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8" grpId="0" autoUpdateAnimBg="0"/>
      <p:bldP spid="1567833" grpId="0" autoUpdateAnimBg="0"/>
      <p:bldP spid="1567834" grpId="0" autoUpdateAnimBg="0"/>
      <p:bldP spid="1567835" grpId="0" autoUpdateAnimBg="0"/>
      <p:bldP spid="1567836" grpId="0" autoUpdateAnimBg="0"/>
      <p:bldP spid="1567837" grpId="0" autoUpdateAnimBg="0"/>
      <p:bldP spid="1567838" grpId="0" autoUpdateAnimBg="0"/>
      <p:bldP spid="1567839" grpId="0" autoUpdateAnimBg="0"/>
      <p:bldP spid="1567840" grpId="0" autoUpdateAnimBg="0"/>
      <p:bldP spid="2" grpId="0" animBg="1"/>
      <p:bldP spid="99" grpId="0" autoUpdateAnimBg="0"/>
      <p:bldP spid="100" grpId="0" autoUpdateAnimBg="0"/>
      <p:bldP spid="1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836" name="Freeform 44"/>
          <p:cNvSpPr>
            <a:spLocks/>
          </p:cNvSpPr>
          <p:nvPr/>
        </p:nvSpPr>
        <p:spPr bwMode="auto">
          <a:xfrm>
            <a:off x="681038" y="1484313"/>
            <a:ext cx="8104187" cy="3598862"/>
          </a:xfrm>
          <a:custGeom>
            <a:avLst/>
            <a:gdLst>
              <a:gd name="T0" fmla="*/ 0 w 5105"/>
              <a:gd name="T1" fmla="*/ 2247 h 2267"/>
              <a:gd name="T2" fmla="*/ 419 w 5105"/>
              <a:gd name="T3" fmla="*/ 2248 h 2267"/>
              <a:gd name="T4" fmla="*/ 1118 w 5105"/>
              <a:gd name="T5" fmla="*/ 2191 h 2267"/>
              <a:gd name="T6" fmla="*/ 1337 w 5105"/>
              <a:gd name="T7" fmla="*/ 1950 h 2267"/>
              <a:gd name="T8" fmla="*/ 1421 w 5105"/>
              <a:gd name="T9" fmla="*/ 1387 h 2267"/>
              <a:gd name="T10" fmla="*/ 1483 w 5105"/>
              <a:gd name="T11" fmla="*/ 1068 h 2267"/>
              <a:gd name="T12" fmla="*/ 1569 w 5105"/>
              <a:gd name="T13" fmla="*/ 1495 h 2267"/>
              <a:gd name="T14" fmla="*/ 1657 w 5105"/>
              <a:gd name="T15" fmla="*/ 1858 h 2267"/>
              <a:gd name="T16" fmla="*/ 1922 w 5105"/>
              <a:gd name="T17" fmla="*/ 1998 h 2267"/>
              <a:gd name="T18" fmla="*/ 2124 w 5105"/>
              <a:gd name="T19" fmla="*/ 1570 h 2267"/>
              <a:gd name="T20" fmla="*/ 2264 w 5105"/>
              <a:gd name="T21" fmla="*/ 948 h 2267"/>
              <a:gd name="T22" fmla="*/ 2358 w 5105"/>
              <a:gd name="T23" fmla="*/ 808 h 2267"/>
              <a:gd name="T24" fmla="*/ 2513 w 5105"/>
              <a:gd name="T25" fmla="*/ 800 h 2267"/>
              <a:gd name="T26" fmla="*/ 2669 w 5105"/>
              <a:gd name="T27" fmla="*/ 387 h 2267"/>
              <a:gd name="T28" fmla="*/ 2778 w 5105"/>
              <a:gd name="T29" fmla="*/ 76 h 2267"/>
              <a:gd name="T30" fmla="*/ 2926 w 5105"/>
              <a:gd name="T31" fmla="*/ 154 h 2267"/>
              <a:gd name="T32" fmla="*/ 3159 w 5105"/>
              <a:gd name="T33" fmla="*/ 1002 h 2267"/>
              <a:gd name="T34" fmla="*/ 3338 w 5105"/>
              <a:gd name="T35" fmla="*/ 1594 h 2267"/>
              <a:gd name="T36" fmla="*/ 3464 w 5105"/>
              <a:gd name="T37" fmla="*/ 1801 h 2267"/>
              <a:gd name="T38" fmla="*/ 3605 w 5105"/>
              <a:gd name="T39" fmla="*/ 1734 h 2267"/>
              <a:gd name="T40" fmla="*/ 3779 w 5105"/>
              <a:gd name="T41" fmla="*/ 1747 h 2267"/>
              <a:gd name="T42" fmla="*/ 4075 w 5105"/>
              <a:gd name="T43" fmla="*/ 2140 h 2267"/>
              <a:gd name="T44" fmla="*/ 4369 w 5105"/>
              <a:gd name="T45" fmla="*/ 2225 h 2267"/>
              <a:gd name="T46" fmla="*/ 4505 w 5105"/>
              <a:gd name="T47" fmla="*/ 1886 h 2267"/>
              <a:gd name="T48" fmla="*/ 4574 w 5105"/>
              <a:gd name="T49" fmla="*/ 1680 h 2267"/>
              <a:gd name="T50" fmla="*/ 4662 w 5105"/>
              <a:gd name="T51" fmla="*/ 1897 h 2267"/>
              <a:gd name="T52" fmla="*/ 4785 w 5105"/>
              <a:gd name="T53" fmla="*/ 2147 h 2267"/>
              <a:gd name="T54" fmla="*/ 5105 w 5105"/>
              <a:gd name="T55" fmla="*/ 2224 h 2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105" h="2267">
                <a:moveTo>
                  <a:pt x="0" y="2247"/>
                </a:moveTo>
                <a:cubicBezTo>
                  <a:pt x="70" y="2247"/>
                  <a:pt x="233" y="2257"/>
                  <a:pt x="419" y="2248"/>
                </a:cubicBezTo>
                <a:cubicBezTo>
                  <a:pt x="605" y="2239"/>
                  <a:pt x="965" y="2241"/>
                  <a:pt x="1118" y="2191"/>
                </a:cubicBezTo>
                <a:cubicBezTo>
                  <a:pt x="1271" y="2141"/>
                  <a:pt x="1294" y="2091"/>
                  <a:pt x="1337" y="1950"/>
                </a:cubicBezTo>
                <a:cubicBezTo>
                  <a:pt x="1380" y="1809"/>
                  <a:pt x="1400" y="1540"/>
                  <a:pt x="1421" y="1387"/>
                </a:cubicBezTo>
                <a:cubicBezTo>
                  <a:pt x="1442" y="1234"/>
                  <a:pt x="1449" y="1070"/>
                  <a:pt x="1483" y="1068"/>
                </a:cubicBezTo>
                <a:cubicBezTo>
                  <a:pt x="1517" y="1066"/>
                  <a:pt x="1549" y="1352"/>
                  <a:pt x="1569" y="1495"/>
                </a:cubicBezTo>
                <a:cubicBezTo>
                  <a:pt x="1589" y="1638"/>
                  <a:pt x="1598" y="1774"/>
                  <a:pt x="1657" y="1858"/>
                </a:cubicBezTo>
                <a:cubicBezTo>
                  <a:pt x="1716" y="1942"/>
                  <a:pt x="1844" y="2046"/>
                  <a:pt x="1922" y="1998"/>
                </a:cubicBezTo>
                <a:cubicBezTo>
                  <a:pt x="2000" y="1950"/>
                  <a:pt x="2067" y="1745"/>
                  <a:pt x="2124" y="1570"/>
                </a:cubicBezTo>
                <a:cubicBezTo>
                  <a:pt x="2181" y="1395"/>
                  <a:pt x="2225" y="1075"/>
                  <a:pt x="2264" y="948"/>
                </a:cubicBezTo>
                <a:cubicBezTo>
                  <a:pt x="2303" y="821"/>
                  <a:pt x="2315" y="816"/>
                  <a:pt x="2358" y="808"/>
                </a:cubicBezTo>
                <a:cubicBezTo>
                  <a:pt x="2401" y="800"/>
                  <a:pt x="2461" y="870"/>
                  <a:pt x="2513" y="800"/>
                </a:cubicBezTo>
                <a:cubicBezTo>
                  <a:pt x="2565" y="730"/>
                  <a:pt x="2629" y="510"/>
                  <a:pt x="2669" y="387"/>
                </a:cubicBezTo>
                <a:cubicBezTo>
                  <a:pt x="2709" y="264"/>
                  <a:pt x="2747" y="104"/>
                  <a:pt x="2778" y="76"/>
                </a:cubicBezTo>
                <a:cubicBezTo>
                  <a:pt x="2809" y="48"/>
                  <a:pt x="2862" y="0"/>
                  <a:pt x="2926" y="154"/>
                </a:cubicBezTo>
                <a:cubicBezTo>
                  <a:pt x="2990" y="308"/>
                  <a:pt x="3090" y="762"/>
                  <a:pt x="3159" y="1002"/>
                </a:cubicBezTo>
                <a:cubicBezTo>
                  <a:pt x="3228" y="1242"/>
                  <a:pt x="3287" y="1461"/>
                  <a:pt x="3338" y="1594"/>
                </a:cubicBezTo>
                <a:cubicBezTo>
                  <a:pt x="3389" y="1727"/>
                  <a:pt x="3419" y="1778"/>
                  <a:pt x="3464" y="1801"/>
                </a:cubicBezTo>
                <a:cubicBezTo>
                  <a:pt x="3509" y="1824"/>
                  <a:pt x="3558" y="1765"/>
                  <a:pt x="3605" y="1734"/>
                </a:cubicBezTo>
                <a:cubicBezTo>
                  <a:pt x="3652" y="1703"/>
                  <a:pt x="3717" y="1693"/>
                  <a:pt x="3779" y="1747"/>
                </a:cubicBezTo>
                <a:cubicBezTo>
                  <a:pt x="3841" y="1801"/>
                  <a:pt x="3981" y="2047"/>
                  <a:pt x="4075" y="2140"/>
                </a:cubicBezTo>
                <a:cubicBezTo>
                  <a:pt x="4169" y="2233"/>
                  <a:pt x="4297" y="2267"/>
                  <a:pt x="4369" y="2225"/>
                </a:cubicBezTo>
                <a:cubicBezTo>
                  <a:pt x="4471" y="2163"/>
                  <a:pt x="4482" y="2003"/>
                  <a:pt x="4505" y="1886"/>
                </a:cubicBezTo>
                <a:cubicBezTo>
                  <a:pt x="4528" y="1769"/>
                  <a:pt x="4534" y="1679"/>
                  <a:pt x="4574" y="1680"/>
                </a:cubicBezTo>
                <a:cubicBezTo>
                  <a:pt x="4614" y="1681"/>
                  <a:pt x="4630" y="1796"/>
                  <a:pt x="4662" y="1897"/>
                </a:cubicBezTo>
                <a:cubicBezTo>
                  <a:pt x="4694" y="1998"/>
                  <a:pt x="4711" y="2093"/>
                  <a:pt x="4785" y="2147"/>
                </a:cubicBezTo>
                <a:cubicBezTo>
                  <a:pt x="4859" y="2201"/>
                  <a:pt x="5038" y="2208"/>
                  <a:pt x="5105" y="2224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69837" name="Freeform 45" descr="30%"/>
          <p:cNvSpPr>
            <a:spLocks/>
          </p:cNvSpPr>
          <p:nvPr/>
        </p:nvSpPr>
        <p:spPr bwMode="auto">
          <a:xfrm>
            <a:off x="3592513" y="3584575"/>
            <a:ext cx="1630362" cy="1604963"/>
          </a:xfrm>
          <a:custGeom>
            <a:avLst/>
            <a:gdLst>
              <a:gd name="T0" fmla="*/ 23 w 1027"/>
              <a:gd name="T1" fmla="*/ 1009 h 1011"/>
              <a:gd name="T2" fmla="*/ 219 w 1027"/>
              <a:gd name="T3" fmla="*/ 771 h 1011"/>
              <a:gd name="T4" fmla="*/ 324 w 1027"/>
              <a:gd name="T5" fmla="*/ 507 h 1011"/>
              <a:gd name="T6" fmla="*/ 408 w 1027"/>
              <a:gd name="T7" fmla="*/ 123 h 1011"/>
              <a:gd name="T8" fmla="*/ 485 w 1027"/>
              <a:gd name="T9" fmla="*/ 0 h 1011"/>
              <a:gd name="T10" fmla="*/ 568 w 1027"/>
              <a:gd name="T11" fmla="*/ 94 h 1011"/>
              <a:gd name="T12" fmla="*/ 702 w 1027"/>
              <a:gd name="T13" fmla="*/ 539 h 1011"/>
              <a:gd name="T14" fmla="*/ 850 w 1027"/>
              <a:gd name="T15" fmla="*/ 856 h 1011"/>
              <a:gd name="T16" fmla="*/ 998 w 1027"/>
              <a:gd name="T17" fmla="*/ 1009 h 1011"/>
              <a:gd name="T18" fmla="*/ 23 w 1027"/>
              <a:gd name="T19" fmla="*/ 1009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27" h="1011">
                <a:moveTo>
                  <a:pt x="23" y="1009"/>
                </a:moveTo>
                <a:cubicBezTo>
                  <a:pt x="0" y="1008"/>
                  <a:pt x="185" y="836"/>
                  <a:pt x="219" y="771"/>
                </a:cubicBezTo>
                <a:cubicBezTo>
                  <a:pt x="253" y="706"/>
                  <a:pt x="293" y="616"/>
                  <a:pt x="324" y="507"/>
                </a:cubicBezTo>
                <a:cubicBezTo>
                  <a:pt x="355" y="398"/>
                  <a:pt x="386" y="195"/>
                  <a:pt x="408" y="123"/>
                </a:cubicBezTo>
                <a:cubicBezTo>
                  <a:pt x="430" y="51"/>
                  <a:pt x="458" y="5"/>
                  <a:pt x="485" y="0"/>
                </a:cubicBezTo>
                <a:cubicBezTo>
                  <a:pt x="525" y="5"/>
                  <a:pt x="535" y="12"/>
                  <a:pt x="568" y="94"/>
                </a:cubicBezTo>
                <a:cubicBezTo>
                  <a:pt x="601" y="176"/>
                  <a:pt x="655" y="413"/>
                  <a:pt x="702" y="539"/>
                </a:cubicBezTo>
                <a:cubicBezTo>
                  <a:pt x="749" y="665"/>
                  <a:pt x="784" y="774"/>
                  <a:pt x="850" y="856"/>
                </a:cubicBezTo>
                <a:cubicBezTo>
                  <a:pt x="916" y="938"/>
                  <a:pt x="1027" y="1007"/>
                  <a:pt x="998" y="1009"/>
                </a:cubicBezTo>
                <a:cubicBezTo>
                  <a:pt x="970" y="1011"/>
                  <a:pt x="160" y="997"/>
                  <a:pt x="23" y="1009"/>
                </a:cubicBezTo>
                <a:close/>
              </a:path>
            </a:pathLst>
          </a:custGeom>
          <a:pattFill prst="pct30">
            <a:fgClr>
              <a:srgbClr val="FF66FF"/>
            </a:fgClr>
            <a:bgClr>
              <a:schemeClr val="bg1"/>
            </a:bgClr>
          </a:pattFill>
          <a:ln w="28575" cap="flat" cmpd="sng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69795" name="Rectangle 3"/>
          <p:cNvSpPr>
            <a:spLocks noChangeArrowheads="1"/>
          </p:cNvSpPr>
          <p:nvPr/>
        </p:nvSpPr>
        <p:spPr bwMode="auto">
          <a:xfrm>
            <a:off x="179388" y="177800"/>
            <a:ext cx="8299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膠体過濾的溶離圖譜</a:t>
            </a:r>
            <a:r>
              <a:rPr lang="zh-TW" altLang="en-US" sz="28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  </a:t>
            </a:r>
            <a:r>
              <a:rPr lang="en-US" altLang="zh-TW" sz="2800" dirty="0">
                <a:latin typeface="Arial" panose="020B0604020202020204" pitchFamily="34" charset="0"/>
                <a:ea typeface="華康中黑體(P)" panose="02010600010101010101" pitchFamily="2" charset="-120"/>
              </a:rPr>
              <a:t>A typical chromatogram</a:t>
            </a:r>
          </a:p>
        </p:txBody>
      </p:sp>
      <p:sp>
        <p:nvSpPr>
          <p:cNvPr id="1569805" name="Rectangle 13"/>
          <p:cNvSpPr>
            <a:spLocks noChangeArrowheads="1"/>
          </p:cNvSpPr>
          <p:nvPr/>
        </p:nvSpPr>
        <p:spPr bwMode="auto">
          <a:xfrm>
            <a:off x="2916238" y="2654300"/>
            <a:ext cx="220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600">
                <a:solidFill>
                  <a:srgbClr val="9900FF"/>
                </a:solidFill>
                <a:latin typeface="Arial" panose="020B0604020202020204" pitchFamily="34" charset="0"/>
              </a:rPr>
              <a:t>X</a:t>
            </a:r>
            <a:endParaRPr lang="en-US" altLang="zh-TW">
              <a:solidFill>
                <a:srgbClr val="9900FF"/>
              </a:solidFill>
              <a:latin typeface="Arial" panose="020B0604020202020204" pitchFamily="34" charset="0"/>
            </a:endParaRPr>
          </a:p>
        </p:txBody>
      </p:sp>
      <p:sp>
        <p:nvSpPr>
          <p:cNvPr id="1569806" name="Rectangle 14"/>
          <p:cNvSpPr>
            <a:spLocks noChangeArrowheads="1"/>
          </p:cNvSpPr>
          <p:nvPr/>
        </p:nvSpPr>
        <p:spPr bwMode="auto">
          <a:xfrm>
            <a:off x="5049838" y="2349500"/>
            <a:ext cx="220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600">
                <a:solidFill>
                  <a:srgbClr val="9900FF"/>
                </a:solidFill>
                <a:latin typeface="Arial" panose="020B0604020202020204" pitchFamily="34" charset="0"/>
              </a:rPr>
              <a:t>Y</a:t>
            </a:r>
            <a:endParaRPr lang="en-US" altLang="zh-TW">
              <a:solidFill>
                <a:srgbClr val="9900FF"/>
              </a:solidFill>
              <a:latin typeface="Arial" panose="020B0604020202020204" pitchFamily="34" charset="0"/>
            </a:endParaRPr>
          </a:p>
        </p:txBody>
      </p:sp>
      <p:sp>
        <p:nvSpPr>
          <p:cNvPr id="1569807" name="Rectangle 15"/>
          <p:cNvSpPr>
            <a:spLocks noChangeArrowheads="1"/>
          </p:cNvSpPr>
          <p:nvPr/>
        </p:nvSpPr>
        <p:spPr bwMode="auto">
          <a:xfrm>
            <a:off x="7816850" y="3721100"/>
            <a:ext cx="2016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600">
                <a:solidFill>
                  <a:srgbClr val="9900FF"/>
                </a:solidFill>
                <a:latin typeface="Arial" panose="020B0604020202020204" pitchFamily="34" charset="0"/>
              </a:rPr>
              <a:t>Z</a:t>
            </a:r>
            <a:endParaRPr lang="en-US" altLang="zh-TW">
              <a:solidFill>
                <a:srgbClr val="9900FF"/>
              </a:solidFill>
              <a:latin typeface="Arial" panose="020B0604020202020204" pitchFamily="34" charset="0"/>
            </a:endParaRPr>
          </a:p>
        </p:txBody>
      </p:sp>
      <p:sp>
        <p:nvSpPr>
          <p:cNvPr id="1569809" name="Rectangle 17"/>
          <p:cNvSpPr>
            <a:spLocks noChangeArrowheads="1"/>
          </p:cNvSpPr>
          <p:nvPr/>
        </p:nvSpPr>
        <p:spPr bwMode="auto">
          <a:xfrm>
            <a:off x="4788024" y="3933056"/>
            <a:ext cx="92493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200" dirty="0"/>
              <a:t>Enzyme</a:t>
            </a:r>
          </a:p>
          <a:p>
            <a:pPr algn="ctr"/>
            <a:r>
              <a:rPr lang="en-US" altLang="zh-TW" sz="2200" dirty="0" smtClean="0"/>
              <a:t>activity</a:t>
            </a:r>
            <a:endParaRPr lang="en-US" altLang="zh-TW" sz="2200" dirty="0"/>
          </a:p>
        </p:txBody>
      </p:sp>
      <p:sp>
        <p:nvSpPr>
          <p:cNvPr id="1569810" name="Rectangle 18"/>
          <p:cNvSpPr>
            <a:spLocks noChangeArrowheads="1"/>
          </p:cNvSpPr>
          <p:nvPr/>
        </p:nvSpPr>
        <p:spPr bwMode="auto">
          <a:xfrm>
            <a:off x="6864387" y="3734385"/>
            <a:ext cx="8615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200" dirty="0" err="1" smtClean="0"/>
              <a:t>Vit</a:t>
            </a:r>
            <a:r>
              <a:rPr lang="en-US" altLang="zh-TW" sz="2200" dirty="0" smtClean="0"/>
              <a:t>. B</a:t>
            </a:r>
            <a:r>
              <a:rPr lang="en-US" altLang="zh-TW" sz="2200" baseline="-25000" dirty="0" smtClean="0"/>
              <a:t>12</a:t>
            </a:r>
            <a:endParaRPr lang="en-US" altLang="zh-TW" baseline="-25000" dirty="0">
              <a:latin typeface="Arial" panose="020B0604020202020204" pitchFamily="34" charset="0"/>
            </a:endParaRPr>
          </a:p>
        </p:txBody>
      </p:sp>
      <p:sp>
        <p:nvSpPr>
          <p:cNvPr id="1569811" name="Rectangle 19"/>
          <p:cNvSpPr>
            <a:spLocks noChangeArrowheads="1"/>
          </p:cNvSpPr>
          <p:nvPr/>
        </p:nvSpPr>
        <p:spPr bwMode="auto">
          <a:xfrm>
            <a:off x="985838" y="3467100"/>
            <a:ext cx="178946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200" dirty="0"/>
              <a:t>Vo</a:t>
            </a:r>
            <a:r>
              <a:rPr lang="en-US" altLang="zh-TW" sz="2200" dirty="0">
                <a:solidFill>
                  <a:schemeClr val="bg2"/>
                </a:solidFill>
              </a:rPr>
              <a:t> </a:t>
            </a:r>
            <a:r>
              <a:rPr lang="zh-TW" altLang="en-US" sz="2200" dirty="0">
                <a:solidFill>
                  <a:schemeClr val="bg2"/>
                </a:solidFill>
                <a:latin typeface="華康楷書體W5" panose="02010609010101010101" pitchFamily="49" charset="-120"/>
                <a:ea typeface="華康楷書體W5" panose="02010609010101010101" pitchFamily="49" charset="-120"/>
              </a:rPr>
              <a:t>之前不應有</a:t>
            </a:r>
          </a:p>
          <a:p>
            <a:r>
              <a:rPr lang="zh-TW" altLang="en-US" sz="2200" dirty="0">
                <a:solidFill>
                  <a:schemeClr val="bg2"/>
                </a:solidFill>
                <a:latin typeface="華康楷書體W5" panose="02010609010101010101" pitchFamily="49" charset="-120"/>
                <a:ea typeface="華康楷書體W5" panose="02010609010101010101" pitchFamily="49" charset="-120"/>
              </a:rPr>
              <a:t>物質溶離出來</a:t>
            </a:r>
          </a:p>
        </p:txBody>
      </p:sp>
      <p:sp>
        <p:nvSpPr>
          <p:cNvPr id="1569812" name="Rectangle 20"/>
          <p:cNvSpPr>
            <a:spLocks noChangeArrowheads="1"/>
          </p:cNvSpPr>
          <p:nvPr/>
        </p:nvSpPr>
        <p:spPr bwMode="auto">
          <a:xfrm>
            <a:off x="7488238" y="2468563"/>
            <a:ext cx="11990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200" dirty="0" err="1"/>
              <a:t>Vt</a:t>
            </a:r>
            <a:r>
              <a:rPr lang="en-US" altLang="zh-TW" sz="2200" dirty="0">
                <a:solidFill>
                  <a:schemeClr val="bg2"/>
                </a:solidFill>
              </a:rPr>
              <a:t> </a:t>
            </a:r>
            <a:r>
              <a:rPr lang="zh-TW" altLang="en-US" sz="2200" dirty="0">
                <a:solidFill>
                  <a:schemeClr val="bg2"/>
                </a:solidFill>
                <a:latin typeface="華康楷書體W5" panose="02010609010101010101" pitchFamily="49" charset="-120"/>
                <a:ea typeface="華康楷書體W5" panose="02010609010101010101" pitchFamily="49" charset="-120"/>
              </a:rPr>
              <a:t>之後不</a:t>
            </a:r>
          </a:p>
          <a:p>
            <a:r>
              <a:rPr lang="zh-TW" altLang="en-US" sz="2200" dirty="0">
                <a:solidFill>
                  <a:schemeClr val="bg2"/>
                </a:solidFill>
                <a:latin typeface="華康楷書體W5" panose="02010609010101010101" pitchFamily="49" charset="-120"/>
                <a:ea typeface="華康楷書體W5" panose="02010609010101010101" pitchFamily="49" charset="-120"/>
              </a:rPr>
              <a:t>應有物質</a:t>
            </a:r>
          </a:p>
          <a:p>
            <a:r>
              <a:rPr lang="zh-TW" altLang="en-US" sz="2200" dirty="0">
                <a:solidFill>
                  <a:schemeClr val="bg2"/>
                </a:solidFill>
                <a:latin typeface="華康楷書體W5" panose="02010609010101010101" pitchFamily="49" charset="-120"/>
                <a:ea typeface="華康楷書體W5" panose="02010609010101010101" pitchFamily="49" charset="-120"/>
              </a:rPr>
              <a:t>溶離出來</a:t>
            </a:r>
          </a:p>
        </p:txBody>
      </p:sp>
      <p:sp>
        <p:nvSpPr>
          <p:cNvPr id="1569813" name="Rectangle 21"/>
          <p:cNvSpPr>
            <a:spLocks noChangeArrowheads="1"/>
          </p:cNvSpPr>
          <p:nvPr/>
        </p:nvSpPr>
        <p:spPr bwMode="auto">
          <a:xfrm>
            <a:off x="1316038" y="1511300"/>
            <a:ext cx="342561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200" dirty="0">
                <a:solidFill>
                  <a:schemeClr val="bg2"/>
                </a:solidFill>
                <a:latin typeface="華康楷書體W5" panose="02010609010101010101" pitchFamily="49" charset="-120"/>
                <a:ea typeface="華康楷書體W5" panose="02010609010101010101" pitchFamily="49" charset="-120"/>
              </a:rPr>
              <a:t>目標酵素</a:t>
            </a:r>
            <a:r>
              <a:rPr lang="zh-TW" altLang="en-US" sz="2200" dirty="0">
                <a:solidFill>
                  <a:schemeClr val="bg2"/>
                </a:solidFill>
                <a:ea typeface="華康楷書體W5" panose="02010609010101010101" pitchFamily="49" charset="-120"/>
              </a:rPr>
              <a:t> </a:t>
            </a:r>
            <a:r>
              <a:rPr lang="en-US" altLang="zh-TW" sz="2200" dirty="0">
                <a:solidFill>
                  <a:schemeClr val="bg2"/>
                </a:solidFill>
              </a:rPr>
              <a:t>(</a:t>
            </a:r>
            <a:r>
              <a:rPr lang="en-US" altLang="zh-TW" sz="2200" dirty="0">
                <a:solidFill>
                  <a:srgbClr val="FF00FF"/>
                </a:solidFill>
              </a:rPr>
              <a:t>E</a:t>
            </a:r>
            <a:r>
              <a:rPr lang="en-US" altLang="zh-TW" sz="2200" dirty="0">
                <a:solidFill>
                  <a:schemeClr val="bg2"/>
                </a:solidFill>
              </a:rPr>
              <a:t>) </a:t>
            </a:r>
            <a:r>
              <a:rPr lang="zh-TW" altLang="en-US" sz="2200" dirty="0">
                <a:solidFill>
                  <a:schemeClr val="bg2"/>
                </a:solidFill>
                <a:latin typeface="華康楷書體W5" panose="02010609010101010101" pitchFamily="49" charset="-120"/>
                <a:ea typeface="華康楷書體W5" panose="02010609010101010101" pitchFamily="49" charset="-120"/>
              </a:rPr>
              <a:t>最好不要落在</a:t>
            </a:r>
          </a:p>
          <a:p>
            <a:r>
              <a:rPr lang="zh-TW" altLang="en-US" sz="2200" dirty="0">
                <a:solidFill>
                  <a:schemeClr val="bg2"/>
                </a:solidFill>
                <a:latin typeface="華康楷書體W5" panose="02010609010101010101" pitchFamily="49" charset="-120"/>
                <a:ea typeface="華康楷書體W5" panose="02010609010101010101" pitchFamily="49" charset="-120"/>
              </a:rPr>
              <a:t>主要蛋白質峰 </a:t>
            </a:r>
            <a:r>
              <a:rPr lang="en-US" altLang="zh-TW" sz="2200" dirty="0">
                <a:solidFill>
                  <a:schemeClr val="bg2"/>
                </a:solidFill>
              </a:rPr>
              <a:t>(</a:t>
            </a:r>
            <a:r>
              <a:rPr lang="en-US" altLang="zh-TW" sz="2200" dirty="0">
                <a:solidFill>
                  <a:srgbClr val="9900FF"/>
                </a:solidFill>
              </a:rPr>
              <a:t>Y</a:t>
            </a:r>
            <a:r>
              <a:rPr lang="en-US" altLang="zh-TW" sz="2200" dirty="0">
                <a:solidFill>
                  <a:schemeClr val="bg2"/>
                </a:solidFill>
              </a:rPr>
              <a:t>) </a:t>
            </a:r>
            <a:r>
              <a:rPr lang="zh-TW" altLang="en-US" sz="2200" dirty="0">
                <a:solidFill>
                  <a:schemeClr val="bg2"/>
                </a:solidFill>
                <a:latin typeface="華康楷書體W5" panose="02010609010101010101" pitchFamily="49" charset="-120"/>
                <a:ea typeface="華康楷書體W5" panose="02010609010101010101" pitchFamily="49" charset="-120"/>
              </a:rPr>
              <a:t>的範圍內</a:t>
            </a:r>
          </a:p>
        </p:txBody>
      </p:sp>
      <p:sp>
        <p:nvSpPr>
          <p:cNvPr id="1569829" name="Rectangle 37"/>
          <p:cNvSpPr>
            <a:spLocks noChangeArrowheads="1"/>
          </p:cNvSpPr>
          <p:nvPr/>
        </p:nvSpPr>
        <p:spPr bwMode="auto">
          <a:xfrm>
            <a:off x="3203575" y="6237288"/>
            <a:ext cx="31051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700">
                <a:latin typeface="Arial" panose="020B0604020202020204" pitchFamily="34" charset="0"/>
              </a:rPr>
              <a:t>Elution Volume (mL)</a:t>
            </a:r>
            <a:endParaRPr lang="en-US" altLang="zh-TW">
              <a:latin typeface="Arial" panose="020B0604020202020204" pitchFamily="34" charset="0"/>
            </a:endParaRPr>
          </a:p>
        </p:txBody>
      </p:sp>
      <p:grpSp>
        <p:nvGrpSpPr>
          <p:cNvPr id="1569853" name="Group 61"/>
          <p:cNvGrpSpPr>
            <a:grpSpLocks/>
          </p:cNvGrpSpPr>
          <p:nvPr/>
        </p:nvGrpSpPr>
        <p:grpSpPr bwMode="auto">
          <a:xfrm>
            <a:off x="238125" y="1268413"/>
            <a:ext cx="8655050" cy="3921125"/>
            <a:chOff x="150" y="799"/>
            <a:chExt cx="5452" cy="2470"/>
          </a:xfrm>
        </p:grpSpPr>
        <p:sp>
          <p:nvSpPr>
            <p:cNvPr id="1569799" name="Rectangle 7"/>
            <p:cNvSpPr>
              <a:spLocks noChangeArrowheads="1"/>
            </p:cNvSpPr>
            <p:nvPr/>
          </p:nvSpPr>
          <p:spPr bwMode="auto">
            <a:xfrm>
              <a:off x="150" y="937"/>
              <a:ext cx="18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3500">
                  <a:latin typeface="Arial" panose="020B0604020202020204" pitchFamily="34" charset="0"/>
                </a:rPr>
                <a:t>A</a:t>
              </a:r>
              <a:endParaRPr lang="en-US" altLang="zh-TW" sz="2800">
                <a:latin typeface="Arial" panose="020B0604020202020204" pitchFamily="34" charset="0"/>
              </a:endParaRPr>
            </a:p>
          </p:txBody>
        </p:sp>
        <p:sp>
          <p:nvSpPr>
            <p:cNvPr id="1569835" name="Rectangle 43"/>
            <p:cNvSpPr>
              <a:spLocks noChangeArrowheads="1"/>
            </p:cNvSpPr>
            <p:nvPr/>
          </p:nvSpPr>
          <p:spPr bwMode="auto">
            <a:xfrm>
              <a:off x="431" y="799"/>
              <a:ext cx="5171" cy="247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69840" name="Line 48"/>
          <p:cNvSpPr>
            <a:spLocks noChangeShapeType="1"/>
          </p:cNvSpPr>
          <p:nvPr/>
        </p:nvSpPr>
        <p:spPr bwMode="auto">
          <a:xfrm>
            <a:off x="684213" y="5373688"/>
            <a:ext cx="2339975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69841" name="Line 49"/>
          <p:cNvSpPr>
            <a:spLocks noChangeShapeType="1"/>
          </p:cNvSpPr>
          <p:nvPr/>
        </p:nvSpPr>
        <p:spPr bwMode="auto">
          <a:xfrm>
            <a:off x="684213" y="5734050"/>
            <a:ext cx="3671887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69842" name="Line 50"/>
          <p:cNvSpPr>
            <a:spLocks noChangeShapeType="1"/>
          </p:cNvSpPr>
          <p:nvPr/>
        </p:nvSpPr>
        <p:spPr bwMode="auto">
          <a:xfrm>
            <a:off x="684213" y="6092825"/>
            <a:ext cx="7272337" cy="0"/>
          </a:xfrm>
          <a:prstGeom prst="line">
            <a:avLst/>
          </a:prstGeom>
          <a:noFill/>
          <a:ln w="12700">
            <a:solidFill>
              <a:srgbClr val="99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69850" name="Group 58"/>
          <p:cNvGrpSpPr>
            <a:grpSpLocks/>
          </p:cNvGrpSpPr>
          <p:nvPr/>
        </p:nvGrpSpPr>
        <p:grpSpPr bwMode="auto">
          <a:xfrm>
            <a:off x="3027363" y="3213100"/>
            <a:ext cx="554037" cy="2390775"/>
            <a:chOff x="1907" y="2024"/>
            <a:chExt cx="349" cy="1506"/>
          </a:xfrm>
        </p:grpSpPr>
        <p:sp>
          <p:nvSpPr>
            <p:cNvPr id="1569838" name="Line 46"/>
            <p:cNvSpPr>
              <a:spLocks noChangeShapeType="1"/>
            </p:cNvSpPr>
            <p:nvPr/>
          </p:nvSpPr>
          <p:spPr bwMode="auto">
            <a:xfrm>
              <a:off x="1907" y="2024"/>
              <a:ext cx="0" cy="1361"/>
            </a:xfrm>
            <a:prstGeom prst="line">
              <a:avLst/>
            </a:prstGeom>
            <a:noFill/>
            <a:ln w="0">
              <a:solidFill>
                <a:srgbClr val="99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9843" name="Rectangle 51"/>
            <p:cNvSpPr>
              <a:spLocks noChangeArrowheads="1"/>
            </p:cNvSpPr>
            <p:nvPr/>
          </p:nvSpPr>
          <p:spPr bwMode="auto">
            <a:xfrm>
              <a:off x="2001" y="3280"/>
              <a:ext cx="2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600" dirty="0">
                  <a:latin typeface="Arial" panose="020B0604020202020204" pitchFamily="34" charset="0"/>
                </a:rPr>
                <a:t>Vo</a:t>
              </a:r>
              <a:endParaRPr lang="en-US" altLang="zh-TW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569851" name="Group 59"/>
          <p:cNvGrpSpPr>
            <a:grpSpLocks/>
          </p:cNvGrpSpPr>
          <p:nvPr/>
        </p:nvGrpSpPr>
        <p:grpSpPr bwMode="auto">
          <a:xfrm>
            <a:off x="4364038" y="2806700"/>
            <a:ext cx="541337" cy="3106738"/>
            <a:chOff x="2749" y="1768"/>
            <a:chExt cx="341" cy="1957"/>
          </a:xfrm>
        </p:grpSpPr>
        <p:sp>
          <p:nvSpPr>
            <p:cNvPr id="1569815" name="Line 23"/>
            <p:cNvSpPr>
              <a:spLocks noChangeShapeType="1"/>
            </p:cNvSpPr>
            <p:nvPr/>
          </p:nvSpPr>
          <p:spPr bwMode="auto">
            <a:xfrm>
              <a:off x="2749" y="1768"/>
              <a:ext cx="1" cy="1830"/>
            </a:xfrm>
            <a:prstGeom prst="line">
              <a:avLst/>
            </a:prstGeom>
            <a:noFill/>
            <a:ln w="0">
              <a:solidFill>
                <a:srgbClr val="99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9844" name="Rectangle 52"/>
            <p:cNvSpPr>
              <a:spLocks noChangeArrowheads="1"/>
            </p:cNvSpPr>
            <p:nvPr/>
          </p:nvSpPr>
          <p:spPr bwMode="auto">
            <a:xfrm>
              <a:off x="2835" y="3475"/>
              <a:ext cx="2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600">
                  <a:latin typeface="Arial" panose="020B0604020202020204" pitchFamily="34" charset="0"/>
                </a:rPr>
                <a:t>Ve</a:t>
              </a:r>
              <a:endParaRPr lang="en-US" altLang="zh-TW">
                <a:latin typeface="Arial" panose="020B0604020202020204" pitchFamily="34" charset="0"/>
              </a:endParaRPr>
            </a:p>
          </p:txBody>
        </p:sp>
      </p:grpSp>
      <p:grpSp>
        <p:nvGrpSpPr>
          <p:cNvPr id="1569852" name="Group 60"/>
          <p:cNvGrpSpPr>
            <a:grpSpLocks/>
          </p:cNvGrpSpPr>
          <p:nvPr/>
        </p:nvGrpSpPr>
        <p:grpSpPr bwMode="auto">
          <a:xfrm>
            <a:off x="7935913" y="4206875"/>
            <a:ext cx="477837" cy="2066925"/>
            <a:chOff x="4999" y="2650"/>
            <a:chExt cx="301" cy="1302"/>
          </a:xfrm>
        </p:grpSpPr>
        <p:sp>
          <p:nvSpPr>
            <p:cNvPr id="1569839" name="Line 47"/>
            <p:cNvSpPr>
              <a:spLocks noChangeShapeType="1"/>
            </p:cNvSpPr>
            <p:nvPr/>
          </p:nvSpPr>
          <p:spPr bwMode="auto">
            <a:xfrm>
              <a:off x="4999" y="2650"/>
              <a:ext cx="0" cy="1182"/>
            </a:xfrm>
            <a:prstGeom prst="line">
              <a:avLst/>
            </a:prstGeom>
            <a:noFill/>
            <a:ln w="0">
              <a:solidFill>
                <a:srgbClr val="99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9845" name="Rectangle 53"/>
            <p:cNvSpPr>
              <a:spLocks noChangeArrowheads="1"/>
            </p:cNvSpPr>
            <p:nvPr/>
          </p:nvSpPr>
          <p:spPr bwMode="auto">
            <a:xfrm>
              <a:off x="5103" y="3702"/>
              <a:ext cx="1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600">
                  <a:latin typeface="Arial" panose="020B0604020202020204" pitchFamily="34" charset="0"/>
                </a:rPr>
                <a:t>Vt</a:t>
              </a:r>
              <a:endParaRPr lang="en-US" altLang="zh-TW">
                <a:latin typeface="Arial" panose="020B0604020202020204" pitchFamily="34" charset="0"/>
              </a:endParaRPr>
            </a:p>
          </p:txBody>
        </p:sp>
      </p:grpSp>
      <p:grpSp>
        <p:nvGrpSpPr>
          <p:cNvPr id="1569849" name="Group 57"/>
          <p:cNvGrpSpPr>
            <a:grpSpLocks/>
          </p:cNvGrpSpPr>
          <p:nvPr/>
        </p:nvGrpSpPr>
        <p:grpSpPr bwMode="auto">
          <a:xfrm>
            <a:off x="611188" y="5157788"/>
            <a:ext cx="184150" cy="1331912"/>
            <a:chOff x="385" y="3249"/>
            <a:chExt cx="116" cy="839"/>
          </a:xfrm>
        </p:grpSpPr>
        <p:sp>
          <p:nvSpPr>
            <p:cNvPr id="1569846" name="Line 54"/>
            <p:cNvSpPr>
              <a:spLocks noChangeShapeType="1"/>
            </p:cNvSpPr>
            <p:nvPr/>
          </p:nvSpPr>
          <p:spPr bwMode="auto">
            <a:xfrm>
              <a:off x="431" y="3249"/>
              <a:ext cx="0" cy="590"/>
            </a:xfrm>
            <a:prstGeom prst="line">
              <a:avLst/>
            </a:prstGeom>
            <a:noFill/>
            <a:ln w="0">
              <a:solidFill>
                <a:srgbClr val="99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9847" name="Rectangle 55"/>
            <p:cNvSpPr>
              <a:spLocks noChangeArrowheads="1"/>
            </p:cNvSpPr>
            <p:nvPr/>
          </p:nvSpPr>
          <p:spPr bwMode="auto">
            <a:xfrm>
              <a:off x="385" y="3838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600">
                  <a:latin typeface="Arial" panose="020B0604020202020204" pitchFamily="34" charset="0"/>
                </a:rPr>
                <a:t>0</a:t>
              </a:r>
              <a:endParaRPr lang="en-US" altLang="zh-TW">
                <a:latin typeface="Arial" panose="020B0604020202020204" pitchFamily="34" charset="0"/>
              </a:endParaRPr>
            </a:p>
          </p:txBody>
        </p:sp>
      </p:grpSp>
      <p:sp>
        <p:nvSpPr>
          <p:cNvPr id="1569808" name="Rectangle 16"/>
          <p:cNvSpPr>
            <a:spLocks noChangeArrowheads="1"/>
          </p:cNvSpPr>
          <p:nvPr/>
        </p:nvSpPr>
        <p:spPr bwMode="auto">
          <a:xfrm>
            <a:off x="4279900" y="3151188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600">
                <a:solidFill>
                  <a:srgbClr val="FF66FF"/>
                </a:solidFill>
                <a:latin typeface="Arial Black" panose="020B0A04020102020204" pitchFamily="34" charset="0"/>
              </a:rPr>
              <a:t>E</a:t>
            </a:r>
            <a:endParaRPr lang="en-US" altLang="zh-TW">
              <a:solidFill>
                <a:srgbClr val="FF66FF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66"/>
          <p:cNvSpPr>
            <a:spLocks noChangeArrowheads="1"/>
          </p:cNvSpPr>
          <p:nvPr/>
        </p:nvSpPr>
        <p:spPr bwMode="auto">
          <a:xfrm>
            <a:off x="8562037" y="6577012"/>
            <a:ext cx="595036" cy="29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zh-TW" altLang="en-US" sz="1200" dirty="0" smtClean="0">
                <a:latin typeface="Arial" panose="020B0604020202020204" pitchFamily="34" charset="0"/>
                <a:ea typeface="華康細明體(P)" panose="02010600010101010101" pitchFamily="2" charset="-120"/>
              </a:rPr>
              <a:t>圖 </a:t>
            </a:r>
            <a:r>
              <a:rPr lang="en-US" altLang="zh-TW" sz="1200" dirty="0" smtClean="0">
                <a:latin typeface="Arial" panose="020B0604020202020204" pitchFamily="34" charset="0"/>
                <a:ea typeface="華康細明體(P)" panose="02010600010101010101" pitchFamily="2" charset="-120"/>
              </a:rPr>
              <a:t>2.4</a:t>
            </a:r>
            <a:endParaRPr lang="en-US" altLang="zh-TW" sz="1200" dirty="0">
              <a:latin typeface="Arial" panose="020B0604020202020204" pitchFamily="34" charset="0"/>
              <a:ea typeface="華康細明體(P)" panose="02010600010101010101" pitchFamily="2" charset="-120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>
            <a:off x="1331640" y="2670934"/>
            <a:ext cx="15116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200" dirty="0" smtClean="0"/>
              <a:t>Blue Dextran</a:t>
            </a:r>
            <a:endParaRPr lang="en-US" altLang="zh-TW" baseline="-25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6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6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6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569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69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69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69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69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69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69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69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69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69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6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69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69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69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69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69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69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69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1000"/>
                                        <p:tgtEl>
                                          <p:spTgt spid="156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6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6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6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56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56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56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56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69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6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6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69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6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6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69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6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6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805" grpId="0"/>
      <p:bldP spid="1569806" grpId="0"/>
      <p:bldP spid="1569807" grpId="0"/>
      <p:bldP spid="1569809" grpId="0"/>
      <p:bldP spid="1569810" grpId="0"/>
      <p:bldP spid="1569811" grpId="0"/>
      <p:bldP spid="1569812" grpId="0"/>
      <p:bldP spid="1569813" grpId="0"/>
      <p:bldP spid="1569829" grpId="0"/>
      <p:bldP spid="1569808" grpId="0"/>
      <p:bldP spid="37" grpId="0" autoUpdateAnimBg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893" name="Freeform 53"/>
          <p:cNvSpPr>
            <a:spLocks/>
          </p:cNvSpPr>
          <p:nvPr/>
        </p:nvSpPr>
        <p:spPr bwMode="auto">
          <a:xfrm>
            <a:off x="3708400" y="4318000"/>
            <a:ext cx="1609725" cy="1743075"/>
          </a:xfrm>
          <a:custGeom>
            <a:avLst/>
            <a:gdLst>
              <a:gd name="T0" fmla="*/ 0 w 1014"/>
              <a:gd name="T1" fmla="*/ 1076 h 1098"/>
              <a:gd name="T2" fmla="*/ 99 w 1014"/>
              <a:gd name="T3" fmla="*/ 1027 h 1098"/>
              <a:gd name="T4" fmla="*/ 144 w 1014"/>
              <a:gd name="T5" fmla="*/ 765 h 1098"/>
              <a:gd name="T6" fmla="*/ 176 w 1014"/>
              <a:gd name="T7" fmla="*/ 397 h 1098"/>
              <a:gd name="T8" fmla="*/ 224 w 1014"/>
              <a:gd name="T9" fmla="*/ 461 h 1098"/>
              <a:gd name="T10" fmla="*/ 253 w 1014"/>
              <a:gd name="T11" fmla="*/ 477 h 1098"/>
              <a:gd name="T12" fmla="*/ 317 w 1014"/>
              <a:gd name="T13" fmla="*/ 899 h 1098"/>
              <a:gd name="T14" fmla="*/ 410 w 1014"/>
              <a:gd name="T15" fmla="*/ 1043 h 1098"/>
              <a:gd name="T16" fmla="*/ 490 w 1014"/>
              <a:gd name="T17" fmla="*/ 851 h 1098"/>
              <a:gd name="T18" fmla="*/ 518 w 1014"/>
              <a:gd name="T19" fmla="*/ 490 h 1098"/>
              <a:gd name="T20" fmla="*/ 554 w 1014"/>
              <a:gd name="T21" fmla="*/ 371 h 1098"/>
              <a:gd name="T22" fmla="*/ 598 w 1014"/>
              <a:gd name="T23" fmla="*/ 560 h 1098"/>
              <a:gd name="T24" fmla="*/ 653 w 1014"/>
              <a:gd name="T25" fmla="*/ 874 h 1098"/>
              <a:gd name="T26" fmla="*/ 688 w 1014"/>
              <a:gd name="T27" fmla="*/ 643 h 1098"/>
              <a:gd name="T28" fmla="*/ 730 w 1014"/>
              <a:gd name="T29" fmla="*/ 182 h 1098"/>
              <a:gd name="T30" fmla="*/ 765 w 1014"/>
              <a:gd name="T31" fmla="*/ 0 h 1098"/>
              <a:gd name="T32" fmla="*/ 803 w 1014"/>
              <a:gd name="T33" fmla="*/ 176 h 1098"/>
              <a:gd name="T34" fmla="*/ 854 w 1014"/>
              <a:gd name="T35" fmla="*/ 742 h 1098"/>
              <a:gd name="T36" fmla="*/ 1014 w 1014"/>
              <a:gd name="T3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14" h="1098">
                <a:moveTo>
                  <a:pt x="0" y="1076"/>
                </a:moveTo>
                <a:cubicBezTo>
                  <a:pt x="16" y="1068"/>
                  <a:pt x="75" y="1079"/>
                  <a:pt x="99" y="1027"/>
                </a:cubicBezTo>
                <a:cubicBezTo>
                  <a:pt x="121" y="973"/>
                  <a:pt x="130" y="872"/>
                  <a:pt x="144" y="765"/>
                </a:cubicBezTo>
                <a:cubicBezTo>
                  <a:pt x="158" y="658"/>
                  <a:pt x="163" y="448"/>
                  <a:pt x="176" y="397"/>
                </a:cubicBezTo>
                <a:cubicBezTo>
                  <a:pt x="189" y="346"/>
                  <a:pt x="211" y="448"/>
                  <a:pt x="224" y="461"/>
                </a:cubicBezTo>
                <a:cubicBezTo>
                  <a:pt x="237" y="474"/>
                  <a:pt x="238" y="404"/>
                  <a:pt x="253" y="477"/>
                </a:cubicBezTo>
                <a:cubicBezTo>
                  <a:pt x="268" y="550"/>
                  <a:pt x="291" y="805"/>
                  <a:pt x="317" y="899"/>
                </a:cubicBezTo>
                <a:cubicBezTo>
                  <a:pt x="343" y="993"/>
                  <a:pt x="375" y="1039"/>
                  <a:pt x="410" y="1043"/>
                </a:cubicBezTo>
                <a:cubicBezTo>
                  <a:pt x="445" y="1047"/>
                  <a:pt x="473" y="945"/>
                  <a:pt x="490" y="851"/>
                </a:cubicBezTo>
                <a:cubicBezTo>
                  <a:pt x="507" y="757"/>
                  <a:pt x="507" y="570"/>
                  <a:pt x="518" y="490"/>
                </a:cubicBezTo>
                <a:cubicBezTo>
                  <a:pt x="529" y="410"/>
                  <a:pt x="541" y="359"/>
                  <a:pt x="554" y="371"/>
                </a:cubicBezTo>
                <a:cubicBezTo>
                  <a:pt x="576" y="368"/>
                  <a:pt x="588" y="461"/>
                  <a:pt x="598" y="560"/>
                </a:cubicBezTo>
                <a:cubicBezTo>
                  <a:pt x="608" y="659"/>
                  <a:pt x="634" y="878"/>
                  <a:pt x="653" y="874"/>
                </a:cubicBezTo>
                <a:cubicBezTo>
                  <a:pt x="672" y="870"/>
                  <a:pt x="675" y="758"/>
                  <a:pt x="688" y="643"/>
                </a:cubicBezTo>
                <a:cubicBezTo>
                  <a:pt x="701" y="528"/>
                  <a:pt x="717" y="289"/>
                  <a:pt x="730" y="182"/>
                </a:cubicBezTo>
                <a:cubicBezTo>
                  <a:pt x="743" y="75"/>
                  <a:pt x="752" y="0"/>
                  <a:pt x="765" y="0"/>
                </a:cubicBezTo>
                <a:cubicBezTo>
                  <a:pt x="778" y="0"/>
                  <a:pt x="790" y="48"/>
                  <a:pt x="803" y="176"/>
                </a:cubicBezTo>
                <a:cubicBezTo>
                  <a:pt x="816" y="304"/>
                  <a:pt x="818" y="569"/>
                  <a:pt x="854" y="742"/>
                </a:cubicBezTo>
                <a:cubicBezTo>
                  <a:pt x="890" y="915"/>
                  <a:pt x="987" y="1039"/>
                  <a:pt x="1014" y="1098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1892" name="Freeform 52"/>
          <p:cNvSpPr>
            <a:spLocks/>
          </p:cNvSpPr>
          <p:nvPr/>
        </p:nvSpPr>
        <p:spPr bwMode="auto">
          <a:xfrm>
            <a:off x="3708400" y="2555875"/>
            <a:ext cx="1706563" cy="1543050"/>
          </a:xfrm>
          <a:custGeom>
            <a:avLst/>
            <a:gdLst>
              <a:gd name="T0" fmla="*/ 0 w 1075"/>
              <a:gd name="T1" fmla="*/ 961 h 972"/>
              <a:gd name="T2" fmla="*/ 67 w 1075"/>
              <a:gd name="T3" fmla="*/ 883 h 972"/>
              <a:gd name="T4" fmla="*/ 112 w 1075"/>
              <a:gd name="T5" fmla="*/ 646 h 972"/>
              <a:gd name="T6" fmla="*/ 186 w 1075"/>
              <a:gd name="T7" fmla="*/ 374 h 972"/>
              <a:gd name="T8" fmla="*/ 253 w 1075"/>
              <a:gd name="T9" fmla="*/ 598 h 972"/>
              <a:gd name="T10" fmla="*/ 326 w 1075"/>
              <a:gd name="T11" fmla="*/ 892 h 972"/>
              <a:gd name="T12" fmla="*/ 438 w 1075"/>
              <a:gd name="T13" fmla="*/ 931 h 972"/>
              <a:gd name="T14" fmla="*/ 483 w 1075"/>
              <a:gd name="T15" fmla="*/ 691 h 972"/>
              <a:gd name="T16" fmla="*/ 531 w 1075"/>
              <a:gd name="T17" fmla="*/ 240 h 972"/>
              <a:gd name="T18" fmla="*/ 598 w 1075"/>
              <a:gd name="T19" fmla="*/ 198 h 972"/>
              <a:gd name="T20" fmla="*/ 640 w 1075"/>
              <a:gd name="T21" fmla="*/ 576 h 972"/>
              <a:gd name="T22" fmla="*/ 685 w 1075"/>
              <a:gd name="T23" fmla="*/ 476 h 972"/>
              <a:gd name="T24" fmla="*/ 723 w 1075"/>
              <a:gd name="T25" fmla="*/ 86 h 972"/>
              <a:gd name="T26" fmla="*/ 765 w 1075"/>
              <a:gd name="T27" fmla="*/ 3 h 972"/>
              <a:gd name="T28" fmla="*/ 803 w 1075"/>
              <a:gd name="T29" fmla="*/ 70 h 972"/>
              <a:gd name="T30" fmla="*/ 902 w 1075"/>
              <a:gd name="T31" fmla="*/ 787 h 972"/>
              <a:gd name="T32" fmla="*/ 1075 w 1075"/>
              <a:gd name="T33" fmla="*/ 972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75" h="972">
                <a:moveTo>
                  <a:pt x="0" y="961"/>
                </a:moveTo>
                <a:cubicBezTo>
                  <a:pt x="11" y="948"/>
                  <a:pt x="48" y="936"/>
                  <a:pt x="67" y="883"/>
                </a:cubicBezTo>
                <a:cubicBezTo>
                  <a:pt x="86" y="830"/>
                  <a:pt x="96" y="726"/>
                  <a:pt x="112" y="646"/>
                </a:cubicBezTo>
                <a:cubicBezTo>
                  <a:pt x="128" y="566"/>
                  <a:pt x="147" y="377"/>
                  <a:pt x="186" y="374"/>
                </a:cubicBezTo>
                <a:cubicBezTo>
                  <a:pt x="225" y="371"/>
                  <a:pt x="234" y="489"/>
                  <a:pt x="253" y="598"/>
                </a:cubicBezTo>
                <a:cubicBezTo>
                  <a:pt x="272" y="707"/>
                  <a:pt x="295" y="837"/>
                  <a:pt x="326" y="892"/>
                </a:cubicBezTo>
                <a:cubicBezTo>
                  <a:pt x="357" y="947"/>
                  <a:pt x="412" y="964"/>
                  <a:pt x="438" y="931"/>
                </a:cubicBezTo>
                <a:cubicBezTo>
                  <a:pt x="464" y="898"/>
                  <a:pt x="468" y="806"/>
                  <a:pt x="483" y="691"/>
                </a:cubicBezTo>
                <a:cubicBezTo>
                  <a:pt x="498" y="576"/>
                  <a:pt x="512" y="322"/>
                  <a:pt x="531" y="240"/>
                </a:cubicBezTo>
                <a:cubicBezTo>
                  <a:pt x="550" y="158"/>
                  <a:pt x="580" y="142"/>
                  <a:pt x="598" y="198"/>
                </a:cubicBezTo>
                <a:cubicBezTo>
                  <a:pt x="610" y="217"/>
                  <a:pt x="626" y="530"/>
                  <a:pt x="640" y="576"/>
                </a:cubicBezTo>
                <a:cubicBezTo>
                  <a:pt x="654" y="622"/>
                  <a:pt x="671" y="558"/>
                  <a:pt x="685" y="476"/>
                </a:cubicBezTo>
                <a:cubicBezTo>
                  <a:pt x="699" y="394"/>
                  <a:pt x="710" y="165"/>
                  <a:pt x="723" y="86"/>
                </a:cubicBezTo>
                <a:cubicBezTo>
                  <a:pt x="736" y="7"/>
                  <a:pt x="746" y="0"/>
                  <a:pt x="765" y="3"/>
                </a:cubicBezTo>
                <a:cubicBezTo>
                  <a:pt x="784" y="6"/>
                  <a:pt x="790" y="12"/>
                  <a:pt x="803" y="70"/>
                </a:cubicBezTo>
                <a:cubicBezTo>
                  <a:pt x="816" y="128"/>
                  <a:pt x="857" y="637"/>
                  <a:pt x="902" y="787"/>
                </a:cubicBezTo>
                <a:cubicBezTo>
                  <a:pt x="947" y="937"/>
                  <a:pt x="1039" y="934"/>
                  <a:pt x="1075" y="972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1894" name="Freeform 54"/>
          <p:cNvSpPr>
            <a:spLocks/>
          </p:cNvSpPr>
          <p:nvPr/>
        </p:nvSpPr>
        <p:spPr bwMode="auto">
          <a:xfrm>
            <a:off x="3419475" y="1498600"/>
            <a:ext cx="3024188" cy="638175"/>
          </a:xfrm>
          <a:custGeom>
            <a:avLst/>
            <a:gdLst>
              <a:gd name="T0" fmla="*/ 0 w 1905"/>
              <a:gd name="T1" fmla="*/ 402 h 402"/>
              <a:gd name="T2" fmla="*/ 169 w 1905"/>
              <a:gd name="T3" fmla="*/ 304 h 402"/>
              <a:gd name="T4" fmla="*/ 336 w 1905"/>
              <a:gd name="T5" fmla="*/ 166 h 402"/>
              <a:gd name="T6" fmla="*/ 473 w 1905"/>
              <a:gd name="T7" fmla="*/ 141 h 402"/>
              <a:gd name="T8" fmla="*/ 720 w 1905"/>
              <a:gd name="T9" fmla="*/ 224 h 402"/>
              <a:gd name="T10" fmla="*/ 956 w 1905"/>
              <a:gd name="T11" fmla="*/ 106 h 402"/>
              <a:gd name="T12" fmla="*/ 1113 w 1905"/>
              <a:gd name="T13" fmla="*/ 19 h 402"/>
              <a:gd name="T14" fmla="*/ 1398 w 1905"/>
              <a:gd name="T15" fmla="*/ 112 h 402"/>
              <a:gd name="T16" fmla="*/ 1740 w 1905"/>
              <a:gd name="T17" fmla="*/ 352 h 402"/>
              <a:gd name="T18" fmla="*/ 1884 w 1905"/>
              <a:gd name="T19" fmla="*/ 384 h 402"/>
              <a:gd name="T20" fmla="*/ 1905 w 1905"/>
              <a:gd name="T21" fmla="*/ 402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05" h="402">
                <a:moveTo>
                  <a:pt x="0" y="402"/>
                </a:moveTo>
                <a:cubicBezTo>
                  <a:pt x="28" y="386"/>
                  <a:pt x="113" y="343"/>
                  <a:pt x="169" y="304"/>
                </a:cubicBezTo>
                <a:cubicBezTo>
                  <a:pt x="224" y="264"/>
                  <a:pt x="286" y="190"/>
                  <a:pt x="336" y="166"/>
                </a:cubicBezTo>
                <a:cubicBezTo>
                  <a:pt x="386" y="142"/>
                  <a:pt x="406" y="130"/>
                  <a:pt x="473" y="141"/>
                </a:cubicBezTo>
                <a:cubicBezTo>
                  <a:pt x="537" y="151"/>
                  <a:pt x="599" y="224"/>
                  <a:pt x="720" y="224"/>
                </a:cubicBezTo>
                <a:cubicBezTo>
                  <a:pt x="841" y="224"/>
                  <a:pt x="885" y="154"/>
                  <a:pt x="956" y="106"/>
                </a:cubicBezTo>
                <a:cubicBezTo>
                  <a:pt x="1027" y="58"/>
                  <a:pt x="1040" y="38"/>
                  <a:pt x="1113" y="19"/>
                </a:cubicBezTo>
                <a:cubicBezTo>
                  <a:pt x="1186" y="0"/>
                  <a:pt x="1286" y="42"/>
                  <a:pt x="1398" y="112"/>
                </a:cubicBezTo>
                <a:cubicBezTo>
                  <a:pt x="1510" y="182"/>
                  <a:pt x="1659" y="307"/>
                  <a:pt x="1740" y="352"/>
                </a:cubicBezTo>
                <a:cubicBezTo>
                  <a:pt x="1821" y="397"/>
                  <a:pt x="1857" y="376"/>
                  <a:pt x="1884" y="384"/>
                </a:cubicBezTo>
                <a:lnTo>
                  <a:pt x="1905" y="402"/>
                </a:ln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1843" name="Rectangle 3"/>
          <p:cNvSpPr>
            <a:spLocks noChangeArrowheads="1"/>
          </p:cNvSpPr>
          <p:nvPr/>
        </p:nvSpPr>
        <p:spPr bwMode="auto">
          <a:xfrm>
            <a:off x="179388" y="185985"/>
            <a:ext cx="595035" cy="504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■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介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質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的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粗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細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影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響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解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析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力</a:t>
            </a:r>
            <a:endParaRPr lang="zh-TW" altLang="en-US" sz="3200" dirty="0">
              <a:solidFill>
                <a:srgbClr val="006600"/>
              </a:solidFill>
              <a:latin typeface="華康中黑體(P)" panose="02010600010101010101" pitchFamily="2" charset="-120"/>
              <a:ea typeface="華康中黑體(P)" panose="02010600010101010101" pitchFamily="2" charset="-120"/>
            </a:endParaRPr>
          </a:p>
        </p:txBody>
      </p:sp>
      <p:sp>
        <p:nvSpPr>
          <p:cNvPr id="1571844" name="Text Box 4"/>
          <p:cNvSpPr txBox="1">
            <a:spLocks noChangeArrowheads="1"/>
          </p:cNvSpPr>
          <p:nvPr/>
        </p:nvSpPr>
        <p:spPr bwMode="auto">
          <a:xfrm>
            <a:off x="6629400" y="403225"/>
            <a:ext cx="1976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 sz="2000">
                <a:latin typeface="Arial" panose="020B0604020202020204" pitchFamily="34" charset="0"/>
                <a:ea typeface="細明體" panose="02020509000000000000" pitchFamily="49" charset="-120"/>
              </a:rPr>
              <a:t>Poor separation</a:t>
            </a:r>
          </a:p>
          <a:p>
            <a:pPr>
              <a:lnSpc>
                <a:spcPct val="120000"/>
              </a:lnSpc>
            </a:pPr>
            <a:r>
              <a:rPr lang="en-US" altLang="zh-TW" sz="2000">
                <a:latin typeface="Arial" panose="020B0604020202020204" pitchFamily="34" charset="0"/>
                <a:ea typeface="細明體" panose="02020509000000000000" pitchFamily="49" charset="-120"/>
              </a:rPr>
              <a:t>Peak flattened</a:t>
            </a:r>
          </a:p>
        </p:txBody>
      </p:sp>
      <p:sp>
        <p:nvSpPr>
          <p:cNvPr id="1571845" name="Text Box 5"/>
          <p:cNvSpPr txBox="1">
            <a:spLocks noChangeArrowheads="1"/>
          </p:cNvSpPr>
          <p:nvPr/>
        </p:nvSpPr>
        <p:spPr bwMode="auto">
          <a:xfrm>
            <a:off x="6656388" y="4219575"/>
            <a:ext cx="1947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 sz="2000">
                <a:latin typeface="Arial" panose="020B0604020202020204" pitchFamily="34" charset="0"/>
                <a:ea typeface="細明體" panose="02020509000000000000" pitchFamily="49" charset="-120"/>
              </a:rPr>
              <a:t>Best separation</a:t>
            </a:r>
          </a:p>
        </p:txBody>
      </p:sp>
      <p:grpSp>
        <p:nvGrpSpPr>
          <p:cNvPr id="1571849" name="Group 9"/>
          <p:cNvGrpSpPr>
            <a:grpSpLocks/>
          </p:cNvGrpSpPr>
          <p:nvPr/>
        </p:nvGrpSpPr>
        <p:grpSpPr bwMode="auto">
          <a:xfrm>
            <a:off x="2692400" y="258763"/>
            <a:ext cx="3735388" cy="1955800"/>
            <a:chOff x="1792" y="115"/>
            <a:chExt cx="2353" cy="1232"/>
          </a:xfrm>
        </p:grpSpPr>
        <p:grpSp>
          <p:nvGrpSpPr>
            <p:cNvPr id="1571850" name="Group 10"/>
            <p:cNvGrpSpPr>
              <a:grpSpLocks/>
            </p:cNvGrpSpPr>
            <p:nvPr/>
          </p:nvGrpSpPr>
          <p:grpSpPr bwMode="auto">
            <a:xfrm>
              <a:off x="1792" y="115"/>
              <a:ext cx="201" cy="1232"/>
              <a:chOff x="1792" y="115"/>
              <a:chExt cx="201" cy="1232"/>
            </a:xfrm>
          </p:grpSpPr>
          <p:sp>
            <p:nvSpPr>
              <p:cNvPr id="1571851" name="Rectangle 11"/>
              <p:cNvSpPr>
                <a:spLocks noChangeArrowheads="1"/>
              </p:cNvSpPr>
              <p:nvPr/>
            </p:nvSpPr>
            <p:spPr bwMode="auto">
              <a:xfrm>
                <a:off x="1898" y="1203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500">
                    <a:latin typeface="Swiss 721 SWA" pitchFamily="34" charset="0"/>
                    <a:ea typeface="華康楷書體W5" panose="02010609010101010101" pitchFamily="49" charset="-120"/>
                  </a:rPr>
                  <a:t>0</a:t>
                </a:r>
                <a:endParaRPr lang="en-US" altLang="zh-TW" sz="2000">
                  <a:latin typeface="Times New Roman" panose="02020603050405020304" pitchFamily="18" charset="0"/>
                  <a:ea typeface="華康楷書體W5" panose="02010609010101010101" pitchFamily="49" charset="-120"/>
                </a:endParaRPr>
              </a:p>
            </p:txBody>
          </p:sp>
          <p:sp>
            <p:nvSpPr>
              <p:cNvPr id="1571852" name="Rectangle 12"/>
              <p:cNvSpPr>
                <a:spLocks noChangeArrowheads="1"/>
              </p:cNvSpPr>
              <p:nvPr/>
            </p:nvSpPr>
            <p:spPr bwMode="auto">
              <a:xfrm>
                <a:off x="1856" y="668"/>
                <a:ext cx="1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500">
                    <a:latin typeface="Swiss 721 SWA" pitchFamily="34" charset="0"/>
                    <a:ea typeface="華康楷書體W5" panose="02010609010101010101" pitchFamily="49" charset="-120"/>
                  </a:rPr>
                  <a:t>50</a:t>
                </a:r>
                <a:endParaRPr lang="en-US" altLang="zh-TW" sz="2000">
                  <a:latin typeface="Times New Roman" panose="02020603050405020304" pitchFamily="18" charset="0"/>
                  <a:ea typeface="華康楷書體W5" panose="02010609010101010101" pitchFamily="49" charset="-120"/>
                </a:endParaRPr>
              </a:p>
            </p:txBody>
          </p:sp>
          <p:sp>
            <p:nvSpPr>
              <p:cNvPr id="1571853" name="Rectangle 13"/>
              <p:cNvSpPr>
                <a:spLocks noChangeArrowheads="1"/>
              </p:cNvSpPr>
              <p:nvPr/>
            </p:nvSpPr>
            <p:spPr bwMode="auto">
              <a:xfrm>
                <a:off x="1792" y="115"/>
                <a:ext cx="20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500">
                    <a:latin typeface="Swiss 721 SWA" pitchFamily="34" charset="0"/>
                    <a:ea typeface="華康楷書體W5" panose="02010609010101010101" pitchFamily="49" charset="-120"/>
                  </a:rPr>
                  <a:t>100</a:t>
                </a:r>
                <a:endParaRPr lang="en-US" altLang="zh-TW" sz="2000">
                  <a:latin typeface="Times New Roman" panose="02020603050405020304" pitchFamily="18" charset="0"/>
                  <a:ea typeface="華康楷書體W5" panose="02010609010101010101" pitchFamily="49" charset="-120"/>
                </a:endParaRPr>
              </a:p>
            </p:txBody>
          </p:sp>
        </p:grpSp>
        <p:grpSp>
          <p:nvGrpSpPr>
            <p:cNvPr id="1571854" name="Group 14"/>
            <p:cNvGrpSpPr>
              <a:grpSpLocks/>
            </p:cNvGrpSpPr>
            <p:nvPr/>
          </p:nvGrpSpPr>
          <p:grpSpPr bwMode="auto">
            <a:xfrm>
              <a:off x="2063" y="196"/>
              <a:ext cx="2082" cy="1107"/>
              <a:chOff x="2063" y="196"/>
              <a:chExt cx="2082" cy="1107"/>
            </a:xfrm>
          </p:grpSpPr>
          <p:sp>
            <p:nvSpPr>
              <p:cNvPr id="1571855" name="Freeform 15"/>
              <p:cNvSpPr>
                <a:spLocks/>
              </p:cNvSpPr>
              <p:nvPr/>
            </p:nvSpPr>
            <p:spPr bwMode="auto">
              <a:xfrm>
                <a:off x="2063" y="196"/>
                <a:ext cx="2082" cy="1107"/>
              </a:xfrm>
              <a:custGeom>
                <a:avLst/>
                <a:gdLst>
                  <a:gd name="T0" fmla="*/ 0 w 2082"/>
                  <a:gd name="T1" fmla="*/ 0 h 1107"/>
                  <a:gd name="T2" fmla="*/ 0 w 2082"/>
                  <a:gd name="T3" fmla="*/ 1107 h 1107"/>
                  <a:gd name="T4" fmla="*/ 2082 w 2082"/>
                  <a:gd name="T5" fmla="*/ 1107 h 1107"/>
                  <a:gd name="T6" fmla="*/ 2082 w 2082"/>
                  <a:gd name="T7" fmla="*/ 0 h 1107"/>
                  <a:gd name="T8" fmla="*/ 0 w 2082"/>
                  <a:gd name="T9" fmla="*/ 0 h 1107"/>
                  <a:gd name="T10" fmla="*/ 3 w 2082"/>
                  <a:gd name="T11" fmla="*/ 8 h 1107"/>
                  <a:gd name="T12" fmla="*/ 2080 w 2082"/>
                  <a:gd name="T13" fmla="*/ 8 h 1107"/>
                  <a:gd name="T14" fmla="*/ 2074 w 2082"/>
                  <a:gd name="T15" fmla="*/ 3 h 1107"/>
                  <a:gd name="T16" fmla="*/ 2074 w 2082"/>
                  <a:gd name="T17" fmla="*/ 1104 h 1107"/>
                  <a:gd name="T18" fmla="*/ 2080 w 2082"/>
                  <a:gd name="T19" fmla="*/ 1099 h 1107"/>
                  <a:gd name="T20" fmla="*/ 3 w 2082"/>
                  <a:gd name="T21" fmla="*/ 1099 h 1107"/>
                  <a:gd name="T22" fmla="*/ 8 w 2082"/>
                  <a:gd name="T23" fmla="*/ 1104 h 1107"/>
                  <a:gd name="T24" fmla="*/ 8 w 2082"/>
                  <a:gd name="T25" fmla="*/ 3 h 1107"/>
                  <a:gd name="T26" fmla="*/ 3 w 2082"/>
                  <a:gd name="T27" fmla="*/ 8 h 1107"/>
                  <a:gd name="T28" fmla="*/ 0 w 2082"/>
                  <a:gd name="T29" fmla="*/ 0 h 1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2" h="1107">
                    <a:moveTo>
                      <a:pt x="0" y="0"/>
                    </a:moveTo>
                    <a:lnTo>
                      <a:pt x="0" y="1107"/>
                    </a:lnTo>
                    <a:lnTo>
                      <a:pt x="2082" y="1107"/>
                    </a:lnTo>
                    <a:lnTo>
                      <a:pt x="2082" y="0"/>
                    </a:lnTo>
                    <a:lnTo>
                      <a:pt x="0" y="0"/>
                    </a:lnTo>
                    <a:lnTo>
                      <a:pt x="3" y="8"/>
                    </a:lnTo>
                    <a:lnTo>
                      <a:pt x="2080" y="8"/>
                    </a:lnTo>
                    <a:lnTo>
                      <a:pt x="2074" y="3"/>
                    </a:lnTo>
                    <a:lnTo>
                      <a:pt x="2074" y="1104"/>
                    </a:lnTo>
                    <a:lnTo>
                      <a:pt x="2080" y="1099"/>
                    </a:lnTo>
                    <a:lnTo>
                      <a:pt x="3" y="1099"/>
                    </a:lnTo>
                    <a:lnTo>
                      <a:pt x="8" y="1104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71856" name="Rectangle 16"/>
              <p:cNvSpPr>
                <a:spLocks noChangeArrowheads="1"/>
              </p:cNvSpPr>
              <p:nvPr/>
            </p:nvSpPr>
            <p:spPr bwMode="auto">
              <a:xfrm>
                <a:off x="2068" y="744"/>
                <a:ext cx="61" cy="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71857" name="Rectangle 17"/>
              <p:cNvSpPr>
                <a:spLocks noChangeArrowheads="1"/>
              </p:cNvSpPr>
              <p:nvPr/>
            </p:nvSpPr>
            <p:spPr bwMode="auto">
              <a:xfrm>
                <a:off x="3086" y="1232"/>
                <a:ext cx="5" cy="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1571861" name="Group 21"/>
          <p:cNvGrpSpPr>
            <a:grpSpLocks/>
          </p:cNvGrpSpPr>
          <p:nvPr/>
        </p:nvGrpSpPr>
        <p:grpSpPr bwMode="auto">
          <a:xfrm>
            <a:off x="3063875" y="6119813"/>
            <a:ext cx="3525838" cy="228600"/>
            <a:chOff x="2026" y="3807"/>
            <a:chExt cx="2221" cy="144"/>
          </a:xfrm>
        </p:grpSpPr>
        <p:sp>
          <p:nvSpPr>
            <p:cNvPr id="1571862" name="Rectangle 22"/>
            <p:cNvSpPr>
              <a:spLocks noChangeArrowheads="1"/>
            </p:cNvSpPr>
            <p:nvPr/>
          </p:nvSpPr>
          <p:spPr bwMode="auto">
            <a:xfrm>
              <a:off x="2026" y="3807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TW" sz="1500">
                  <a:latin typeface="Swiss 721 SWA" pitchFamily="34" charset="0"/>
                  <a:ea typeface="華康楷書體W5" panose="02010609010101010101" pitchFamily="49" charset="-120"/>
                </a:rPr>
                <a:t>0.5</a:t>
              </a:r>
              <a:endParaRPr lang="en-US" altLang="zh-TW" sz="2000">
                <a:latin typeface="Times New Roman" panose="02020603050405020304" pitchFamily="18" charset="0"/>
                <a:ea typeface="華康楷書體W5" panose="02010609010101010101" pitchFamily="49" charset="-120"/>
              </a:endParaRPr>
            </a:p>
          </p:txBody>
        </p:sp>
        <p:sp>
          <p:nvSpPr>
            <p:cNvPr id="1571863" name="Rectangle 23"/>
            <p:cNvSpPr>
              <a:spLocks noChangeArrowheads="1"/>
            </p:cNvSpPr>
            <p:nvPr/>
          </p:nvSpPr>
          <p:spPr bwMode="auto">
            <a:xfrm>
              <a:off x="3036" y="3807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TW" sz="1500">
                  <a:latin typeface="Swiss 721 SWA" pitchFamily="34" charset="0"/>
                  <a:ea typeface="華康楷書體W5" panose="02010609010101010101" pitchFamily="49" charset="-120"/>
                </a:rPr>
                <a:t>1.0</a:t>
              </a:r>
              <a:endParaRPr lang="en-US" altLang="zh-TW" sz="2000">
                <a:latin typeface="Times New Roman" panose="02020603050405020304" pitchFamily="18" charset="0"/>
                <a:ea typeface="華康楷書體W5" panose="02010609010101010101" pitchFamily="49" charset="-120"/>
              </a:endParaRPr>
            </a:p>
          </p:txBody>
        </p:sp>
        <p:sp>
          <p:nvSpPr>
            <p:cNvPr id="1571864" name="Rectangle 24"/>
            <p:cNvSpPr>
              <a:spLocks noChangeArrowheads="1"/>
            </p:cNvSpPr>
            <p:nvPr/>
          </p:nvSpPr>
          <p:spPr bwMode="auto">
            <a:xfrm>
              <a:off x="4080" y="3807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TW" sz="1500">
                  <a:latin typeface="Swiss 721 SWA" pitchFamily="34" charset="0"/>
                  <a:ea typeface="華康楷書體W5" panose="02010609010101010101" pitchFamily="49" charset="-120"/>
                </a:rPr>
                <a:t>1.5</a:t>
              </a:r>
              <a:endParaRPr lang="en-US" altLang="zh-TW" sz="2000">
                <a:latin typeface="Times New Roman" panose="02020603050405020304" pitchFamily="18" charset="0"/>
                <a:ea typeface="華康楷書體W5" panose="02010609010101010101" pitchFamily="49" charset="-120"/>
              </a:endParaRPr>
            </a:p>
          </p:txBody>
        </p:sp>
      </p:grpSp>
      <p:sp>
        <p:nvSpPr>
          <p:cNvPr id="1571865" name="Rectangle 25"/>
          <p:cNvSpPr>
            <a:spLocks noChangeArrowheads="1"/>
          </p:cNvSpPr>
          <p:nvPr/>
        </p:nvSpPr>
        <p:spPr bwMode="auto">
          <a:xfrm>
            <a:off x="5413375" y="4405313"/>
            <a:ext cx="8175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1500">
                <a:solidFill>
                  <a:srgbClr val="9900FF"/>
                </a:solidFill>
                <a:latin typeface="Swiss 721 SWA" pitchFamily="34" charset="0"/>
                <a:ea typeface="華康楷書體W5" panose="02010609010101010101" pitchFamily="49" charset="-120"/>
              </a:rPr>
              <a:t>Superfine</a:t>
            </a:r>
            <a:endParaRPr lang="en-US" altLang="zh-TW" sz="2000">
              <a:solidFill>
                <a:srgbClr val="9900FF"/>
              </a:solidFill>
              <a:latin typeface="Times New Roman" panose="02020603050405020304" pitchFamily="18" charset="0"/>
              <a:ea typeface="華康楷書體W5" panose="02010609010101010101" pitchFamily="49" charset="-120"/>
            </a:endParaRPr>
          </a:p>
        </p:txBody>
      </p:sp>
      <p:sp>
        <p:nvSpPr>
          <p:cNvPr id="1571866" name="Rectangle 26"/>
          <p:cNvSpPr>
            <a:spLocks noChangeArrowheads="1"/>
          </p:cNvSpPr>
          <p:nvPr/>
        </p:nvSpPr>
        <p:spPr bwMode="auto">
          <a:xfrm>
            <a:off x="5637213" y="2452688"/>
            <a:ext cx="3714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1500">
                <a:solidFill>
                  <a:srgbClr val="9900FF"/>
                </a:solidFill>
                <a:latin typeface="Swiss 721 SWA" pitchFamily="34" charset="0"/>
                <a:ea typeface="華康楷書體W5" panose="02010609010101010101" pitchFamily="49" charset="-120"/>
              </a:rPr>
              <a:t>Fine</a:t>
            </a:r>
            <a:endParaRPr lang="en-US" altLang="zh-TW" sz="2000">
              <a:solidFill>
                <a:srgbClr val="9900FF"/>
              </a:solidFill>
              <a:latin typeface="Times New Roman" panose="02020603050405020304" pitchFamily="18" charset="0"/>
              <a:ea typeface="華康楷書體W5" panose="02010609010101010101" pitchFamily="49" charset="-120"/>
            </a:endParaRPr>
          </a:p>
        </p:txBody>
      </p:sp>
      <p:sp>
        <p:nvSpPr>
          <p:cNvPr id="1571867" name="Rectangle 27"/>
          <p:cNvSpPr>
            <a:spLocks noChangeArrowheads="1"/>
          </p:cNvSpPr>
          <p:nvPr/>
        </p:nvSpPr>
        <p:spPr bwMode="auto">
          <a:xfrm>
            <a:off x="5567363" y="533400"/>
            <a:ext cx="5095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1500">
                <a:solidFill>
                  <a:srgbClr val="9900FF"/>
                </a:solidFill>
                <a:latin typeface="Swiss 721 SWA" pitchFamily="34" charset="0"/>
                <a:ea typeface="華康楷書體W5" panose="02010609010101010101" pitchFamily="49" charset="-120"/>
              </a:rPr>
              <a:t>Corse</a:t>
            </a:r>
            <a:endParaRPr lang="en-US" altLang="zh-TW" sz="2000">
              <a:solidFill>
                <a:srgbClr val="9900FF"/>
              </a:solidFill>
              <a:latin typeface="Times New Roman" panose="02020603050405020304" pitchFamily="18" charset="0"/>
              <a:ea typeface="華康楷書體W5" panose="02010609010101010101" pitchFamily="49" charset="-120"/>
            </a:endParaRPr>
          </a:p>
        </p:txBody>
      </p:sp>
      <p:sp>
        <p:nvSpPr>
          <p:cNvPr id="1571868" name="Rectangle 28"/>
          <p:cNvSpPr>
            <a:spLocks noChangeArrowheads="1"/>
          </p:cNvSpPr>
          <p:nvPr/>
        </p:nvSpPr>
        <p:spPr bwMode="auto">
          <a:xfrm>
            <a:off x="6804025" y="6092825"/>
            <a:ext cx="588963" cy="2889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1900">
                <a:solidFill>
                  <a:schemeClr val="hlink"/>
                </a:solidFill>
                <a:latin typeface="Swiss 721 SWA" pitchFamily="34" charset="0"/>
                <a:ea typeface="華康楷書體W5" panose="02010609010101010101" pitchFamily="49" charset="-120"/>
              </a:rPr>
              <a:t>Ve/Vt</a:t>
            </a:r>
            <a:endParaRPr lang="en-US" altLang="zh-TW" sz="2000">
              <a:solidFill>
                <a:schemeClr val="hlink"/>
              </a:solidFill>
              <a:latin typeface="Times New Roman" panose="02020603050405020304" pitchFamily="18" charset="0"/>
              <a:ea typeface="華康楷書體W5" panose="02010609010101010101" pitchFamily="49" charset="-120"/>
            </a:endParaRPr>
          </a:p>
        </p:txBody>
      </p:sp>
      <p:grpSp>
        <p:nvGrpSpPr>
          <p:cNvPr id="1571872" name="Group 32"/>
          <p:cNvGrpSpPr>
            <a:grpSpLocks/>
          </p:cNvGrpSpPr>
          <p:nvPr/>
        </p:nvGrpSpPr>
        <p:grpSpPr bwMode="auto">
          <a:xfrm>
            <a:off x="2692400" y="2198688"/>
            <a:ext cx="3735388" cy="1955800"/>
            <a:chOff x="1792" y="1337"/>
            <a:chExt cx="2353" cy="1232"/>
          </a:xfrm>
        </p:grpSpPr>
        <p:grpSp>
          <p:nvGrpSpPr>
            <p:cNvPr id="1571873" name="Group 33"/>
            <p:cNvGrpSpPr>
              <a:grpSpLocks/>
            </p:cNvGrpSpPr>
            <p:nvPr/>
          </p:nvGrpSpPr>
          <p:grpSpPr bwMode="auto">
            <a:xfrm>
              <a:off x="2063" y="1394"/>
              <a:ext cx="2082" cy="1146"/>
              <a:chOff x="2063" y="1394"/>
              <a:chExt cx="2082" cy="1146"/>
            </a:xfrm>
          </p:grpSpPr>
          <p:sp>
            <p:nvSpPr>
              <p:cNvPr id="1571874" name="Freeform 34"/>
              <p:cNvSpPr>
                <a:spLocks/>
              </p:cNvSpPr>
              <p:nvPr/>
            </p:nvSpPr>
            <p:spPr bwMode="auto">
              <a:xfrm>
                <a:off x="2063" y="1394"/>
                <a:ext cx="2082" cy="1146"/>
              </a:xfrm>
              <a:custGeom>
                <a:avLst/>
                <a:gdLst>
                  <a:gd name="T0" fmla="*/ 0 w 2082"/>
                  <a:gd name="T1" fmla="*/ 0 h 1146"/>
                  <a:gd name="T2" fmla="*/ 0 w 2082"/>
                  <a:gd name="T3" fmla="*/ 1146 h 1146"/>
                  <a:gd name="T4" fmla="*/ 2082 w 2082"/>
                  <a:gd name="T5" fmla="*/ 1146 h 1146"/>
                  <a:gd name="T6" fmla="*/ 2082 w 2082"/>
                  <a:gd name="T7" fmla="*/ 0 h 1146"/>
                  <a:gd name="T8" fmla="*/ 0 w 2082"/>
                  <a:gd name="T9" fmla="*/ 0 h 1146"/>
                  <a:gd name="T10" fmla="*/ 3 w 2082"/>
                  <a:gd name="T11" fmla="*/ 8 h 1146"/>
                  <a:gd name="T12" fmla="*/ 2080 w 2082"/>
                  <a:gd name="T13" fmla="*/ 8 h 1146"/>
                  <a:gd name="T14" fmla="*/ 2074 w 2082"/>
                  <a:gd name="T15" fmla="*/ 3 h 1146"/>
                  <a:gd name="T16" fmla="*/ 2074 w 2082"/>
                  <a:gd name="T17" fmla="*/ 1144 h 1146"/>
                  <a:gd name="T18" fmla="*/ 2080 w 2082"/>
                  <a:gd name="T19" fmla="*/ 1138 h 1146"/>
                  <a:gd name="T20" fmla="*/ 3 w 2082"/>
                  <a:gd name="T21" fmla="*/ 1138 h 1146"/>
                  <a:gd name="T22" fmla="*/ 8 w 2082"/>
                  <a:gd name="T23" fmla="*/ 1144 h 1146"/>
                  <a:gd name="T24" fmla="*/ 8 w 2082"/>
                  <a:gd name="T25" fmla="*/ 3 h 1146"/>
                  <a:gd name="T26" fmla="*/ 3 w 2082"/>
                  <a:gd name="T27" fmla="*/ 8 h 1146"/>
                  <a:gd name="T28" fmla="*/ 0 w 2082"/>
                  <a:gd name="T29" fmla="*/ 0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2" h="1146">
                    <a:moveTo>
                      <a:pt x="0" y="0"/>
                    </a:moveTo>
                    <a:lnTo>
                      <a:pt x="0" y="1146"/>
                    </a:lnTo>
                    <a:lnTo>
                      <a:pt x="2082" y="1146"/>
                    </a:lnTo>
                    <a:lnTo>
                      <a:pt x="2082" y="0"/>
                    </a:lnTo>
                    <a:lnTo>
                      <a:pt x="0" y="0"/>
                    </a:lnTo>
                    <a:lnTo>
                      <a:pt x="3" y="8"/>
                    </a:lnTo>
                    <a:lnTo>
                      <a:pt x="2080" y="8"/>
                    </a:lnTo>
                    <a:lnTo>
                      <a:pt x="2074" y="3"/>
                    </a:lnTo>
                    <a:lnTo>
                      <a:pt x="2074" y="1144"/>
                    </a:lnTo>
                    <a:lnTo>
                      <a:pt x="2080" y="1138"/>
                    </a:lnTo>
                    <a:lnTo>
                      <a:pt x="3" y="1138"/>
                    </a:lnTo>
                    <a:lnTo>
                      <a:pt x="8" y="1144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71875" name="Rectangle 35"/>
              <p:cNvSpPr>
                <a:spLocks noChangeArrowheads="1"/>
              </p:cNvSpPr>
              <p:nvPr/>
            </p:nvSpPr>
            <p:spPr bwMode="auto">
              <a:xfrm>
                <a:off x="2068" y="1942"/>
                <a:ext cx="61" cy="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71876" name="Rectangle 36"/>
              <p:cNvSpPr>
                <a:spLocks noChangeArrowheads="1"/>
              </p:cNvSpPr>
              <p:nvPr/>
            </p:nvSpPr>
            <p:spPr bwMode="auto">
              <a:xfrm>
                <a:off x="3086" y="2469"/>
                <a:ext cx="5" cy="6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71877" name="Group 37"/>
            <p:cNvGrpSpPr>
              <a:grpSpLocks/>
            </p:cNvGrpSpPr>
            <p:nvPr/>
          </p:nvGrpSpPr>
          <p:grpSpPr bwMode="auto">
            <a:xfrm>
              <a:off x="1792" y="1337"/>
              <a:ext cx="201" cy="1232"/>
              <a:chOff x="1792" y="1337"/>
              <a:chExt cx="201" cy="1232"/>
            </a:xfrm>
          </p:grpSpPr>
          <p:sp>
            <p:nvSpPr>
              <p:cNvPr id="1571878" name="Rectangle 38"/>
              <p:cNvSpPr>
                <a:spLocks noChangeArrowheads="1"/>
              </p:cNvSpPr>
              <p:nvPr/>
            </p:nvSpPr>
            <p:spPr bwMode="auto">
              <a:xfrm>
                <a:off x="1898" y="2425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500">
                    <a:latin typeface="Swiss 721 SWA" pitchFamily="34" charset="0"/>
                    <a:ea typeface="華康楷書體W5" panose="02010609010101010101" pitchFamily="49" charset="-120"/>
                  </a:rPr>
                  <a:t>0</a:t>
                </a:r>
                <a:endParaRPr lang="en-US" altLang="zh-TW" sz="2000">
                  <a:latin typeface="Times New Roman" panose="02020603050405020304" pitchFamily="18" charset="0"/>
                  <a:ea typeface="華康楷書體W5" panose="02010609010101010101" pitchFamily="49" charset="-120"/>
                </a:endParaRPr>
              </a:p>
            </p:txBody>
          </p:sp>
          <p:sp>
            <p:nvSpPr>
              <p:cNvPr id="1571879" name="Rectangle 39"/>
              <p:cNvSpPr>
                <a:spLocks noChangeArrowheads="1"/>
              </p:cNvSpPr>
              <p:nvPr/>
            </p:nvSpPr>
            <p:spPr bwMode="auto">
              <a:xfrm>
                <a:off x="1856" y="1890"/>
                <a:ext cx="1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500">
                    <a:latin typeface="Swiss 721 SWA" pitchFamily="34" charset="0"/>
                    <a:ea typeface="華康楷書體W5" panose="02010609010101010101" pitchFamily="49" charset="-120"/>
                  </a:rPr>
                  <a:t>50</a:t>
                </a:r>
                <a:endParaRPr lang="en-US" altLang="zh-TW" sz="2000">
                  <a:latin typeface="Times New Roman" panose="02020603050405020304" pitchFamily="18" charset="0"/>
                  <a:ea typeface="華康楷書體W5" panose="02010609010101010101" pitchFamily="49" charset="-120"/>
                </a:endParaRPr>
              </a:p>
            </p:txBody>
          </p:sp>
          <p:sp>
            <p:nvSpPr>
              <p:cNvPr id="1571880" name="Rectangle 40"/>
              <p:cNvSpPr>
                <a:spLocks noChangeArrowheads="1"/>
              </p:cNvSpPr>
              <p:nvPr/>
            </p:nvSpPr>
            <p:spPr bwMode="auto">
              <a:xfrm>
                <a:off x="1792" y="1337"/>
                <a:ext cx="20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500">
                    <a:latin typeface="Swiss 721 SWA" pitchFamily="34" charset="0"/>
                    <a:ea typeface="華康楷書體W5" panose="02010609010101010101" pitchFamily="49" charset="-120"/>
                  </a:rPr>
                  <a:t>100</a:t>
                </a:r>
                <a:endParaRPr lang="en-US" altLang="zh-TW" sz="2000">
                  <a:latin typeface="Times New Roman" panose="02020603050405020304" pitchFamily="18" charset="0"/>
                  <a:ea typeface="華康楷書體W5" panose="02010609010101010101" pitchFamily="49" charset="-120"/>
                </a:endParaRPr>
              </a:p>
            </p:txBody>
          </p:sp>
        </p:grpSp>
      </p:grpSp>
      <p:grpSp>
        <p:nvGrpSpPr>
          <p:cNvPr id="1571881" name="Group 41"/>
          <p:cNvGrpSpPr>
            <a:grpSpLocks/>
          </p:cNvGrpSpPr>
          <p:nvPr/>
        </p:nvGrpSpPr>
        <p:grpSpPr bwMode="auto">
          <a:xfrm>
            <a:off x="2692400" y="4175125"/>
            <a:ext cx="3735388" cy="1957388"/>
            <a:chOff x="1792" y="2582"/>
            <a:chExt cx="2353" cy="1233"/>
          </a:xfrm>
        </p:grpSpPr>
        <p:grpSp>
          <p:nvGrpSpPr>
            <p:cNvPr id="1571882" name="Group 42"/>
            <p:cNvGrpSpPr>
              <a:grpSpLocks/>
            </p:cNvGrpSpPr>
            <p:nvPr/>
          </p:nvGrpSpPr>
          <p:grpSpPr bwMode="auto">
            <a:xfrm>
              <a:off x="2063" y="2619"/>
              <a:ext cx="2082" cy="1148"/>
              <a:chOff x="2063" y="2619"/>
              <a:chExt cx="2082" cy="1148"/>
            </a:xfrm>
          </p:grpSpPr>
          <p:sp>
            <p:nvSpPr>
              <p:cNvPr id="1571883" name="Freeform 43"/>
              <p:cNvSpPr>
                <a:spLocks/>
              </p:cNvSpPr>
              <p:nvPr/>
            </p:nvSpPr>
            <p:spPr bwMode="auto">
              <a:xfrm>
                <a:off x="2063" y="2619"/>
                <a:ext cx="2082" cy="1148"/>
              </a:xfrm>
              <a:custGeom>
                <a:avLst/>
                <a:gdLst>
                  <a:gd name="T0" fmla="*/ 0 w 2082"/>
                  <a:gd name="T1" fmla="*/ 0 h 1148"/>
                  <a:gd name="T2" fmla="*/ 0 w 2082"/>
                  <a:gd name="T3" fmla="*/ 1148 h 1148"/>
                  <a:gd name="T4" fmla="*/ 2082 w 2082"/>
                  <a:gd name="T5" fmla="*/ 1148 h 1148"/>
                  <a:gd name="T6" fmla="*/ 2082 w 2082"/>
                  <a:gd name="T7" fmla="*/ 0 h 1148"/>
                  <a:gd name="T8" fmla="*/ 0 w 2082"/>
                  <a:gd name="T9" fmla="*/ 0 h 1148"/>
                  <a:gd name="T10" fmla="*/ 3 w 2082"/>
                  <a:gd name="T11" fmla="*/ 8 h 1148"/>
                  <a:gd name="T12" fmla="*/ 2080 w 2082"/>
                  <a:gd name="T13" fmla="*/ 8 h 1148"/>
                  <a:gd name="T14" fmla="*/ 2074 w 2082"/>
                  <a:gd name="T15" fmla="*/ 2 h 1148"/>
                  <a:gd name="T16" fmla="*/ 2074 w 2082"/>
                  <a:gd name="T17" fmla="*/ 1146 h 1148"/>
                  <a:gd name="T18" fmla="*/ 2080 w 2082"/>
                  <a:gd name="T19" fmla="*/ 1140 h 1148"/>
                  <a:gd name="T20" fmla="*/ 3 w 2082"/>
                  <a:gd name="T21" fmla="*/ 1140 h 1148"/>
                  <a:gd name="T22" fmla="*/ 8 w 2082"/>
                  <a:gd name="T23" fmla="*/ 1146 h 1148"/>
                  <a:gd name="T24" fmla="*/ 8 w 2082"/>
                  <a:gd name="T25" fmla="*/ 2 h 1148"/>
                  <a:gd name="T26" fmla="*/ 3 w 2082"/>
                  <a:gd name="T27" fmla="*/ 8 h 1148"/>
                  <a:gd name="T28" fmla="*/ 0 w 2082"/>
                  <a:gd name="T29" fmla="*/ 0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82" h="1148">
                    <a:moveTo>
                      <a:pt x="0" y="0"/>
                    </a:moveTo>
                    <a:lnTo>
                      <a:pt x="0" y="1148"/>
                    </a:lnTo>
                    <a:lnTo>
                      <a:pt x="2082" y="1148"/>
                    </a:lnTo>
                    <a:lnTo>
                      <a:pt x="2082" y="0"/>
                    </a:lnTo>
                    <a:lnTo>
                      <a:pt x="0" y="0"/>
                    </a:lnTo>
                    <a:lnTo>
                      <a:pt x="3" y="8"/>
                    </a:lnTo>
                    <a:lnTo>
                      <a:pt x="2080" y="8"/>
                    </a:lnTo>
                    <a:lnTo>
                      <a:pt x="2074" y="2"/>
                    </a:lnTo>
                    <a:lnTo>
                      <a:pt x="2074" y="1146"/>
                    </a:lnTo>
                    <a:lnTo>
                      <a:pt x="2080" y="1140"/>
                    </a:lnTo>
                    <a:lnTo>
                      <a:pt x="3" y="1140"/>
                    </a:lnTo>
                    <a:lnTo>
                      <a:pt x="8" y="1146"/>
                    </a:lnTo>
                    <a:lnTo>
                      <a:pt x="8" y="2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71884" name="Rectangle 44"/>
              <p:cNvSpPr>
                <a:spLocks noChangeArrowheads="1"/>
              </p:cNvSpPr>
              <p:nvPr/>
            </p:nvSpPr>
            <p:spPr bwMode="auto">
              <a:xfrm>
                <a:off x="2068" y="3167"/>
                <a:ext cx="61" cy="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71885" name="Rectangle 45"/>
              <p:cNvSpPr>
                <a:spLocks noChangeArrowheads="1"/>
              </p:cNvSpPr>
              <p:nvPr/>
            </p:nvSpPr>
            <p:spPr bwMode="auto">
              <a:xfrm>
                <a:off x="3086" y="3697"/>
                <a:ext cx="5" cy="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71886" name="Group 46"/>
            <p:cNvGrpSpPr>
              <a:grpSpLocks/>
            </p:cNvGrpSpPr>
            <p:nvPr/>
          </p:nvGrpSpPr>
          <p:grpSpPr bwMode="auto">
            <a:xfrm>
              <a:off x="1792" y="2582"/>
              <a:ext cx="201" cy="1233"/>
              <a:chOff x="1792" y="2582"/>
              <a:chExt cx="201" cy="1233"/>
            </a:xfrm>
          </p:grpSpPr>
          <p:sp>
            <p:nvSpPr>
              <p:cNvPr id="1571887" name="Rectangle 47"/>
              <p:cNvSpPr>
                <a:spLocks noChangeArrowheads="1"/>
              </p:cNvSpPr>
              <p:nvPr/>
            </p:nvSpPr>
            <p:spPr bwMode="auto">
              <a:xfrm>
                <a:off x="1898" y="3671"/>
                <a:ext cx="6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500">
                    <a:latin typeface="Swiss 721 SWA" pitchFamily="34" charset="0"/>
                    <a:ea typeface="華康楷書體W5" panose="02010609010101010101" pitchFamily="49" charset="-120"/>
                  </a:rPr>
                  <a:t>0</a:t>
                </a:r>
                <a:endParaRPr lang="en-US" altLang="zh-TW" sz="2000">
                  <a:latin typeface="Times New Roman" panose="02020603050405020304" pitchFamily="18" charset="0"/>
                  <a:ea typeface="華康楷書體W5" panose="02010609010101010101" pitchFamily="49" charset="-120"/>
                </a:endParaRPr>
              </a:p>
            </p:txBody>
          </p:sp>
          <p:sp>
            <p:nvSpPr>
              <p:cNvPr id="1571888" name="Rectangle 48"/>
              <p:cNvSpPr>
                <a:spLocks noChangeArrowheads="1"/>
              </p:cNvSpPr>
              <p:nvPr/>
            </p:nvSpPr>
            <p:spPr bwMode="auto">
              <a:xfrm>
                <a:off x="1856" y="3136"/>
                <a:ext cx="1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500">
                    <a:latin typeface="Swiss 721 SWA" pitchFamily="34" charset="0"/>
                    <a:ea typeface="華康楷書體W5" panose="02010609010101010101" pitchFamily="49" charset="-120"/>
                  </a:rPr>
                  <a:t>50</a:t>
                </a:r>
                <a:endParaRPr lang="en-US" altLang="zh-TW" sz="2000">
                  <a:latin typeface="Times New Roman" panose="02020603050405020304" pitchFamily="18" charset="0"/>
                  <a:ea typeface="華康楷書體W5" panose="02010609010101010101" pitchFamily="49" charset="-120"/>
                </a:endParaRPr>
              </a:p>
            </p:txBody>
          </p:sp>
          <p:sp>
            <p:nvSpPr>
              <p:cNvPr id="1571889" name="Rectangle 49"/>
              <p:cNvSpPr>
                <a:spLocks noChangeArrowheads="1"/>
              </p:cNvSpPr>
              <p:nvPr/>
            </p:nvSpPr>
            <p:spPr bwMode="auto">
              <a:xfrm>
                <a:off x="1792" y="2582"/>
                <a:ext cx="201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1500">
                    <a:latin typeface="Swiss 721 SWA" pitchFamily="34" charset="0"/>
                    <a:ea typeface="華康楷書體W5" panose="02010609010101010101" pitchFamily="49" charset="-120"/>
                  </a:rPr>
                  <a:t>100</a:t>
                </a:r>
                <a:endParaRPr lang="en-US" altLang="zh-TW" sz="2000">
                  <a:latin typeface="Times New Roman" panose="02020603050405020304" pitchFamily="18" charset="0"/>
                  <a:ea typeface="華康楷書體W5" panose="02010609010101010101" pitchFamily="49" charset="-120"/>
                </a:endParaRPr>
              </a:p>
            </p:txBody>
          </p:sp>
        </p:grpSp>
      </p:grpSp>
      <p:sp>
        <p:nvSpPr>
          <p:cNvPr id="1571890" name="Rectangle 50"/>
          <p:cNvSpPr>
            <a:spLocks noChangeArrowheads="1"/>
          </p:cNvSpPr>
          <p:nvPr/>
        </p:nvSpPr>
        <p:spPr bwMode="auto">
          <a:xfrm rot="16200000">
            <a:off x="1246533" y="3001658"/>
            <a:ext cx="222657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dirty="0">
                <a:solidFill>
                  <a:srgbClr val="006600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Relative amount</a:t>
            </a:r>
          </a:p>
        </p:txBody>
      </p:sp>
      <p:sp>
        <p:nvSpPr>
          <p:cNvPr id="1571891" name="Text Box 51"/>
          <p:cNvSpPr txBox="1">
            <a:spLocks noChangeArrowheads="1"/>
          </p:cNvSpPr>
          <p:nvPr/>
        </p:nvSpPr>
        <p:spPr bwMode="auto">
          <a:xfrm rot="-48600000">
            <a:off x="6720682" y="4428331"/>
            <a:ext cx="4572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>
                <a:latin typeface="Arial" panose="020B0604020202020204" pitchFamily="34" charset="0"/>
                <a:ea typeface="華康細明體(P)" panose="02010600010101010101" pitchFamily="2" charset="-120"/>
              </a:rPr>
              <a:t>Adapted from Pharmacia: Gil Filtration – Principles and Methods</a:t>
            </a:r>
          </a:p>
        </p:txBody>
      </p:sp>
      <p:sp>
        <p:nvSpPr>
          <p:cNvPr id="1571897" name="Text Box 57"/>
          <p:cNvSpPr txBox="1">
            <a:spLocks noChangeArrowheads="1"/>
          </p:cNvSpPr>
          <p:nvPr/>
        </p:nvSpPr>
        <p:spPr bwMode="auto">
          <a:xfrm>
            <a:off x="1042988" y="6491288"/>
            <a:ext cx="615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solidFill>
                  <a:schemeClr val="bg2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Bead size is critical to the resolution of gel chromatography</a:t>
            </a: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 flipH="1">
            <a:off x="971550" y="94554"/>
            <a:ext cx="0" cy="676910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8" name="文字方塊 47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7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7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71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71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71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57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7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71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1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71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57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71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718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71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71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57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7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71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71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71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7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157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57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7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7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1844" grpId="0"/>
      <p:bldP spid="1571845" grpId="0"/>
      <p:bldP spid="1571865" grpId="0"/>
      <p:bldP spid="1571866" grpId="0"/>
      <p:bldP spid="1571867" grpId="0"/>
      <p:bldP spid="1571868" grpId="0" animBg="1"/>
      <p:bldP spid="1571890" grpId="0"/>
      <p:bldP spid="1571891" grpId="0"/>
      <p:bldP spid="15718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1991" name="Group 23"/>
          <p:cNvGrpSpPr>
            <a:grpSpLocks/>
          </p:cNvGrpSpPr>
          <p:nvPr/>
        </p:nvGrpSpPr>
        <p:grpSpPr bwMode="auto">
          <a:xfrm>
            <a:off x="7845425" y="1730375"/>
            <a:ext cx="914400" cy="3657600"/>
            <a:chOff x="4944" y="1104"/>
            <a:chExt cx="576" cy="2304"/>
          </a:xfrm>
        </p:grpSpPr>
        <p:sp>
          <p:nvSpPr>
            <p:cNvPr id="1491992" name="Oval 24"/>
            <p:cNvSpPr>
              <a:spLocks noChangeArrowheads="1"/>
            </p:cNvSpPr>
            <p:nvPr/>
          </p:nvSpPr>
          <p:spPr bwMode="auto">
            <a:xfrm>
              <a:off x="4944" y="3072"/>
              <a:ext cx="576" cy="336"/>
            </a:xfrm>
            <a:prstGeom prst="ellipse">
              <a:avLst/>
            </a:prstGeom>
            <a:solidFill>
              <a:srgbClr val="E5EEF1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1491993" name="Group 25"/>
            <p:cNvGrpSpPr>
              <a:grpSpLocks/>
            </p:cNvGrpSpPr>
            <p:nvPr/>
          </p:nvGrpSpPr>
          <p:grpSpPr bwMode="auto">
            <a:xfrm>
              <a:off x="4944" y="1104"/>
              <a:ext cx="576" cy="2295"/>
              <a:chOff x="4944" y="1104"/>
              <a:chExt cx="576" cy="2295"/>
            </a:xfrm>
          </p:grpSpPr>
          <p:sp>
            <p:nvSpPr>
              <p:cNvPr id="1491994" name="Rectangle 26"/>
              <p:cNvSpPr>
                <a:spLocks noChangeArrowheads="1"/>
              </p:cNvSpPr>
              <p:nvPr/>
            </p:nvSpPr>
            <p:spPr bwMode="auto">
              <a:xfrm>
                <a:off x="4944" y="1296"/>
                <a:ext cx="576" cy="1920"/>
              </a:xfrm>
              <a:prstGeom prst="rect">
                <a:avLst/>
              </a:prstGeom>
              <a:solidFill>
                <a:srgbClr val="E5EEF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491995" name="Oval 27"/>
              <p:cNvSpPr>
                <a:spLocks noChangeArrowheads="1"/>
              </p:cNvSpPr>
              <p:nvPr/>
            </p:nvSpPr>
            <p:spPr bwMode="auto">
              <a:xfrm>
                <a:off x="4944" y="1104"/>
                <a:ext cx="576" cy="33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491996" name="Oval 28"/>
              <p:cNvSpPr>
                <a:spLocks noChangeArrowheads="1"/>
              </p:cNvSpPr>
              <p:nvPr/>
            </p:nvSpPr>
            <p:spPr bwMode="auto">
              <a:xfrm>
                <a:off x="4949" y="3063"/>
                <a:ext cx="566" cy="336"/>
              </a:xfrm>
              <a:prstGeom prst="ellipse">
                <a:avLst/>
              </a:prstGeom>
              <a:solidFill>
                <a:srgbClr val="E5EEF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1491997" name="Rectangle 29"/>
          <p:cNvSpPr>
            <a:spLocks noChangeArrowheads="1"/>
          </p:cNvSpPr>
          <p:nvPr/>
        </p:nvSpPr>
        <p:spPr bwMode="auto">
          <a:xfrm>
            <a:off x="4264025" y="3787775"/>
            <a:ext cx="1295400" cy="2286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491998" name="Rectangle 30"/>
          <p:cNvSpPr>
            <a:spLocks noChangeArrowheads="1"/>
          </p:cNvSpPr>
          <p:nvPr/>
        </p:nvSpPr>
        <p:spPr bwMode="auto">
          <a:xfrm>
            <a:off x="2359025" y="3787775"/>
            <a:ext cx="1295400" cy="2286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49199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452592"/>
              </p:ext>
            </p:extLst>
          </p:nvPr>
        </p:nvGraphicFramePr>
        <p:xfrm>
          <a:off x="1008063" y="2536255"/>
          <a:ext cx="2032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416" name="Designer 4.1 Drawing" r:id="rId4" imgW="244440" imgH="238320" progId="MgxDesigner">
                  <p:embed/>
                </p:oleObj>
              </mc:Choice>
              <mc:Fallback>
                <p:oleObj name="Designer 4.1 Drawing" r:id="rId4" imgW="244440" imgH="238320" progId="MgxDesigner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2536255"/>
                        <a:ext cx="2032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2000" name="Oval 32"/>
          <p:cNvSpPr>
            <a:spLocks noChangeArrowheads="1"/>
          </p:cNvSpPr>
          <p:nvPr/>
        </p:nvSpPr>
        <p:spPr bwMode="auto">
          <a:xfrm>
            <a:off x="377825" y="1906017"/>
            <a:ext cx="1450975" cy="1450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492001" name="Oval 33"/>
          <p:cNvSpPr>
            <a:spLocks noChangeArrowheads="1"/>
          </p:cNvSpPr>
          <p:nvPr/>
        </p:nvSpPr>
        <p:spPr bwMode="auto">
          <a:xfrm>
            <a:off x="2282825" y="1906017"/>
            <a:ext cx="1450975" cy="1450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492002" name="Oval 34"/>
          <p:cNvSpPr>
            <a:spLocks noChangeArrowheads="1"/>
          </p:cNvSpPr>
          <p:nvPr/>
        </p:nvSpPr>
        <p:spPr bwMode="auto">
          <a:xfrm>
            <a:off x="4187825" y="1829817"/>
            <a:ext cx="1450975" cy="14509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49200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189499"/>
              </p:ext>
            </p:extLst>
          </p:nvPr>
        </p:nvGraphicFramePr>
        <p:xfrm>
          <a:off x="2620963" y="2244155"/>
          <a:ext cx="774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417" name="Designer 4.1 Drawing" r:id="rId6" imgW="936360" imgH="936360" progId="MgxDesigner">
                  <p:embed/>
                </p:oleObj>
              </mc:Choice>
              <mc:Fallback>
                <p:oleObj name="Designer 4.1 Drawing" r:id="rId6" imgW="936360" imgH="936360" progId="MgxDesigner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2244155"/>
                        <a:ext cx="774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200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81034"/>
              </p:ext>
            </p:extLst>
          </p:nvPr>
        </p:nvGraphicFramePr>
        <p:xfrm>
          <a:off x="4281662" y="1925241"/>
          <a:ext cx="1239837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418" name="Designer 4.1 Drawing" r:id="rId8" imgW="1701360" imgH="1695240" progId="MgxDesigner">
                  <p:embed/>
                </p:oleObj>
              </mc:Choice>
              <mc:Fallback>
                <p:oleObj name="Designer 4.1 Drawing" r:id="rId8" imgW="1701360" imgH="1695240" progId="MgxDesigner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662" y="1925241"/>
                        <a:ext cx="1239837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2005" name="Line 37"/>
          <p:cNvSpPr>
            <a:spLocks noChangeShapeType="1"/>
          </p:cNvSpPr>
          <p:nvPr/>
        </p:nvSpPr>
        <p:spPr bwMode="auto">
          <a:xfrm>
            <a:off x="1901825" y="2591817"/>
            <a:ext cx="315913" cy="0"/>
          </a:xfrm>
          <a:prstGeom prst="line">
            <a:avLst/>
          </a:prstGeom>
          <a:noFill/>
          <a:ln w="38100">
            <a:solidFill>
              <a:srgbClr val="CC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1492006" name="Line 38"/>
          <p:cNvSpPr>
            <a:spLocks noChangeShapeType="1"/>
          </p:cNvSpPr>
          <p:nvPr/>
        </p:nvSpPr>
        <p:spPr bwMode="auto">
          <a:xfrm>
            <a:off x="3806825" y="2591817"/>
            <a:ext cx="315913" cy="0"/>
          </a:xfrm>
          <a:prstGeom prst="line">
            <a:avLst/>
          </a:prstGeom>
          <a:noFill/>
          <a:ln w="38100">
            <a:solidFill>
              <a:srgbClr val="CC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1492007" name="Rectangle 39"/>
          <p:cNvSpPr>
            <a:spLocks noChangeArrowheads="1"/>
          </p:cNvSpPr>
          <p:nvPr/>
        </p:nvSpPr>
        <p:spPr bwMode="auto">
          <a:xfrm>
            <a:off x="530225" y="3940175"/>
            <a:ext cx="11430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492008" name="Rectangle 40"/>
          <p:cNvSpPr>
            <a:spLocks noChangeArrowheads="1"/>
          </p:cNvSpPr>
          <p:nvPr/>
        </p:nvSpPr>
        <p:spPr bwMode="auto">
          <a:xfrm>
            <a:off x="2435225" y="3940175"/>
            <a:ext cx="11430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492009" name="Rectangle 41"/>
          <p:cNvSpPr>
            <a:spLocks noChangeArrowheads="1"/>
          </p:cNvSpPr>
          <p:nvPr/>
        </p:nvSpPr>
        <p:spPr bwMode="auto">
          <a:xfrm>
            <a:off x="4340225" y="3940175"/>
            <a:ext cx="11430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graphicFrame>
        <p:nvGraphicFramePr>
          <p:cNvPr id="1492010" name="Object 42"/>
          <p:cNvGraphicFramePr>
            <a:graphicFrameLocks noChangeAspect="1"/>
          </p:cNvGraphicFramePr>
          <p:nvPr/>
        </p:nvGraphicFramePr>
        <p:xfrm>
          <a:off x="682625" y="4079875"/>
          <a:ext cx="873125" cy="5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419" name="Designer 4.1 Drawing" r:id="rId10" imgW="1213560" imgH="82800" progId="MgxDesigner">
                  <p:embed/>
                </p:oleObj>
              </mc:Choice>
              <mc:Fallback>
                <p:oleObj name="Designer 4.1 Drawing" r:id="rId10" imgW="1213560" imgH="82800" progId="MgxDesigner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4079875"/>
                        <a:ext cx="873125" cy="523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2011" name="Line 43"/>
          <p:cNvSpPr>
            <a:spLocks noChangeShapeType="1"/>
          </p:cNvSpPr>
          <p:nvPr/>
        </p:nvSpPr>
        <p:spPr bwMode="auto">
          <a:xfrm>
            <a:off x="1901825" y="5083175"/>
            <a:ext cx="315913" cy="0"/>
          </a:xfrm>
          <a:prstGeom prst="line">
            <a:avLst/>
          </a:prstGeom>
          <a:noFill/>
          <a:ln w="38100">
            <a:solidFill>
              <a:srgbClr val="CC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1492012" name="Line 44"/>
          <p:cNvSpPr>
            <a:spLocks noChangeShapeType="1"/>
          </p:cNvSpPr>
          <p:nvPr/>
        </p:nvSpPr>
        <p:spPr bwMode="auto">
          <a:xfrm>
            <a:off x="3806825" y="5083175"/>
            <a:ext cx="315913" cy="0"/>
          </a:xfrm>
          <a:prstGeom prst="line">
            <a:avLst/>
          </a:prstGeom>
          <a:noFill/>
          <a:ln w="38100">
            <a:solidFill>
              <a:srgbClr val="CC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/>
          </a:p>
        </p:txBody>
      </p:sp>
      <p:grpSp>
        <p:nvGrpSpPr>
          <p:cNvPr id="1492013" name="Group 45"/>
          <p:cNvGrpSpPr>
            <a:grpSpLocks/>
          </p:cNvGrpSpPr>
          <p:nvPr/>
        </p:nvGrpSpPr>
        <p:grpSpPr bwMode="auto">
          <a:xfrm>
            <a:off x="6016625" y="3254375"/>
            <a:ext cx="1143000" cy="2438400"/>
            <a:chOff x="3744" y="1872"/>
            <a:chExt cx="720" cy="1536"/>
          </a:xfrm>
        </p:grpSpPr>
        <p:sp>
          <p:nvSpPr>
            <p:cNvPr id="1492014" name="Rectangle 46"/>
            <p:cNvSpPr>
              <a:spLocks noChangeArrowheads="1"/>
            </p:cNvSpPr>
            <p:nvPr/>
          </p:nvSpPr>
          <p:spPr bwMode="auto">
            <a:xfrm>
              <a:off x="3744" y="1872"/>
              <a:ext cx="720" cy="1536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B2B2"/>
              </a:extrusionClr>
              <a:contourClr>
                <a:schemeClr val="bg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  <a:flatTx/>
            </a:bodyPr>
            <a:lstStyle/>
            <a:p>
              <a:endParaRPr lang="zh-TW" altLang="en-US"/>
            </a:p>
          </p:txBody>
        </p:sp>
        <p:sp>
          <p:nvSpPr>
            <p:cNvPr id="1492015" name="Rectangle 47"/>
            <p:cNvSpPr>
              <a:spLocks noChangeArrowheads="1"/>
            </p:cNvSpPr>
            <p:nvPr/>
          </p:nvSpPr>
          <p:spPr bwMode="auto">
            <a:xfrm>
              <a:off x="3744" y="1872"/>
              <a:ext cx="720" cy="15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492016" name="Group 48"/>
          <p:cNvGrpSpPr>
            <a:grpSpLocks/>
          </p:cNvGrpSpPr>
          <p:nvPr/>
        </p:nvGrpSpPr>
        <p:grpSpPr bwMode="auto">
          <a:xfrm>
            <a:off x="6186488" y="3635375"/>
            <a:ext cx="820737" cy="1752600"/>
            <a:chOff x="3840" y="2448"/>
            <a:chExt cx="480" cy="1104"/>
          </a:xfrm>
        </p:grpSpPr>
        <p:sp>
          <p:nvSpPr>
            <p:cNvPr id="1492017" name="AutoShape 49" descr="小網點"/>
            <p:cNvSpPr>
              <a:spLocks noChangeArrowheads="1"/>
            </p:cNvSpPr>
            <p:nvPr/>
          </p:nvSpPr>
          <p:spPr bwMode="auto">
            <a:xfrm>
              <a:off x="3840" y="2448"/>
              <a:ext cx="480" cy="48"/>
            </a:xfrm>
            <a:prstGeom prst="roundRect">
              <a:avLst>
                <a:gd name="adj" fmla="val 50000"/>
              </a:avLst>
            </a:prstGeom>
            <a:pattFill prst="smConfetti">
              <a:fgClr>
                <a:schemeClr val="accent1"/>
              </a:fgClr>
              <a:bgClr>
                <a:srgbClr val="008000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92018" name="AutoShape 50" descr="小網點"/>
            <p:cNvSpPr>
              <a:spLocks noChangeArrowheads="1"/>
            </p:cNvSpPr>
            <p:nvPr/>
          </p:nvSpPr>
          <p:spPr bwMode="auto">
            <a:xfrm>
              <a:off x="3840" y="3102"/>
              <a:ext cx="480" cy="66"/>
            </a:xfrm>
            <a:prstGeom prst="roundRect">
              <a:avLst>
                <a:gd name="adj" fmla="val 50000"/>
              </a:avLst>
            </a:prstGeom>
            <a:pattFill prst="smConfetti">
              <a:fgClr>
                <a:srgbClr val="008000"/>
              </a:fgClr>
              <a:bgClr>
                <a:srgbClr val="E5FFE5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92019" name="AutoShape 51" descr="小網點"/>
            <p:cNvSpPr>
              <a:spLocks noChangeArrowheads="1"/>
            </p:cNvSpPr>
            <p:nvPr/>
          </p:nvSpPr>
          <p:spPr bwMode="auto">
            <a:xfrm>
              <a:off x="3840" y="3456"/>
              <a:ext cx="480" cy="96"/>
            </a:xfrm>
            <a:prstGeom prst="roundRect">
              <a:avLst>
                <a:gd name="adj" fmla="val 50000"/>
              </a:avLst>
            </a:prstGeom>
            <a:pattFill prst="smConfetti">
              <a:fgClr>
                <a:srgbClr val="008000"/>
              </a:fgClr>
              <a:bgClr>
                <a:srgbClr val="E5EEF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graphicFrame>
        <p:nvGraphicFramePr>
          <p:cNvPr id="1492020" name="Object 52"/>
          <p:cNvGraphicFramePr>
            <a:graphicFrameLocks noChangeAspect="1"/>
          </p:cNvGraphicFramePr>
          <p:nvPr/>
        </p:nvGraphicFramePr>
        <p:xfrm>
          <a:off x="2587625" y="4079875"/>
          <a:ext cx="8858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420" name="Designer 4.1 Drawing" r:id="rId12" imgW="1253160" imgH="1768320" progId="MgxDesigner">
                  <p:embed/>
                </p:oleObj>
              </mc:Choice>
              <mc:Fallback>
                <p:oleObj name="Designer 4.1 Drawing" r:id="rId12" imgW="1253160" imgH="1768320" progId="MgxDesigner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4079875"/>
                        <a:ext cx="885825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2021" name="Object 53"/>
          <p:cNvGraphicFramePr>
            <a:graphicFrameLocks noChangeAspect="1"/>
          </p:cNvGraphicFramePr>
          <p:nvPr/>
        </p:nvGraphicFramePr>
        <p:xfrm>
          <a:off x="4491038" y="4079875"/>
          <a:ext cx="885825" cy="202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421" name="Designer 4.1 Drawing" r:id="rId14" imgW="1253160" imgH="2859480" progId="MgxDesigner">
                  <p:embed/>
                </p:oleObj>
              </mc:Choice>
              <mc:Fallback>
                <p:oleObj name="Designer 4.1 Drawing" r:id="rId14" imgW="1253160" imgH="2859480" progId="MgxDesigner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4079875"/>
                        <a:ext cx="885825" cy="202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92022" name="Group 54"/>
          <p:cNvGrpSpPr>
            <a:grpSpLocks/>
          </p:cNvGrpSpPr>
          <p:nvPr/>
        </p:nvGrpSpPr>
        <p:grpSpPr bwMode="auto">
          <a:xfrm>
            <a:off x="7858125" y="3940175"/>
            <a:ext cx="901700" cy="838200"/>
            <a:chOff x="4944" y="2112"/>
            <a:chExt cx="576" cy="528"/>
          </a:xfrm>
        </p:grpSpPr>
        <p:sp>
          <p:nvSpPr>
            <p:cNvPr id="1492023" name="Oval 55" descr="大網點"/>
            <p:cNvSpPr>
              <a:spLocks noChangeArrowheads="1"/>
            </p:cNvSpPr>
            <p:nvPr/>
          </p:nvSpPr>
          <p:spPr bwMode="auto">
            <a:xfrm>
              <a:off x="4944" y="2304"/>
              <a:ext cx="576" cy="336"/>
            </a:xfrm>
            <a:prstGeom prst="ellipse">
              <a:avLst/>
            </a:prstGeom>
            <a:pattFill prst="lgConfetti">
              <a:fgClr>
                <a:srgbClr val="009900"/>
              </a:fgClr>
              <a:bgClr>
                <a:srgbClr val="E5EEF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92024" name="Rectangle 56" descr="大網點"/>
            <p:cNvSpPr>
              <a:spLocks noChangeArrowheads="1"/>
            </p:cNvSpPr>
            <p:nvPr/>
          </p:nvSpPr>
          <p:spPr bwMode="auto">
            <a:xfrm>
              <a:off x="4944" y="2256"/>
              <a:ext cx="576" cy="240"/>
            </a:xfrm>
            <a:prstGeom prst="rect">
              <a:avLst/>
            </a:prstGeom>
            <a:pattFill prst="lgConfetti">
              <a:fgClr>
                <a:srgbClr val="009900"/>
              </a:fgClr>
              <a:bgClr>
                <a:srgbClr val="E5EEF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92025" name="Oval 57"/>
            <p:cNvSpPr>
              <a:spLocks noChangeArrowheads="1"/>
            </p:cNvSpPr>
            <p:nvPr/>
          </p:nvSpPr>
          <p:spPr bwMode="auto">
            <a:xfrm>
              <a:off x="4944" y="2112"/>
              <a:ext cx="576" cy="336"/>
            </a:xfrm>
            <a:prstGeom prst="ellipse">
              <a:avLst/>
            </a:prstGeom>
            <a:solidFill>
              <a:srgbClr val="E5EE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492026" name="Group 58"/>
          <p:cNvGrpSpPr>
            <a:grpSpLocks/>
          </p:cNvGrpSpPr>
          <p:nvPr/>
        </p:nvGrpSpPr>
        <p:grpSpPr bwMode="auto">
          <a:xfrm>
            <a:off x="7862888" y="3330575"/>
            <a:ext cx="896937" cy="735013"/>
            <a:chOff x="4944" y="1601"/>
            <a:chExt cx="576" cy="463"/>
          </a:xfrm>
        </p:grpSpPr>
        <p:sp>
          <p:nvSpPr>
            <p:cNvPr id="1492027" name="Oval 59" descr="細網紋"/>
            <p:cNvSpPr>
              <a:spLocks noChangeArrowheads="1"/>
            </p:cNvSpPr>
            <p:nvPr/>
          </p:nvSpPr>
          <p:spPr bwMode="auto">
            <a:xfrm>
              <a:off x="4944" y="1728"/>
              <a:ext cx="576" cy="336"/>
            </a:xfrm>
            <a:prstGeom prst="ellipse">
              <a:avLst/>
            </a:prstGeom>
            <a:pattFill prst="trellis">
              <a:fgClr>
                <a:srgbClr val="009900"/>
              </a:fgClr>
              <a:bgClr>
                <a:srgbClr val="E5EEF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92028" name="Rectangle 60" descr="細網紋"/>
            <p:cNvSpPr>
              <a:spLocks noChangeArrowheads="1"/>
            </p:cNvSpPr>
            <p:nvPr/>
          </p:nvSpPr>
          <p:spPr bwMode="auto">
            <a:xfrm>
              <a:off x="4944" y="1776"/>
              <a:ext cx="576" cy="144"/>
            </a:xfrm>
            <a:prstGeom prst="rect">
              <a:avLst/>
            </a:prstGeom>
            <a:pattFill prst="trellis">
              <a:fgClr>
                <a:srgbClr val="009900"/>
              </a:fgClr>
              <a:bgClr>
                <a:srgbClr val="E5EEF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92029" name="Oval 61"/>
            <p:cNvSpPr>
              <a:spLocks noChangeArrowheads="1"/>
            </p:cNvSpPr>
            <p:nvPr/>
          </p:nvSpPr>
          <p:spPr bwMode="auto">
            <a:xfrm>
              <a:off x="4944" y="1601"/>
              <a:ext cx="576" cy="336"/>
            </a:xfrm>
            <a:prstGeom prst="ellipse">
              <a:avLst/>
            </a:prstGeom>
            <a:solidFill>
              <a:srgbClr val="E5EE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492030" name="Group 62"/>
          <p:cNvGrpSpPr>
            <a:grpSpLocks/>
          </p:cNvGrpSpPr>
          <p:nvPr/>
        </p:nvGrpSpPr>
        <p:grpSpPr bwMode="auto">
          <a:xfrm>
            <a:off x="7858125" y="2446338"/>
            <a:ext cx="901700" cy="609600"/>
            <a:chOff x="4944" y="1248"/>
            <a:chExt cx="576" cy="384"/>
          </a:xfrm>
        </p:grpSpPr>
        <p:sp>
          <p:nvSpPr>
            <p:cNvPr id="1492031" name="Oval 63"/>
            <p:cNvSpPr>
              <a:spLocks noChangeArrowheads="1"/>
            </p:cNvSpPr>
            <p:nvPr/>
          </p:nvSpPr>
          <p:spPr bwMode="auto">
            <a:xfrm>
              <a:off x="4944" y="1296"/>
              <a:ext cx="576" cy="336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92032" name="Rectangle 64"/>
            <p:cNvSpPr>
              <a:spLocks noChangeArrowheads="1"/>
            </p:cNvSpPr>
            <p:nvPr/>
          </p:nvSpPr>
          <p:spPr bwMode="auto">
            <a:xfrm>
              <a:off x="4944" y="1392"/>
              <a:ext cx="576" cy="4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492033" name="Oval 65"/>
            <p:cNvSpPr>
              <a:spLocks noChangeArrowheads="1"/>
            </p:cNvSpPr>
            <p:nvPr/>
          </p:nvSpPr>
          <p:spPr bwMode="auto">
            <a:xfrm>
              <a:off x="4944" y="1248"/>
              <a:ext cx="576" cy="267"/>
            </a:xfrm>
            <a:prstGeom prst="ellipse">
              <a:avLst/>
            </a:prstGeom>
            <a:solidFill>
              <a:srgbClr val="E5EE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492034" name="Text Box 66"/>
          <p:cNvSpPr txBox="1">
            <a:spLocks noChangeArrowheads="1"/>
          </p:cNvSpPr>
          <p:nvPr/>
        </p:nvSpPr>
        <p:spPr bwMode="auto">
          <a:xfrm>
            <a:off x="114300" y="1412776"/>
            <a:ext cx="2043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solidFill>
                  <a:srgbClr val="9900FF"/>
                </a:solidFill>
                <a:latin typeface="Times New Roman" panose="02020603050405020304" pitchFamily="18" charset="0"/>
                <a:ea typeface="華康中黑體" panose="02010609010101010101" pitchFamily="49" charset="-120"/>
              </a:rPr>
              <a:t>Round filter paper</a:t>
            </a:r>
          </a:p>
        </p:txBody>
      </p:sp>
      <p:sp>
        <p:nvSpPr>
          <p:cNvPr id="1492035" name="Text Box 67"/>
          <p:cNvSpPr txBox="1">
            <a:spLocks noChangeArrowheads="1"/>
          </p:cNvSpPr>
          <p:nvPr/>
        </p:nvSpPr>
        <p:spPr bwMode="auto">
          <a:xfrm>
            <a:off x="0" y="6344493"/>
            <a:ext cx="2339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solidFill>
                  <a:srgbClr val="9900FF"/>
                </a:solidFill>
                <a:latin typeface="Times New Roman" panose="02020603050405020304" pitchFamily="18" charset="0"/>
                <a:ea typeface="華康中黑體" panose="02010609010101010101" pitchFamily="49" charset="-120"/>
              </a:rPr>
              <a:t>Long rectangle paper</a:t>
            </a:r>
          </a:p>
        </p:txBody>
      </p:sp>
      <p:sp>
        <p:nvSpPr>
          <p:cNvPr id="1492036" name="Text Box 68"/>
          <p:cNvSpPr txBox="1">
            <a:spLocks noChangeArrowheads="1"/>
          </p:cNvSpPr>
          <p:nvPr/>
        </p:nvSpPr>
        <p:spPr bwMode="auto">
          <a:xfrm>
            <a:off x="6069013" y="2349500"/>
            <a:ext cx="1233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en-US" altLang="zh-TW" sz="2000">
                <a:solidFill>
                  <a:srgbClr val="9900FF"/>
                </a:solidFill>
                <a:latin typeface="Times New Roman" panose="02020603050405020304" pitchFamily="18" charset="0"/>
                <a:ea typeface="華康中黑體(P)" panose="02010600010101010101" pitchFamily="2" charset="-120"/>
              </a:rPr>
              <a:t>Thin layer</a:t>
            </a:r>
          </a:p>
          <a:p>
            <a:pPr algn="ctr"/>
            <a:r>
              <a:rPr lang="en-US" altLang="zh-TW" sz="2000">
                <a:solidFill>
                  <a:schemeClr val="bg2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(TLC)</a:t>
            </a:r>
          </a:p>
        </p:txBody>
      </p:sp>
      <p:sp>
        <p:nvSpPr>
          <p:cNvPr id="1492037" name="Text Box 69"/>
          <p:cNvSpPr txBox="1">
            <a:spLocks noChangeArrowheads="1"/>
          </p:cNvSpPr>
          <p:nvPr/>
        </p:nvSpPr>
        <p:spPr bwMode="auto">
          <a:xfrm>
            <a:off x="7791450" y="1282700"/>
            <a:ext cx="1001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solidFill>
                  <a:srgbClr val="9900FF"/>
                </a:solidFill>
                <a:latin typeface="Times New Roman" panose="02020603050405020304" pitchFamily="18" charset="0"/>
                <a:ea typeface="華康中黑體(P)" panose="02010600010101010101" pitchFamily="2" charset="-120"/>
              </a:rPr>
              <a:t>Column</a:t>
            </a:r>
          </a:p>
        </p:txBody>
      </p:sp>
      <p:graphicFrame>
        <p:nvGraphicFramePr>
          <p:cNvPr id="1492038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510104"/>
              </p:ext>
            </p:extLst>
          </p:nvPr>
        </p:nvGraphicFramePr>
        <p:xfrm>
          <a:off x="1089025" y="1767905"/>
          <a:ext cx="781050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422" name="Designer 4.1 Drawing" r:id="rId16" imgW="780840" imgH="890640" progId="MgxDesigner">
                  <p:embed/>
                </p:oleObj>
              </mc:Choice>
              <mc:Fallback>
                <p:oleObj name="Designer 4.1 Drawing" r:id="rId16" imgW="780840" imgH="890640" progId="MgxDesigner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1767905"/>
                        <a:ext cx="781050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2039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337656"/>
              </p:ext>
            </p:extLst>
          </p:nvPr>
        </p:nvGraphicFramePr>
        <p:xfrm>
          <a:off x="2992438" y="1753617"/>
          <a:ext cx="78105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423" name="Designer 4.1 Drawing" r:id="rId18" imgW="780840" imgH="890640" progId="MgxDesigner">
                  <p:embed/>
                </p:oleObj>
              </mc:Choice>
              <mc:Fallback>
                <p:oleObj name="Designer 4.1 Drawing" r:id="rId18" imgW="780840" imgH="890640" progId="MgxDesigner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1753617"/>
                        <a:ext cx="781050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2040" name="Text Box 72"/>
          <p:cNvSpPr txBox="1">
            <a:spLocks noChangeArrowheads="1"/>
          </p:cNvSpPr>
          <p:nvPr/>
        </p:nvSpPr>
        <p:spPr bwMode="auto">
          <a:xfrm>
            <a:off x="6051550" y="5733256"/>
            <a:ext cx="11414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2000" dirty="0">
                <a:solidFill>
                  <a:srgbClr val="CC0066"/>
                </a:solidFill>
                <a:latin typeface="Times New Roman" panose="02020603050405020304" pitchFamily="18" charset="0"/>
              </a:rPr>
              <a:t>Sample</a:t>
            </a:r>
          </a:p>
          <a:p>
            <a:pPr algn="ctr">
              <a:lnSpc>
                <a:spcPct val="80000"/>
              </a:lnSpc>
            </a:pPr>
            <a:r>
              <a:rPr lang="en-US" altLang="zh-TW" sz="2000" dirty="0">
                <a:solidFill>
                  <a:srgbClr val="CC0066"/>
                </a:solidFill>
                <a:latin typeface="Times New Roman" panose="02020603050405020304" pitchFamily="18" charset="0"/>
              </a:rPr>
              <a:t>capacity </a:t>
            </a:r>
          </a:p>
          <a:p>
            <a:pPr algn="ctr">
              <a:lnSpc>
                <a:spcPct val="80000"/>
              </a:lnSpc>
            </a:pPr>
            <a:r>
              <a:rPr lang="en-US" altLang="zh-TW" sz="2000" dirty="0">
                <a:solidFill>
                  <a:srgbClr val="CC0066"/>
                </a:solidFill>
                <a:latin typeface="Times New Roman" panose="02020603050405020304" pitchFamily="18" charset="0"/>
              </a:rPr>
              <a:t>increased</a:t>
            </a:r>
          </a:p>
        </p:txBody>
      </p:sp>
      <p:sp>
        <p:nvSpPr>
          <p:cNvPr id="1492041" name="Text Box 73"/>
          <p:cNvSpPr txBox="1">
            <a:spLocks noChangeArrowheads="1"/>
          </p:cNvSpPr>
          <p:nvPr/>
        </p:nvSpPr>
        <p:spPr bwMode="auto">
          <a:xfrm>
            <a:off x="7721600" y="5416550"/>
            <a:ext cx="11969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>
                <a:solidFill>
                  <a:srgbClr val="CC0066"/>
                </a:solidFill>
                <a:latin typeface="Times New Roman" panose="02020603050405020304" pitchFamily="18" charset="0"/>
                <a:ea typeface="華康中黑體(P)" panose="02010600010101010101" pitchFamily="2" charset="-120"/>
              </a:rPr>
              <a:t>Larger</a:t>
            </a:r>
          </a:p>
          <a:p>
            <a:pPr algn="ctr">
              <a:lnSpc>
                <a:spcPct val="80000"/>
              </a:lnSpc>
            </a:pPr>
            <a:r>
              <a:rPr lang="en-US" altLang="zh-TW">
                <a:solidFill>
                  <a:srgbClr val="CC0066"/>
                </a:solidFill>
                <a:latin typeface="Times New Roman" panose="02020603050405020304" pitchFamily="18" charset="0"/>
                <a:ea typeface="華康中黑體(P)" panose="02010600010101010101" pitchFamily="2" charset="-120"/>
              </a:rPr>
              <a:t>capacity</a:t>
            </a:r>
          </a:p>
        </p:txBody>
      </p:sp>
      <p:sp>
        <p:nvSpPr>
          <p:cNvPr id="1492042" name="Text Box 74"/>
          <p:cNvSpPr txBox="1">
            <a:spLocks noChangeArrowheads="1"/>
          </p:cNvSpPr>
          <p:nvPr/>
        </p:nvSpPr>
        <p:spPr bwMode="auto">
          <a:xfrm>
            <a:off x="2238375" y="3392165"/>
            <a:ext cx="1550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Times New Roman" panose="02020603050405020304" pitchFamily="18" charset="0"/>
              </a:rPr>
              <a:t>Development</a:t>
            </a:r>
          </a:p>
        </p:txBody>
      </p:sp>
      <p:sp>
        <p:nvSpPr>
          <p:cNvPr id="1492043" name="Text Box 75"/>
          <p:cNvSpPr txBox="1">
            <a:spLocks noChangeArrowheads="1"/>
          </p:cNvSpPr>
          <p:nvPr/>
        </p:nvSpPr>
        <p:spPr bwMode="auto">
          <a:xfrm rot="-43200000">
            <a:off x="3505200" y="6583363"/>
            <a:ext cx="5638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200">
                <a:latin typeface="Arial" panose="020B0604020202020204" pitchFamily="34" charset="0"/>
                <a:ea typeface="華康細明體(P)" panose="02010600010101010101" pitchFamily="2" charset="-120"/>
              </a:rPr>
              <a:t>Adapted from Scope RK (1987) Protein Purification – Principles and Practice p.9</a:t>
            </a:r>
          </a:p>
        </p:txBody>
      </p:sp>
      <p:sp>
        <p:nvSpPr>
          <p:cNvPr id="1492044" name="Rectangle 76"/>
          <p:cNvSpPr>
            <a:spLocks noChangeArrowheads="1"/>
          </p:cNvSpPr>
          <p:nvPr/>
        </p:nvSpPr>
        <p:spPr bwMode="auto">
          <a:xfrm>
            <a:off x="683568" y="1087909"/>
            <a:ext cx="4500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>
                <a:latin typeface="Arial" panose="020B0604020202020204" pitchFamily="34" charset="0"/>
                <a:ea typeface="細明體" panose="02020509000000000000" pitchFamily="49" charset="-120"/>
              </a:rPr>
              <a:t>Paper partition chromatography (PPC)</a:t>
            </a:r>
          </a:p>
        </p:txBody>
      </p:sp>
      <p:graphicFrame>
        <p:nvGraphicFramePr>
          <p:cNvPr id="1492045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91179"/>
              </p:ext>
            </p:extLst>
          </p:nvPr>
        </p:nvGraphicFramePr>
        <p:xfrm>
          <a:off x="8056736" y="49213"/>
          <a:ext cx="762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424" name="Image" r:id="rId19" imgW="1334275" imgH="1334275" progId="Photoshop.Image.5">
                  <p:embed/>
                </p:oleObj>
              </mc:Choice>
              <mc:Fallback>
                <p:oleObj name="Image" r:id="rId19" imgW="1334275" imgH="1334275" progId="Photoshop.Image.5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736" y="49213"/>
                        <a:ext cx="762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2046" name="Text Box 78"/>
          <p:cNvSpPr txBox="1">
            <a:spLocks noChangeArrowheads="1"/>
          </p:cNvSpPr>
          <p:nvPr/>
        </p:nvSpPr>
        <p:spPr bwMode="auto">
          <a:xfrm>
            <a:off x="5652120" y="0"/>
            <a:ext cx="2492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dirty="0" smtClean="0">
                <a:latin typeface="Arial" panose="020B0604020202020204" pitchFamily="34" charset="0"/>
                <a:ea typeface="細明體" panose="02020509000000000000" pitchFamily="49" charset="-120"/>
              </a:rPr>
              <a:t>Martin</a:t>
            </a:r>
            <a:r>
              <a:rPr lang="zh-TW" altLang="en-US" sz="1800" dirty="0" smtClean="0">
                <a:latin typeface="Arial" panose="020B0604020202020204" pitchFamily="34" charset="0"/>
                <a:ea typeface="細明體" panose="02020509000000000000" pitchFamily="49" charset="-120"/>
              </a:rPr>
              <a:t> </a:t>
            </a:r>
            <a:r>
              <a:rPr lang="en-US" altLang="zh-TW" sz="1800" dirty="0" smtClean="0">
                <a:latin typeface="Arial" panose="020B0604020202020204" pitchFamily="34" charset="0"/>
                <a:ea typeface="細明體" panose="02020509000000000000" pitchFamily="49" charset="-120"/>
              </a:rPr>
              <a:t>&amp; </a:t>
            </a:r>
            <a:r>
              <a:rPr lang="en-US" altLang="zh-TW" sz="1800" dirty="0">
                <a:latin typeface="Arial" panose="020B0604020202020204" pitchFamily="34" charset="0"/>
                <a:ea typeface="細明體" panose="02020509000000000000" pitchFamily="49" charset="-120"/>
              </a:rPr>
              <a:t>Synge (1952)</a:t>
            </a: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179388" y="177800"/>
            <a:ext cx="56028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■ </a:t>
            </a:r>
            <a:r>
              <a:rPr lang="zh-TW" altLang="en-US" sz="3200" dirty="0" smtClean="0">
                <a:solidFill>
                  <a:srgbClr val="006600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層析法演進  </a:t>
            </a:r>
            <a:r>
              <a:rPr lang="en-US" altLang="zh-TW" sz="2800" dirty="0" smtClean="0">
                <a:latin typeface="Arial" panose="020B0604020202020204" pitchFamily="34" charset="0"/>
                <a:ea typeface="華康中黑體(P)" panose="02010600010101010101" pitchFamily="2" charset="-120"/>
              </a:rPr>
              <a:t>Historical review</a:t>
            </a:r>
            <a:endParaRPr lang="en-US" altLang="zh-TW" sz="2800" dirty="0">
              <a:latin typeface="Arial" panose="020B0604020202020204" pitchFamily="34" charset="0"/>
              <a:ea typeface="華康中黑體(P)" panose="02010600010101010101" pitchFamily="2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8778298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Line 2"/>
          <p:cNvSpPr>
            <a:spLocks noChangeShapeType="1"/>
          </p:cNvSpPr>
          <p:nvPr/>
        </p:nvSpPr>
        <p:spPr bwMode="auto">
          <a:xfrm>
            <a:off x="60548" y="980728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777882" y="2730742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endParaRPr lang="zh-TW" altLang="en-US" sz="1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754111" y="4106069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endParaRPr lang="zh-TW" altLang="en-US" sz="14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9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9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9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9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9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92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9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9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9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9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9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9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9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9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9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9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9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9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9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9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49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49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92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9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9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92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92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92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7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9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9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92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92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9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9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49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49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49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492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492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49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9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49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149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0" fill="hold"/>
                                        <p:tgtEl>
                                          <p:spTgt spid="149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49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49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149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492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92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92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49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49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17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492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49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492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492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49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9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92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9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9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49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49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1492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1492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492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4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492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149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149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90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1492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49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149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49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49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01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49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49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1998" grpId="0" animBg="1"/>
      <p:bldP spid="1492034" grpId="0" autoUpdateAnimBg="0"/>
      <p:bldP spid="1492035" grpId="0" autoUpdateAnimBg="0"/>
      <p:bldP spid="1492036" grpId="0" autoUpdateAnimBg="0"/>
      <p:bldP spid="1492037" grpId="0" autoUpdateAnimBg="0"/>
      <p:bldP spid="1492040" grpId="0" autoUpdateAnimBg="0"/>
      <p:bldP spid="1492041" grpId="0" autoUpdateAnimBg="0"/>
      <p:bldP spid="1492042" grpId="0" autoUpdateAnimBg="0"/>
      <p:bldP spid="1492043" grpId="0" autoUpdateAnimBg="0"/>
      <p:bldP spid="1492044" grpId="0"/>
      <p:bldP spid="1492046" grpId="0" autoUpdateAnimBg="0"/>
      <p:bldP spid="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111" name="Rectangle 31"/>
          <p:cNvSpPr>
            <a:spLocks noChangeArrowheads="1"/>
          </p:cNvSpPr>
          <p:nvPr/>
        </p:nvSpPr>
        <p:spPr bwMode="auto">
          <a:xfrm>
            <a:off x="3997325" y="1844675"/>
            <a:ext cx="1152525" cy="23050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6CC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582147" name="Group 67"/>
          <p:cNvGrpSpPr>
            <a:grpSpLocks/>
          </p:cNvGrpSpPr>
          <p:nvPr/>
        </p:nvGrpSpPr>
        <p:grpSpPr bwMode="auto">
          <a:xfrm>
            <a:off x="3997325" y="1557338"/>
            <a:ext cx="1152525" cy="2952750"/>
            <a:chOff x="2518" y="1117"/>
            <a:chExt cx="726" cy="1860"/>
          </a:xfrm>
        </p:grpSpPr>
        <p:grpSp>
          <p:nvGrpSpPr>
            <p:cNvPr id="1582141" name="Group 61"/>
            <p:cNvGrpSpPr>
              <a:grpSpLocks/>
            </p:cNvGrpSpPr>
            <p:nvPr/>
          </p:nvGrpSpPr>
          <p:grpSpPr bwMode="auto">
            <a:xfrm>
              <a:off x="2518" y="1117"/>
              <a:ext cx="726" cy="1860"/>
              <a:chOff x="2518" y="1117"/>
              <a:chExt cx="726" cy="1860"/>
            </a:xfrm>
          </p:grpSpPr>
          <p:sp>
            <p:nvSpPr>
              <p:cNvPr id="1582112" name="Line 32"/>
              <p:cNvSpPr>
                <a:spLocks noChangeShapeType="1"/>
              </p:cNvSpPr>
              <p:nvPr/>
            </p:nvSpPr>
            <p:spPr bwMode="auto">
              <a:xfrm>
                <a:off x="2518" y="1117"/>
                <a:ext cx="0" cy="186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82113" name="Line 33"/>
              <p:cNvSpPr>
                <a:spLocks noChangeShapeType="1"/>
              </p:cNvSpPr>
              <p:nvPr/>
            </p:nvSpPr>
            <p:spPr bwMode="auto">
              <a:xfrm>
                <a:off x="3244" y="1117"/>
                <a:ext cx="0" cy="186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82146" name="Oval 66"/>
            <p:cNvSpPr>
              <a:spLocks noChangeArrowheads="1"/>
            </p:cNvSpPr>
            <p:nvPr/>
          </p:nvSpPr>
          <p:spPr bwMode="auto">
            <a:xfrm>
              <a:off x="2586" y="1721"/>
              <a:ext cx="590" cy="59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66CC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66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82131" name="Text Box 51"/>
          <p:cNvSpPr txBox="1">
            <a:spLocks noChangeArrowheads="1"/>
          </p:cNvSpPr>
          <p:nvPr/>
        </p:nvSpPr>
        <p:spPr bwMode="auto">
          <a:xfrm>
            <a:off x="4932363" y="5916613"/>
            <a:ext cx="2130425" cy="608012"/>
          </a:xfrm>
          <a:prstGeom prst="rect">
            <a:avLst/>
          </a:prstGeom>
          <a:noFill/>
          <a:ln w="28575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>
                <a:solidFill>
                  <a:srgbClr val="009900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Dispersion</a:t>
            </a:r>
          </a:p>
        </p:txBody>
      </p:sp>
      <p:sp>
        <p:nvSpPr>
          <p:cNvPr id="1582083" name="Rectangle 3"/>
          <p:cNvSpPr>
            <a:spLocks noChangeArrowheads="1"/>
          </p:cNvSpPr>
          <p:nvPr/>
        </p:nvSpPr>
        <p:spPr bwMode="auto">
          <a:xfrm>
            <a:off x="179388" y="177800"/>
            <a:ext cx="82216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溶離液擴散進出膠球</a:t>
            </a:r>
            <a:r>
              <a:rPr lang="zh-TW" altLang="en-US" sz="28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  </a:t>
            </a:r>
            <a:r>
              <a:rPr lang="en-US" altLang="zh-TW" sz="2800" dirty="0">
                <a:latin typeface="Arial" panose="020B0604020202020204" pitchFamily="34" charset="0"/>
                <a:ea typeface="華康中黑體(P)" panose="02010600010101010101" pitchFamily="2" charset="-120"/>
              </a:rPr>
              <a:t>Diffuse in and out bead</a:t>
            </a:r>
          </a:p>
        </p:txBody>
      </p:sp>
      <p:sp>
        <p:nvSpPr>
          <p:cNvPr id="1582089" name="Rectangle 9"/>
          <p:cNvSpPr>
            <a:spLocks noChangeArrowheads="1"/>
          </p:cNvSpPr>
          <p:nvPr/>
        </p:nvSpPr>
        <p:spPr bwMode="auto">
          <a:xfrm>
            <a:off x="323850" y="1557338"/>
            <a:ext cx="1152525" cy="10795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582139" name="Group 59"/>
          <p:cNvGrpSpPr>
            <a:grpSpLocks/>
          </p:cNvGrpSpPr>
          <p:nvPr/>
        </p:nvGrpSpPr>
        <p:grpSpPr bwMode="auto">
          <a:xfrm>
            <a:off x="323850" y="1557338"/>
            <a:ext cx="1152525" cy="2952750"/>
            <a:chOff x="204" y="1117"/>
            <a:chExt cx="726" cy="1860"/>
          </a:xfrm>
        </p:grpSpPr>
        <p:sp>
          <p:nvSpPr>
            <p:cNvPr id="1582090" name="Line 10"/>
            <p:cNvSpPr>
              <a:spLocks noChangeShapeType="1"/>
            </p:cNvSpPr>
            <p:nvPr/>
          </p:nvSpPr>
          <p:spPr bwMode="auto">
            <a:xfrm>
              <a:off x="204" y="1117"/>
              <a:ext cx="0" cy="186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2091" name="Line 11"/>
            <p:cNvSpPr>
              <a:spLocks noChangeShapeType="1"/>
            </p:cNvSpPr>
            <p:nvPr/>
          </p:nvSpPr>
          <p:spPr bwMode="auto">
            <a:xfrm>
              <a:off x="930" y="1117"/>
              <a:ext cx="0" cy="186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2092" name="Oval 12" descr="10%"/>
            <p:cNvSpPr>
              <a:spLocks noChangeArrowheads="1"/>
            </p:cNvSpPr>
            <p:nvPr/>
          </p:nvSpPr>
          <p:spPr bwMode="auto">
            <a:xfrm>
              <a:off x="272" y="1707"/>
              <a:ext cx="590" cy="590"/>
            </a:xfrm>
            <a:prstGeom prst="ellipse">
              <a:avLst/>
            </a:prstGeom>
            <a:pattFill prst="pct10">
              <a:fgClr>
                <a:schemeClr val="bg1"/>
              </a:fgClr>
              <a:bgClr>
                <a:schemeClr val="accent1"/>
              </a:bgClr>
            </a:pattFill>
            <a:ln w="38100">
              <a:solidFill>
                <a:srgbClr val="3366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82094" name="Line 14"/>
          <p:cNvSpPr>
            <a:spLocks noChangeShapeType="1"/>
          </p:cNvSpPr>
          <p:nvPr/>
        </p:nvSpPr>
        <p:spPr bwMode="auto">
          <a:xfrm>
            <a:off x="1619250" y="2998788"/>
            <a:ext cx="360363" cy="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82104" name="Rectangle 24"/>
          <p:cNvSpPr>
            <a:spLocks noChangeArrowheads="1"/>
          </p:cNvSpPr>
          <p:nvPr/>
        </p:nvSpPr>
        <p:spPr bwMode="auto">
          <a:xfrm>
            <a:off x="2124075" y="1557338"/>
            <a:ext cx="1152525" cy="158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6CC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82108" name="Line 28"/>
          <p:cNvSpPr>
            <a:spLocks noChangeShapeType="1"/>
          </p:cNvSpPr>
          <p:nvPr/>
        </p:nvSpPr>
        <p:spPr bwMode="auto">
          <a:xfrm>
            <a:off x="3419475" y="2998788"/>
            <a:ext cx="360363" cy="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82115" name="Line 35"/>
          <p:cNvSpPr>
            <a:spLocks noChangeShapeType="1"/>
          </p:cNvSpPr>
          <p:nvPr/>
        </p:nvSpPr>
        <p:spPr bwMode="auto">
          <a:xfrm>
            <a:off x="5291138" y="2998788"/>
            <a:ext cx="360362" cy="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82118" name="Rectangle 38"/>
          <p:cNvSpPr>
            <a:spLocks noChangeArrowheads="1"/>
          </p:cNvSpPr>
          <p:nvPr/>
        </p:nvSpPr>
        <p:spPr bwMode="auto">
          <a:xfrm flipV="1">
            <a:off x="5795963" y="2925763"/>
            <a:ext cx="1152525" cy="15843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66CC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82123" name="Rectangle 43"/>
          <p:cNvSpPr>
            <a:spLocks noChangeArrowheads="1"/>
          </p:cNvSpPr>
          <p:nvPr/>
        </p:nvSpPr>
        <p:spPr bwMode="auto">
          <a:xfrm flipV="1">
            <a:off x="7740650" y="3212976"/>
            <a:ext cx="1152525" cy="129711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82127" name="Line 47"/>
          <p:cNvSpPr>
            <a:spLocks noChangeShapeType="1"/>
          </p:cNvSpPr>
          <p:nvPr/>
        </p:nvSpPr>
        <p:spPr bwMode="auto">
          <a:xfrm>
            <a:off x="7164388" y="2998788"/>
            <a:ext cx="360362" cy="0"/>
          </a:xfrm>
          <a:prstGeom prst="line">
            <a:avLst/>
          </a:prstGeom>
          <a:noFill/>
          <a:ln w="38100">
            <a:solidFill>
              <a:srgbClr val="FF66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82129" name="Text Box 49"/>
          <p:cNvSpPr txBox="1">
            <a:spLocks noChangeArrowheads="1"/>
          </p:cNvSpPr>
          <p:nvPr/>
        </p:nvSpPr>
        <p:spPr bwMode="auto">
          <a:xfrm>
            <a:off x="635735" y="4797425"/>
            <a:ext cx="818685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dirty="0">
                <a:ea typeface="華康楷書體W5(P)" panose="02010600010101010101" pitchFamily="2" charset="-120"/>
                <a:cs typeface="Times New Roman" panose="02020603050405020304" pitchFamily="18" charset="0"/>
              </a:rPr>
              <a:t>溶離液或樣本分子，由</a:t>
            </a:r>
            <a:r>
              <a:rPr lang="zh-TW" altLang="en-US" dirty="0" smtClean="0">
                <a:ea typeface="華康楷書體W5(P)" panose="02010600010101010101" pitchFamily="2" charset="-120"/>
                <a:cs typeface="Times New Roman" panose="02020603050405020304" pitchFamily="18" charset="0"/>
              </a:rPr>
              <a:t>膠体粒子</a:t>
            </a:r>
            <a:r>
              <a:rPr lang="zh-TW" altLang="en-US" dirty="0">
                <a:ea typeface="華康楷書體W5(P)" panose="02010600010101010101" pitchFamily="2" charset="-120"/>
                <a:cs typeface="Times New Roman" panose="02020603050405020304" pitchFamily="18" charset="0"/>
              </a:rPr>
              <a:t>外圍均勻向內</a:t>
            </a:r>
            <a:r>
              <a:rPr lang="zh-TW" altLang="en-US" dirty="0" smtClean="0">
                <a:ea typeface="華康楷書體W5(P)" panose="02010600010101010101" pitchFamily="2" charset="-120"/>
                <a:cs typeface="Times New Roman" panose="02020603050405020304" pitchFamily="18" charset="0"/>
              </a:rPr>
              <a:t>或向外</a:t>
            </a:r>
            <a:r>
              <a:rPr lang="zh-TW" altLang="en-US" dirty="0">
                <a:solidFill>
                  <a:srgbClr val="FF0000"/>
                </a:solidFill>
                <a:ea typeface="華康楷書體W5(P)" panose="02010600010101010101" pitchFamily="2" charset="-120"/>
                <a:cs typeface="Times New Roman" panose="02020603050405020304" pitchFamily="18" charset="0"/>
              </a:rPr>
              <a:t>擴散</a:t>
            </a:r>
            <a:r>
              <a:rPr lang="zh-TW" altLang="en-US" dirty="0">
                <a:ea typeface="華康楷書體W5(P)" panose="02010600010101010101" pitchFamily="2" charset="-120"/>
                <a:cs typeface="Times New Roman" panose="02020603050405020304" pitchFamily="18" charset="0"/>
              </a:rPr>
              <a:t>。</a:t>
            </a:r>
          </a:p>
          <a:p>
            <a:pPr algn="ctr">
              <a:lnSpc>
                <a:spcPct val="130000"/>
              </a:lnSpc>
            </a:pPr>
            <a:r>
              <a:rPr lang="en-US" altLang="zh-TW" sz="2000" dirty="0">
                <a:ea typeface="華康楷書體W5(P)" panose="02010600010101010101" pitchFamily="2" charset="-120"/>
                <a:cs typeface="Times New Roman" panose="02020603050405020304" pitchFamily="18" charset="0"/>
              </a:rPr>
              <a:t>Sample or buffer is diffusing in and then out of the gel </a:t>
            </a:r>
            <a:r>
              <a:rPr lang="en-US" altLang="zh-TW" sz="2000" dirty="0" smtClean="0">
                <a:ea typeface="華康楷書體W5(P)" panose="02010600010101010101" pitchFamily="2" charset="-120"/>
                <a:cs typeface="Times New Roman" panose="02020603050405020304" pitchFamily="18" charset="0"/>
              </a:rPr>
              <a:t>particle</a:t>
            </a:r>
            <a:endParaRPr lang="en-US" altLang="zh-TW" sz="2000" dirty="0"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582130" name="Text Box 50"/>
          <p:cNvSpPr txBox="1">
            <a:spLocks noChangeArrowheads="1"/>
          </p:cNvSpPr>
          <p:nvPr/>
        </p:nvSpPr>
        <p:spPr bwMode="auto">
          <a:xfrm>
            <a:off x="2557463" y="5924550"/>
            <a:ext cx="1763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>
                <a:solidFill>
                  <a:schemeClr val="bg2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Diffusion</a:t>
            </a:r>
          </a:p>
        </p:txBody>
      </p:sp>
      <p:sp>
        <p:nvSpPr>
          <p:cNvPr id="1582132" name="Line 52"/>
          <p:cNvSpPr>
            <a:spLocks noChangeShapeType="1"/>
          </p:cNvSpPr>
          <p:nvPr/>
        </p:nvSpPr>
        <p:spPr bwMode="auto">
          <a:xfrm>
            <a:off x="4284663" y="6248400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82145" name="Group 65"/>
          <p:cNvGrpSpPr>
            <a:grpSpLocks/>
          </p:cNvGrpSpPr>
          <p:nvPr/>
        </p:nvGrpSpPr>
        <p:grpSpPr bwMode="auto">
          <a:xfrm>
            <a:off x="2124075" y="1557338"/>
            <a:ext cx="1152525" cy="2952750"/>
            <a:chOff x="1338" y="1117"/>
            <a:chExt cx="726" cy="1860"/>
          </a:xfrm>
        </p:grpSpPr>
        <p:grpSp>
          <p:nvGrpSpPr>
            <p:cNvPr id="1582140" name="Group 60"/>
            <p:cNvGrpSpPr>
              <a:grpSpLocks/>
            </p:cNvGrpSpPr>
            <p:nvPr/>
          </p:nvGrpSpPr>
          <p:grpSpPr bwMode="auto">
            <a:xfrm>
              <a:off x="1338" y="1117"/>
              <a:ext cx="726" cy="1860"/>
              <a:chOff x="1338" y="1117"/>
              <a:chExt cx="726" cy="1860"/>
            </a:xfrm>
          </p:grpSpPr>
          <p:sp>
            <p:nvSpPr>
              <p:cNvPr id="1582105" name="Line 25"/>
              <p:cNvSpPr>
                <a:spLocks noChangeShapeType="1"/>
              </p:cNvSpPr>
              <p:nvPr/>
            </p:nvSpPr>
            <p:spPr bwMode="auto">
              <a:xfrm>
                <a:off x="1338" y="1117"/>
                <a:ext cx="0" cy="186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82106" name="Line 26"/>
              <p:cNvSpPr>
                <a:spLocks noChangeShapeType="1"/>
              </p:cNvSpPr>
              <p:nvPr/>
            </p:nvSpPr>
            <p:spPr bwMode="auto">
              <a:xfrm>
                <a:off x="2064" y="1117"/>
                <a:ext cx="0" cy="186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82144" name="Oval 64" descr="10%"/>
            <p:cNvSpPr>
              <a:spLocks noChangeArrowheads="1"/>
            </p:cNvSpPr>
            <p:nvPr/>
          </p:nvSpPr>
          <p:spPr bwMode="auto">
            <a:xfrm>
              <a:off x="1406" y="1718"/>
              <a:ext cx="590" cy="590"/>
            </a:xfrm>
            <a:prstGeom prst="ellipse">
              <a:avLst/>
            </a:prstGeom>
            <a:pattFill prst="pct10">
              <a:fgClr>
                <a:schemeClr val="bg1"/>
              </a:fgClr>
              <a:bgClr>
                <a:schemeClr val="accent1"/>
              </a:bgClr>
            </a:pattFill>
            <a:ln w="38100">
              <a:solidFill>
                <a:srgbClr val="3366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82107" name="Oval 27"/>
          <p:cNvSpPr>
            <a:spLocks noChangeArrowheads="1"/>
          </p:cNvSpPr>
          <p:nvPr/>
        </p:nvSpPr>
        <p:spPr bwMode="auto">
          <a:xfrm>
            <a:off x="2232025" y="2516188"/>
            <a:ext cx="936625" cy="936625"/>
          </a:xfrm>
          <a:prstGeom prst="ellipse">
            <a:avLst/>
          </a:prstGeom>
          <a:gradFill rotWithShape="1">
            <a:gsLst>
              <a:gs pos="40000">
                <a:schemeClr val="bg1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66CC"/>
            </a:solidFill>
            <a:prstDash val="sysDot"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82148" name="Oval 68" descr="10%"/>
          <p:cNvSpPr>
            <a:spLocks noChangeArrowheads="1"/>
          </p:cNvSpPr>
          <p:nvPr/>
        </p:nvSpPr>
        <p:spPr bwMode="auto">
          <a:xfrm>
            <a:off x="4103688" y="2517775"/>
            <a:ext cx="936625" cy="936625"/>
          </a:xfrm>
          <a:prstGeom prst="ellipse">
            <a:avLst/>
          </a:prstGeom>
          <a:pattFill prst="pct10">
            <a:fgClr>
              <a:schemeClr val="bg1"/>
            </a:fgClr>
            <a:bgClr>
              <a:srgbClr val="66CCFF"/>
            </a:bgClr>
          </a:pattFill>
          <a:ln w="38100">
            <a:solidFill>
              <a:srgbClr val="3366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582151" name="Group 71"/>
          <p:cNvGrpSpPr>
            <a:grpSpLocks/>
          </p:cNvGrpSpPr>
          <p:nvPr/>
        </p:nvGrpSpPr>
        <p:grpSpPr bwMode="auto">
          <a:xfrm>
            <a:off x="5797550" y="1557338"/>
            <a:ext cx="1152525" cy="2952750"/>
            <a:chOff x="3652" y="1117"/>
            <a:chExt cx="726" cy="1860"/>
          </a:xfrm>
        </p:grpSpPr>
        <p:grpSp>
          <p:nvGrpSpPr>
            <p:cNvPr id="1582142" name="Group 62"/>
            <p:cNvGrpSpPr>
              <a:grpSpLocks/>
            </p:cNvGrpSpPr>
            <p:nvPr/>
          </p:nvGrpSpPr>
          <p:grpSpPr bwMode="auto">
            <a:xfrm>
              <a:off x="3652" y="1117"/>
              <a:ext cx="726" cy="1860"/>
              <a:chOff x="3652" y="1117"/>
              <a:chExt cx="726" cy="1860"/>
            </a:xfrm>
          </p:grpSpPr>
          <p:sp>
            <p:nvSpPr>
              <p:cNvPr id="1582119" name="Line 39"/>
              <p:cNvSpPr>
                <a:spLocks noChangeShapeType="1"/>
              </p:cNvSpPr>
              <p:nvPr/>
            </p:nvSpPr>
            <p:spPr bwMode="auto">
              <a:xfrm>
                <a:off x="3652" y="1117"/>
                <a:ext cx="0" cy="186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82120" name="Line 40"/>
              <p:cNvSpPr>
                <a:spLocks noChangeShapeType="1"/>
              </p:cNvSpPr>
              <p:nvPr/>
            </p:nvSpPr>
            <p:spPr bwMode="auto">
              <a:xfrm>
                <a:off x="4378" y="1117"/>
                <a:ext cx="0" cy="186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82149" name="Oval 69" descr="10%"/>
            <p:cNvSpPr>
              <a:spLocks noChangeArrowheads="1"/>
            </p:cNvSpPr>
            <p:nvPr/>
          </p:nvSpPr>
          <p:spPr bwMode="auto">
            <a:xfrm>
              <a:off x="3721" y="1715"/>
              <a:ext cx="590" cy="590"/>
            </a:xfrm>
            <a:prstGeom prst="ellipse">
              <a:avLst/>
            </a:prstGeom>
            <a:pattFill prst="pct10">
              <a:fgClr>
                <a:schemeClr val="bg1"/>
              </a:fgClr>
              <a:bgClr>
                <a:srgbClr val="66CCFF"/>
              </a:bgClr>
            </a:pattFill>
            <a:ln w="38100">
              <a:solidFill>
                <a:srgbClr val="3366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82121" name="Oval 41"/>
          <p:cNvSpPr>
            <a:spLocks noChangeArrowheads="1"/>
          </p:cNvSpPr>
          <p:nvPr/>
        </p:nvSpPr>
        <p:spPr bwMode="auto">
          <a:xfrm>
            <a:off x="5905500" y="2505075"/>
            <a:ext cx="936625" cy="936625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366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582153" name="Group 73"/>
          <p:cNvGrpSpPr>
            <a:grpSpLocks/>
          </p:cNvGrpSpPr>
          <p:nvPr/>
        </p:nvGrpSpPr>
        <p:grpSpPr bwMode="auto">
          <a:xfrm>
            <a:off x="7740650" y="1557338"/>
            <a:ext cx="1152525" cy="2952750"/>
            <a:chOff x="4876" y="1117"/>
            <a:chExt cx="726" cy="1860"/>
          </a:xfrm>
        </p:grpSpPr>
        <p:grpSp>
          <p:nvGrpSpPr>
            <p:cNvPr id="1582143" name="Group 63"/>
            <p:cNvGrpSpPr>
              <a:grpSpLocks/>
            </p:cNvGrpSpPr>
            <p:nvPr/>
          </p:nvGrpSpPr>
          <p:grpSpPr bwMode="auto">
            <a:xfrm>
              <a:off x="4876" y="1117"/>
              <a:ext cx="726" cy="1860"/>
              <a:chOff x="4876" y="1117"/>
              <a:chExt cx="726" cy="1860"/>
            </a:xfrm>
          </p:grpSpPr>
          <p:sp>
            <p:nvSpPr>
              <p:cNvPr id="1582124" name="Line 44"/>
              <p:cNvSpPr>
                <a:spLocks noChangeShapeType="1"/>
              </p:cNvSpPr>
              <p:nvPr/>
            </p:nvSpPr>
            <p:spPr bwMode="auto">
              <a:xfrm>
                <a:off x="4876" y="1117"/>
                <a:ext cx="0" cy="186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82125" name="Line 45"/>
              <p:cNvSpPr>
                <a:spLocks noChangeShapeType="1"/>
              </p:cNvSpPr>
              <p:nvPr/>
            </p:nvSpPr>
            <p:spPr bwMode="auto">
              <a:xfrm>
                <a:off x="5602" y="1117"/>
                <a:ext cx="0" cy="1860"/>
              </a:xfrm>
              <a:prstGeom prst="line">
                <a:avLst/>
              </a:prstGeom>
              <a:noFill/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82152" name="Oval 72"/>
            <p:cNvSpPr>
              <a:spLocks noChangeArrowheads="1"/>
            </p:cNvSpPr>
            <p:nvPr/>
          </p:nvSpPr>
          <p:spPr bwMode="auto">
            <a:xfrm>
              <a:off x="4944" y="1714"/>
              <a:ext cx="590" cy="590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66CC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82126" name="Oval 46" descr="10%"/>
          <p:cNvSpPr>
            <a:spLocks noChangeArrowheads="1"/>
          </p:cNvSpPr>
          <p:nvPr/>
        </p:nvSpPr>
        <p:spPr bwMode="auto">
          <a:xfrm>
            <a:off x="7848600" y="2505075"/>
            <a:ext cx="936625" cy="936625"/>
          </a:xfrm>
          <a:prstGeom prst="ellipse">
            <a:avLst/>
          </a:prstGeom>
          <a:pattFill prst="pct10">
            <a:fgClr>
              <a:schemeClr val="bg1"/>
            </a:fgClr>
            <a:bgClr>
              <a:schemeClr val="accent1"/>
            </a:bgClr>
          </a:pattFill>
          <a:ln w="38100">
            <a:solidFill>
              <a:srgbClr val="3366CC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66"/>
          <p:cNvSpPr>
            <a:spLocks noChangeArrowheads="1"/>
          </p:cNvSpPr>
          <p:nvPr/>
        </p:nvSpPr>
        <p:spPr bwMode="auto">
          <a:xfrm>
            <a:off x="8460432" y="6577012"/>
            <a:ext cx="697627" cy="29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zh-TW" altLang="en-US" sz="1200" dirty="0" smtClean="0">
                <a:latin typeface="Arial" panose="020B0604020202020204" pitchFamily="34" charset="0"/>
                <a:ea typeface="華康細明體(P)" panose="02010600010101010101" pitchFamily="2" charset="-120"/>
              </a:rPr>
              <a:t>圖 </a:t>
            </a:r>
            <a:r>
              <a:rPr lang="en-US" altLang="zh-TW" sz="1200" dirty="0" smtClean="0">
                <a:latin typeface="Arial" panose="020B0604020202020204" pitchFamily="34" charset="0"/>
                <a:ea typeface="華康細明體(P)" panose="02010600010101010101" pitchFamily="2" charset="-120"/>
              </a:rPr>
              <a:t>2.3A</a:t>
            </a:r>
            <a:endParaRPr lang="en-US" altLang="zh-TW" sz="1200" dirty="0">
              <a:latin typeface="Arial" panose="020B0604020202020204" pitchFamily="34" charset="0"/>
              <a:ea typeface="華康細明體(P)" panose="02010600010101010101" pitchFamily="2" charset="-120"/>
            </a:endParaRPr>
          </a:p>
        </p:txBody>
      </p:sp>
      <p:sp>
        <p:nvSpPr>
          <p:cNvPr id="48" name="Text Box 74"/>
          <p:cNvSpPr txBox="1">
            <a:spLocks noChangeArrowheads="1"/>
          </p:cNvSpPr>
          <p:nvPr/>
        </p:nvSpPr>
        <p:spPr bwMode="auto">
          <a:xfrm>
            <a:off x="1946275" y="6029603"/>
            <a:ext cx="646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800" dirty="0" smtClean="0">
                <a:latin typeface="Times New Roman" panose="02020603050405020304" pitchFamily="18" charset="0"/>
              </a:rPr>
              <a:t>擴散</a:t>
            </a:r>
            <a:endParaRPr lang="en-US" altLang="zh-TW" sz="1800" dirty="0">
              <a:latin typeface="Times New Roman" panose="02020603050405020304" pitchFamily="18" charset="0"/>
            </a:endParaRPr>
          </a:p>
        </p:txBody>
      </p:sp>
      <p:sp>
        <p:nvSpPr>
          <p:cNvPr id="49" name="Text Box 74"/>
          <p:cNvSpPr txBox="1">
            <a:spLocks noChangeArrowheads="1"/>
          </p:cNvSpPr>
          <p:nvPr/>
        </p:nvSpPr>
        <p:spPr bwMode="auto">
          <a:xfrm>
            <a:off x="7126133" y="6000820"/>
            <a:ext cx="6463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800" dirty="0" smtClean="0">
                <a:latin typeface="Times New Roman" panose="02020603050405020304" pitchFamily="18" charset="0"/>
              </a:rPr>
              <a:t>瀰散</a:t>
            </a:r>
            <a:endParaRPr lang="en-US" altLang="zh-TW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58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58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1000"/>
                                        <p:tgtEl>
                                          <p:spTgt spid="158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8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58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8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8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8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158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8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1000"/>
                                        <p:tgtEl>
                                          <p:spTgt spid="158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8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1" dur="500"/>
                                        <p:tgtEl>
                                          <p:spTgt spid="158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82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500"/>
                                        <p:tgtEl>
                                          <p:spTgt spid="158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8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82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82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8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8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500"/>
                                        <p:tgtEl>
                                          <p:spTgt spid="158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82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8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8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2131" grpId="0" animBg="1"/>
      <p:bldP spid="1582129" grpId="0"/>
      <p:bldP spid="1582130" grpId="0"/>
      <p:bldP spid="47" grpId="0" autoUpdateAnimBg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207" name="Oval 79" descr="碎草紋"/>
          <p:cNvSpPr>
            <a:spLocks noChangeArrowheads="1"/>
          </p:cNvSpPr>
          <p:nvPr/>
        </p:nvSpPr>
        <p:spPr bwMode="auto">
          <a:xfrm>
            <a:off x="5651500" y="1517650"/>
            <a:ext cx="2520950" cy="2520950"/>
          </a:xfrm>
          <a:prstGeom prst="ellipse">
            <a:avLst/>
          </a:prstGeom>
          <a:pattFill prst="divot">
            <a:fgClr>
              <a:schemeClr val="bg2"/>
            </a:fgClr>
            <a:bgClr>
              <a:srgbClr val="E5FFFF"/>
            </a:bgClr>
          </a:pattFill>
          <a:ln w="38100">
            <a:solidFill>
              <a:srgbClr val="9966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84131" name="Rectangle 3"/>
          <p:cNvSpPr>
            <a:spLocks noChangeArrowheads="1"/>
          </p:cNvSpPr>
          <p:nvPr/>
        </p:nvSpPr>
        <p:spPr bwMode="auto">
          <a:xfrm>
            <a:off x="179388" y="177800"/>
            <a:ext cx="8369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溶離液對膠球的擴散或瀰散</a:t>
            </a:r>
            <a:r>
              <a:rPr lang="zh-TW" altLang="en-US" sz="28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  </a:t>
            </a:r>
            <a:r>
              <a:rPr lang="en-US" altLang="zh-TW" sz="2800" dirty="0">
                <a:latin typeface="Arial" panose="020B0604020202020204" pitchFamily="34" charset="0"/>
                <a:ea typeface="華康中黑體(P)" panose="02010600010101010101" pitchFamily="2" charset="-120"/>
              </a:rPr>
              <a:t>Two types of gel</a:t>
            </a:r>
          </a:p>
        </p:txBody>
      </p:sp>
      <p:sp>
        <p:nvSpPr>
          <p:cNvPr id="1584138" name="Text Box 10"/>
          <p:cNvSpPr txBox="1">
            <a:spLocks noChangeArrowheads="1"/>
          </p:cNvSpPr>
          <p:nvPr/>
        </p:nvSpPr>
        <p:spPr bwMode="auto">
          <a:xfrm>
            <a:off x="971550" y="4437063"/>
            <a:ext cx="374491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若</a:t>
            </a:r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膠体粒子較大</a:t>
            </a:r>
            <a:r>
              <a:rPr lang="zh-TW" altLang="en-US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，則由外圍擴散</a:t>
            </a:r>
          </a:p>
          <a:p>
            <a:pPr>
              <a:lnSpc>
                <a:spcPct val="110000"/>
              </a:lnSpc>
            </a:pPr>
            <a:r>
              <a:rPr lang="zh-TW" altLang="en-US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到內部的距離長，通過粒子所需</a:t>
            </a:r>
          </a:p>
          <a:p>
            <a:pPr>
              <a:lnSpc>
                <a:spcPct val="110000"/>
              </a:lnSpc>
            </a:pPr>
            <a:r>
              <a:rPr lang="zh-TW" altLang="en-US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要的時間拉長，降低分離效果。</a:t>
            </a:r>
          </a:p>
        </p:txBody>
      </p:sp>
      <p:sp>
        <p:nvSpPr>
          <p:cNvPr id="1584139" name="Text Box 11"/>
          <p:cNvSpPr txBox="1">
            <a:spLocks noChangeArrowheads="1"/>
          </p:cNvSpPr>
          <p:nvPr/>
        </p:nvSpPr>
        <p:spPr bwMode="auto">
          <a:xfrm>
            <a:off x="5219700" y="4437063"/>
            <a:ext cx="351891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2000" dirty="0">
                <a:solidFill>
                  <a:schemeClr val="hlink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Dispersion</a:t>
            </a:r>
            <a:r>
              <a:rPr lang="en-US" altLang="zh-TW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(</a:t>
            </a:r>
            <a:r>
              <a:rPr lang="zh-TW" altLang="en-US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瀰散</a:t>
            </a:r>
            <a:r>
              <a:rPr lang="en-US" altLang="zh-TW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) </a:t>
            </a:r>
            <a:r>
              <a:rPr lang="zh-TW" altLang="en-US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方式的</a:t>
            </a:r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膠体</a:t>
            </a:r>
            <a:endParaRPr lang="zh-TW" altLang="en-US" sz="2000" dirty="0">
              <a:latin typeface="Times New Roman" panose="02020603050405020304" pitchFamily="18" charset="0"/>
              <a:ea typeface="華康楷書體W5(P)" panose="02010600010101010101" pitchFamily="2" charset="-12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因通透性佳，溶離液可直接流</a:t>
            </a:r>
          </a:p>
          <a:p>
            <a:pPr>
              <a:lnSpc>
                <a:spcPct val="110000"/>
              </a:lnSpc>
            </a:pPr>
            <a:r>
              <a:rPr lang="zh-TW" altLang="en-US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入</a:t>
            </a:r>
            <a:r>
              <a:rPr lang="zh-TW" altLang="en-US" sz="20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膠体，</a:t>
            </a:r>
            <a:r>
              <a:rPr lang="zh-TW" altLang="en-US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不再靠擴散作用。</a:t>
            </a:r>
          </a:p>
        </p:txBody>
      </p:sp>
      <p:grpSp>
        <p:nvGrpSpPr>
          <p:cNvPr id="1584183" name="Group 55"/>
          <p:cNvGrpSpPr>
            <a:grpSpLocks/>
          </p:cNvGrpSpPr>
          <p:nvPr/>
        </p:nvGrpSpPr>
        <p:grpSpPr bwMode="auto">
          <a:xfrm>
            <a:off x="777875" y="1614488"/>
            <a:ext cx="2520950" cy="2520950"/>
            <a:chOff x="1973" y="255"/>
            <a:chExt cx="1588" cy="1588"/>
          </a:xfrm>
        </p:grpSpPr>
        <p:sp>
          <p:nvSpPr>
            <p:cNvPr id="1584140" name="Oval 12"/>
            <p:cNvSpPr>
              <a:spLocks noChangeArrowheads="1"/>
            </p:cNvSpPr>
            <p:nvPr/>
          </p:nvSpPr>
          <p:spPr bwMode="auto">
            <a:xfrm>
              <a:off x="1973" y="255"/>
              <a:ext cx="1588" cy="1588"/>
            </a:xfrm>
            <a:prstGeom prst="ellipse">
              <a:avLst/>
            </a:prstGeom>
            <a:solidFill>
              <a:srgbClr val="E5FFFF"/>
            </a:solidFill>
            <a:ln w="38100">
              <a:solidFill>
                <a:srgbClr val="3366CC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4143" name="Oval 15"/>
            <p:cNvSpPr>
              <a:spLocks noChangeArrowheads="1"/>
            </p:cNvSpPr>
            <p:nvPr/>
          </p:nvSpPr>
          <p:spPr bwMode="auto">
            <a:xfrm>
              <a:off x="2699" y="981"/>
              <a:ext cx="136" cy="136"/>
            </a:xfrm>
            <a:prstGeom prst="ellipse">
              <a:avLst/>
            </a:prstGeom>
            <a:noFill/>
            <a:ln w="6350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4144" name="Oval 16"/>
            <p:cNvSpPr>
              <a:spLocks noChangeArrowheads="1"/>
            </p:cNvSpPr>
            <p:nvPr/>
          </p:nvSpPr>
          <p:spPr bwMode="auto">
            <a:xfrm>
              <a:off x="2109" y="391"/>
              <a:ext cx="1315" cy="1315"/>
            </a:xfrm>
            <a:prstGeom prst="ellipse">
              <a:avLst/>
            </a:prstGeom>
            <a:noFill/>
            <a:ln w="6350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4167" name="Oval 39"/>
            <p:cNvSpPr>
              <a:spLocks noChangeArrowheads="1"/>
            </p:cNvSpPr>
            <p:nvPr/>
          </p:nvSpPr>
          <p:spPr bwMode="auto">
            <a:xfrm>
              <a:off x="2629" y="903"/>
              <a:ext cx="276" cy="292"/>
            </a:xfrm>
            <a:prstGeom prst="ellipse">
              <a:avLst/>
            </a:prstGeom>
            <a:noFill/>
            <a:ln w="6350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4179" name="Oval 51"/>
            <p:cNvSpPr>
              <a:spLocks noChangeArrowheads="1"/>
            </p:cNvSpPr>
            <p:nvPr/>
          </p:nvSpPr>
          <p:spPr bwMode="auto">
            <a:xfrm>
              <a:off x="2245" y="527"/>
              <a:ext cx="1043" cy="1043"/>
            </a:xfrm>
            <a:prstGeom prst="ellipse">
              <a:avLst/>
            </a:prstGeom>
            <a:noFill/>
            <a:ln w="6350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4180" name="Oval 52"/>
            <p:cNvSpPr>
              <a:spLocks noChangeArrowheads="1"/>
            </p:cNvSpPr>
            <p:nvPr/>
          </p:nvSpPr>
          <p:spPr bwMode="auto">
            <a:xfrm>
              <a:off x="2336" y="618"/>
              <a:ext cx="862" cy="862"/>
            </a:xfrm>
            <a:prstGeom prst="ellipse">
              <a:avLst/>
            </a:prstGeom>
            <a:noFill/>
            <a:ln w="6350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4181" name="Oval 53"/>
            <p:cNvSpPr>
              <a:spLocks noChangeArrowheads="1"/>
            </p:cNvSpPr>
            <p:nvPr/>
          </p:nvSpPr>
          <p:spPr bwMode="auto">
            <a:xfrm>
              <a:off x="2426" y="708"/>
              <a:ext cx="681" cy="681"/>
            </a:xfrm>
            <a:prstGeom prst="ellipse">
              <a:avLst/>
            </a:prstGeom>
            <a:noFill/>
            <a:ln w="6350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4182" name="Oval 54"/>
            <p:cNvSpPr>
              <a:spLocks noChangeArrowheads="1"/>
            </p:cNvSpPr>
            <p:nvPr/>
          </p:nvSpPr>
          <p:spPr bwMode="auto">
            <a:xfrm>
              <a:off x="2531" y="799"/>
              <a:ext cx="471" cy="499"/>
            </a:xfrm>
            <a:prstGeom prst="ellipse">
              <a:avLst/>
            </a:prstGeom>
            <a:noFill/>
            <a:ln w="6350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584168" name="Group 40"/>
          <p:cNvGrpSpPr>
            <a:grpSpLocks/>
          </p:cNvGrpSpPr>
          <p:nvPr/>
        </p:nvGrpSpPr>
        <p:grpSpPr bwMode="auto">
          <a:xfrm>
            <a:off x="1092200" y="1911350"/>
            <a:ext cx="1897063" cy="1933575"/>
            <a:chOff x="2167" y="445"/>
            <a:chExt cx="1195" cy="1218"/>
          </a:xfrm>
        </p:grpSpPr>
        <p:sp>
          <p:nvSpPr>
            <p:cNvPr id="1584145" name="Line 17"/>
            <p:cNvSpPr>
              <a:spLocks noChangeShapeType="1"/>
            </p:cNvSpPr>
            <p:nvPr/>
          </p:nvSpPr>
          <p:spPr bwMode="auto">
            <a:xfrm>
              <a:off x="2767" y="445"/>
              <a:ext cx="0" cy="45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46" name="Line 18"/>
            <p:cNvSpPr>
              <a:spLocks noChangeShapeType="1"/>
            </p:cNvSpPr>
            <p:nvPr/>
          </p:nvSpPr>
          <p:spPr bwMode="auto">
            <a:xfrm flipV="1">
              <a:off x="2767" y="1209"/>
              <a:ext cx="0" cy="45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47" name="Line 19"/>
            <p:cNvSpPr>
              <a:spLocks noChangeShapeType="1"/>
            </p:cNvSpPr>
            <p:nvPr/>
          </p:nvSpPr>
          <p:spPr bwMode="auto">
            <a:xfrm rot="16200000" flipV="1">
              <a:off x="3135" y="822"/>
              <a:ext cx="0" cy="45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48" name="Line 20"/>
            <p:cNvSpPr>
              <a:spLocks noChangeShapeType="1"/>
            </p:cNvSpPr>
            <p:nvPr/>
          </p:nvSpPr>
          <p:spPr bwMode="auto">
            <a:xfrm rot="5400000" flipH="1" flipV="1">
              <a:off x="2394" y="827"/>
              <a:ext cx="0" cy="45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53" name="Line 25"/>
            <p:cNvSpPr>
              <a:spLocks noChangeShapeType="1"/>
            </p:cNvSpPr>
            <p:nvPr/>
          </p:nvSpPr>
          <p:spPr bwMode="auto">
            <a:xfrm rot="5400000">
              <a:off x="2857" y="641"/>
              <a:ext cx="317" cy="31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54" name="Line 26"/>
            <p:cNvSpPr>
              <a:spLocks noChangeShapeType="1"/>
            </p:cNvSpPr>
            <p:nvPr/>
          </p:nvSpPr>
          <p:spPr bwMode="auto">
            <a:xfrm rot="-5400000">
              <a:off x="2351" y="1171"/>
              <a:ext cx="317" cy="31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55" name="Line 27"/>
            <p:cNvSpPr>
              <a:spLocks noChangeShapeType="1"/>
            </p:cNvSpPr>
            <p:nvPr/>
          </p:nvSpPr>
          <p:spPr bwMode="auto">
            <a:xfrm rot="5400000" flipH="1">
              <a:off x="2877" y="1162"/>
              <a:ext cx="317" cy="31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56" name="Line 28"/>
            <p:cNvSpPr>
              <a:spLocks noChangeShapeType="1"/>
            </p:cNvSpPr>
            <p:nvPr/>
          </p:nvSpPr>
          <p:spPr bwMode="auto">
            <a:xfrm rot="-10800000" flipH="1" flipV="1">
              <a:off x="2337" y="617"/>
              <a:ext cx="317" cy="31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84178" name="Group 50"/>
          <p:cNvGrpSpPr>
            <a:grpSpLocks/>
          </p:cNvGrpSpPr>
          <p:nvPr/>
        </p:nvGrpSpPr>
        <p:grpSpPr bwMode="auto">
          <a:xfrm>
            <a:off x="1044575" y="1873250"/>
            <a:ext cx="1993900" cy="2009775"/>
            <a:chOff x="2141" y="418"/>
            <a:chExt cx="1256" cy="1266"/>
          </a:xfrm>
        </p:grpSpPr>
        <p:sp>
          <p:nvSpPr>
            <p:cNvPr id="1584170" name="Line 42"/>
            <p:cNvSpPr>
              <a:spLocks noChangeShapeType="1"/>
            </p:cNvSpPr>
            <p:nvPr/>
          </p:nvSpPr>
          <p:spPr bwMode="auto">
            <a:xfrm rot="-1409213">
              <a:off x="2586" y="418"/>
              <a:ext cx="0" cy="45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ysDot"/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71" name="Line 43"/>
            <p:cNvSpPr>
              <a:spLocks noChangeShapeType="1"/>
            </p:cNvSpPr>
            <p:nvPr/>
          </p:nvSpPr>
          <p:spPr bwMode="auto">
            <a:xfrm rot="20190787" flipV="1">
              <a:off x="2944" y="1230"/>
              <a:ext cx="0" cy="45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ysDot"/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72" name="Line 44"/>
            <p:cNvSpPr>
              <a:spLocks noChangeShapeType="1"/>
            </p:cNvSpPr>
            <p:nvPr/>
          </p:nvSpPr>
          <p:spPr bwMode="auto">
            <a:xfrm rot="14790787" flipV="1">
              <a:off x="3170" y="651"/>
              <a:ext cx="0" cy="45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ysDot"/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73" name="Line 45"/>
            <p:cNvSpPr>
              <a:spLocks noChangeShapeType="1"/>
            </p:cNvSpPr>
            <p:nvPr/>
          </p:nvSpPr>
          <p:spPr bwMode="auto">
            <a:xfrm rot="3990787" flipH="1" flipV="1">
              <a:off x="2368" y="1004"/>
              <a:ext cx="0" cy="45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ysDot"/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74" name="Line 46"/>
            <p:cNvSpPr>
              <a:spLocks noChangeShapeType="1"/>
            </p:cNvSpPr>
            <p:nvPr/>
          </p:nvSpPr>
          <p:spPr bwMode="auto">
            <a:xfrm rot="3990787">
              <a:off x="2788" y="491"/>
              <a:ext cx="317" cy="31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ysDot"/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75" name="Line 47"/>
            <p:cNvSpPr>
              <a:spLocks noChangeShapeType="1"/>
            </p:cNvSpPr>
            <p:nvPr/>
          </p:nvSpPr>
          <p:spPr bwMode="auto">
            <a:xfrm rot="-6809213">
              <a:off x="2454" y="1303"/>
              <a:ext cx="317" cy="31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ysDot"/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76" name="Line 48"/>
            <p:cNvSpPr>
              <a:spLocks noChangeShapeType="1"/>
            </p:cNvSpPr>
            <p:nvPr/>
          </p:nvSpPr>
          <p:spPr bwMode="auto">
            <a:xfrm rot="3990787" flipH="1">
              <a:off x="3024" y="1075"/>
              <a:ext cx="317" cy="31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ysDot"/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77" name="Line 49"/>
            <p:cNvSpPr>
              <a:spLocks noChangeShapeType="1"/>
            </p:cNvSpPr>
            <p:nvPr/>
          </p:nvSpPr>
          <p:spPr bwMode="auto">
            <a:xfrm rot="-12209213" flipH="1" flipV="1">
              <a:off x="2202" y="724"/>
              <a:ext cx="317" cy="31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ysDot"/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84195" name="Group 67"/>
          <p:cNvGrpSpPr>
            <a:grpSpLocks/>
          </p:cNvGrpSpPr>
          <p:nvPr/>
        </p:nvGrpSpPr>
        <p:grpSpPr bwMode="auto">
          <a:xfrm>
            <a:off x="3852863" y="2405063"/>
            <a:ext cx="1081087" cy="1081087"/>
            <a:chOff x="2380" y="1025"/>
            <a:chExt cx="681" cy="681"/>
          </a:xfrm>
        </p:grpSpPr>
        <p:sp>
          <p:nvSpPr>
            <p:cNvPr id="1584188" name="Oval 60"/>
            <p:cNvSpPr>
              <a:spLocks noChangeArrowheads="1"/>
            </p:cNvSpPr>
            <p:nvPr/>
          </p:nvSpPr>
          <p:spPr bwMode="auto">
            <a:xfrm>
              <a:off x="2653" y="1298"/>
              <a:ext cx="136" cy="136"/>
            </a:xfrm>
            <a:prstGeom prst="ellipse">
              <a:avLst/>
            </a:prstGeom>
            <a:noFill/>
            <a:ln w="6350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4190" name="Oval 62"/>
            <p:cNvSpPr>
              <a:spLocks noChangeArrowheads="1"/>
            </p:cNvSpPr>
            <p:nvPr/>
          </p:nvSpPr>
          <p:spPr bwMode="auto">
            <a:xfrm>
              <a:off x="2583" y="1220"/>
              <a:ext cx="276" cy="292"/>
            </a:xfrm>
            <a:prstGeom prst="ellipse">
              <a:avLst/>
            </a:prstGeom>
            <a:noFill/>
            <a:ln w="6350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4193" name="Oval 65"/>
            <p:cNvSpPr>
              <a:spLocks noChangeArrowheads="1"/>
            </p:cNvSpPr>
            <p:nvPr/>
          </p:nvSpPr>
          <p:spPr bwMode="auto">
            <a:xfrm>
              <a:off x="2380" y="1025"/>
              <a:ext cx="681" cy="681"/>
            </a:xfrm>
            <a:prstGeom prst="ellipse">
              <a:avLst/>
            </a:prstGeom>
            <a:solidFill>
              <a:srgbClr val="E5FFFF"/>
            </a:solidFill>
            <a:ln w="19050">
              <a:solidFill>
                <a:srgbClr val="3366CC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4194" name="Oval 66"/>
            <p:cNvSpPr>
              <a:spLocks noChangeArrowheads="1"/>
            </p:cNvSpPr>
            <p:nvPr/>
          </p:nvSpPr>
          <p:spPr bwMode="auto">
            <a:xfrm>
              <a:off x="2485" y="1116"/>
              <a:ext cx="471" cy="499"/>
            </a:xfrm>
            <a:prstGeom prst="ellipse">
              <a:avLst/>
            </a:prstGeom>
            <a:noFill/>
            <a:ln w="6350">
              <a:solidFill>
                <a:srgbClr val="66CC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584205" name="Group 77"/>
          <p:cNvGrpSpPr>
            <a:grpSpLocks/>
          </p:cNvGrpSpPr>
          <p:nvPr/>
        </p:nvGrpSpPr>
        <p:grpSpPr bwMode="auto">
          <a:xfrm>
            <a:off x="3852863" y="2405063"/>
            <a:ext cx="1079500" cy="1079500"/>
            <a:chOff x="2381" y="1026"/>
            <a:chExt cx="680" cy="680"/>
          </a:xfrm>
        </p:grpSpPr>
        <p:sp>
          <p:nvSpPr>
            <p:cNvPr id="1584196" name="Line 68"/>
            <p:cNvSpPr>
              <a:spLocks noChangeShapeType="1"/>
            </p:cNvSpPr>
            <p:nvPr/>
          </p:nvSpPr>
          <p:spPr bwMode="auto">
            <a:xfrm>
              <a:off x="2721" y="1026"/>
              <a:ext cx="0" cy="27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97" name="Line 69"/>
            <p:cNvSpPr>
              <a:spLocks noChangeShapeType="1"/>
            </p:cNvSpPr>
            <p:nvPr/>
          </p:nvSpPr>
          <p:spPr bwMode="auto">
            <a:xfrm flipV="1">
              <a:off x="2721" y="1434"/>
              <a:ext cx="0" cy="27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98" name="Line 70"/>
            <p:cNvSpPr>
              <a:spLocks noChangeShapeType="1"/>
            </p:cNvSpPr>
            <p:nvPr/>
          </p:nvSpPr>
          <p:spPr bwMode="auto">
            <a:xfrm flipH="1" flipV="1">
              <a:off x="2789" y="1368"/>
              <a:ext cx="27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199" name="Line 71"/>
            <p:cNvSpPr>
              <a:spLocks noChangeShapeType="1"/>
            </p:cNvSpPr>
            <p:nvPr/>
          </p:nvSpPr>
          <p:spPr bwMode="auto">
            <a:xfrm flipV="1">
              <a:off x="2381" y="1368"/>
              <a:ext cx="27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84204" name="Group 76"/>
          <p:cNvGrpSpPr>
            <a:grpSpLocks/>
          </p:cNvGrpSpPr>
          <p:nvPr/>
        </p:nvGrpSpPr>
        <p:grpSpPr bwMode="auto">
          <a:xfrm>
            <a:off x="4017963" y="2549525"/>
            <a:ext cx="739775" cy="787400"/>
            <a:chOff x="2485" y="1117"/>
            <a:chExt cx="466" cy="496"/>
          </a:xfrm>
        </p:grpSpPr>
        <p:sp>
          <p:nvSpPr>
            <p:cNvPr id="1584200" name="Line 72"/>
            <p:cNvSpPr>
              <a:spLocks noChangeShapeType="1"/>
            </p:cNvSpPr>
            <p:nvPr/>
          </p:nvSpPr>
          <p:spPr bwMode="auto">
            <a:xfrm>
              <a:off x="2770" y="1416"/>
              <a:ext cx="172" cy="187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201" name="Line 73"/>
            <p:cNvSpPr>
              <a:spLocks noChangeShapeType="1"/>
            </p:cNvSpPr>
            <p:nvPr/>
          </p:nvSpPr>
          <p:spPr bwMode="auto">
            <a:xfrm flipV="1">
              <a:off x="2779" y="1117"/>
              <a:ext cx="172" cy="187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202" name="Line 74"/>
            <p:cNvSpPr>
              <a:spLocks noChangeShapeType="1"/>
            </p:cNvSpPr>
            <p:nvPr/>
          </p:nvSpPr>
          <p:spPr bwMode="auto">
            <a:xfrm flipH="1">
              <a:off x="2490" y="1426"/>
              <a:ext cx="172" cy="187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203" name="Line 75"/>
            <p:cNvSpPr>
              <a:spLocks noChangeShapeType="1"/>
            </p:cNvSpPr>
            <p:nvPr/>
          </p:nvSpPr>
          <p:spPr bwMode="auto">
            <a:xfrm flipH="1" flipV="1">
              <a:off x="2485" y="1136"/>
              <a:ext cx="172" cy="187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84231" name="Group 103"/>
          <p:cNvGrpSpPr>
            <a:grpSpLocks/>
          </p:cNvGrpSpPr>
          <p:nvPr/>
        </p:nvGrpSpPr>
        <p:grpSpPr bwMode="auto">
          <a:xfrm>
            <a:off x="5929313" y="1412875"/>
            <a:ext cx="1878012" cy="1074738"/>
            <a:chOff x="3735" y="1141"/>
            <a:chExt cx="1183" cy="677"/>
          </a:xfrm>
        </p:grpSpPr>
        <p:sp>
          <p:nvSpPr>
            <p:cNvPr id="1584215" name="Line 87"/>
            <p:cNvSpPr>
              <a:spLocks noChangeShapeType="1"/>
            </p:cNvSpPr>
            <p:nvPr/>
          </p:nvSpPr>
          <p:spPr bwMode="auto">
            <a:xfrm>
              <a:off x="3735" y="1313"/>
              <a:ext cx="0" cy="49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216" name="Line 88"/>
            <p:cNvSpPr>
              <a:spLocks noChangeShapeType="1"/>
            </p:cNvSpPr>
            <p:nvPr/>
          </p:nvSpPr>
          <p:spPr bwMode="auto">
            <a:xfrm>
              <a:off x="4015" y="1181"/>
              <a:ext cx="0" cy="49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217" name="Line 89"/>
            <p:cNvSpPr>
              <a:spLocks noChangeShapeType="1"/>
            </p:cNvSpPr>
            <p:nvPr/>
          </p:nvSpPr>
          <p:spPr bwMode="auto">
            <a:xfrm>
              <a:off x="4280" y="1305"/>
              <a:ext cx="0" cy="49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218" name="Line 90"/>
            <p:cNvSpPr>
              <a:spLocks noChangeShapeType="1"/>
            </p:cNvSpPr>
            <p:nvPr/>
          </p:nvSpPr>
          <p:spPr bwMode="auto">
            <a:xfrm>
              <a:off x="4567" y="1141"/>
              <a:ext cx="0" cy="49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219" name="Line 91"/>
            <p:cNvSpPr>
              <a:spLocks noChangeShapeType="1"/>
            </p:cNvSpPr>
            <p:nvPr/>
          </p:nvSpPr>
          <p:spPr bwMode="auto">
            <a:xfrm>
              <a:off x="4918" y="1320"/>
              <a:ext cx="0" cy="49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84232" name="Group 104"/>
          <p:cNvGrpSpPr>
            <a:grpSpLocks/>
          </p:cNvGrpSpPr>
          <p:nvPr/>
        </p:nvGrpSpPr>
        <p:grpSpPr bwMode="auto">
          <a:xfrm>
            <a:off x="5989638" y="2081213"/>
            <a:ext cx="1533525" cy="1296987"/>
            <a:chOff x="3773" y="1562"/>
            <a:chExt cx="966" cy="817"/>
          </a:xfrm>
        </p:grpSpPr>
        <p:sp>
          <p:nvSpPr>
            <p:cNvPr id="1584220" name="Line 92"/>
            <p:cNvSpPr>
              <a:spLocks noChangeShapeType="1"/>
            </p:cNvSpPr>
            <p:nvPr/>
          </p:nvSpPr>
          <p:spPr bwMode="auto">
            <a:xfrm>
              <a:off x="4739" y="1562"/>
              <a:ext cx="0" cy="49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221" name="Line 93"/>
            <p:cNvSpPr>
              <a:spLocks noChangeShapeType="1"/>
            </p:cNvSpPr>
            <p:nvPr/>
          </p:nvSpPr>
          <p:spPr bwMode="auto">
            <a:xfrm>
              <a:off x="4482" y="1726"/>
              <a:ext cx="0" cy="49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222" name="Line 94"/>
            <p:cNvSpPr>
              <a:spLocks noChangeShapeType="1"/>
            </p:cNvSpPr>
            <p:nvPr/>
          </p:nvSpPr>
          <p:spPr bwMode="auto">
            <a:xfrm>
              <a:off x="4256" y="1834"/>
              <a:ext cx="0" cy="49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223" name="Line 95"/>
            <p:cNvSpPr>
              <a:spLocks noChangeShapeType="1"/>
            </p:cNvSpPr>
            <p:nvPr/>
          </p:nvSpPr>
          <p:spPr bwMode="auto">
            <a:xfrm>
              <a:off x="4022" y="1881"/>
              <a:ext cx="0" cy="49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224" name="Line 96"/>
            <p:cNvSpPr>
              <a:spLocks noChangeShapeType="1"/>
            </p:cNvSpPr>
            <p:nvPr/>
          </p:nvSpPr>
          <p:spPr bwMode="auto">
            <a:xfrm>
              <a:off x="3773" y="1872"/>
              <a:ext cx="0" cy="49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84233" name="Group 105"/>
          <p:cNvGrpSpPr>
            <a:grpSpLocks/>
          </p:cNvGrpSpPr>
          <p:nvPr/>
        </p:nvGrpSpPr>
        <p:grpSpPr bwMode="auto">
          <a:xfrm>
            <a:off x="6156325" y="2711450"/>
            <a:ext cx="1982788" cy="1581150"/>
            <a:chOff x="3878" y="1959"/>
            <a:chExt cx="1249" cy="996"/>
          </a:xfrm>
        </p:grpSpPr>
        <p:sp>
          <p:nvSpPr>
            <p:cNvPr id="1584225" name="Line 97"/>
            <p:cNvSpPr>
              <a:spLocks noChangeShapeType="1"/>
            </p:cNvSpPr>
            <p:nvPr/>
          </p:nvSpPr>
          <p:spPr bwMode="auto">
            <a:xfrm>
              <a:off x="3878" y="2356"/>
              <a:ext cx="0" cy="49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226" name="Line 98"/>
            <p:cNvSpPr>
              <a:spLocks noChangeShapeType="1"/>
            </p:cNvSpPr>
            <p:nvPr/>
          </p:nvSpPr>
          <p:spPr bwMode="auto">
            <a:xfrm>
              <a:off x="4162" y="2457"/>
              <a:ext cx="0" cy="49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227" name="Line 99"/>
            <p:cNvSpPr>
              <a:spLocks noChangeShapeType="1"/>
            </p:cNvSpPr>
            <p:nvPr/>
          </p:nvSpPr>
          <p:spPr bwMode="auto">
            <a:xfrm>
              <a:off x="4488" y="2387"/>
              <a:ext cx="0" cy="49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228" name="Line 100"/>
            <p:cNvSpPr>
              <a:spLocks noChangeShapeType="1"/>
            </p:cNvSpPr>
            <p:nvPr/>
          </p:nvSpPr>
          <p:spPr bwMode="auto">
            <a:xfrm>
              <a:off x="4730" y="2177"/>
              <a:ext cx="0" cy="49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229" name="Line 101"/>
            <p:cNvSpPr>
              <a:spLocks noChangeShapeType="1"/>
            </p:cNvSpPr>
            <p:nvPr/>
          </p:nvSpPr>
          <p:spPr bwMode="auto">
            <a:xfrm>
              <a:off x="4924" y="1959"/>
              <a:ext cx="0" cy="49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4230" name="Line 102"/>
            <p:cNvSpPr>
              <a:spLocks noChangeShapeType="1"/>
            </p:cNvSpPr>
            <p:nvPr/>
          </p:nvSpPr>
          <p:spPr bwMode="auto">
            <a:xfrm>
              <a:off x="5127" y="2146"/>
              <a:ext cx="0" cy="498"/>
            </a:xfrm>
            <a:prstGeom prst="line">
              <a:avLst/>
            </a:prstGeom>
            <a:noFill/>
            <a:ln w="57150">
              <a:solidFill>
                <a:srgbClr val="33CC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84235" name="Rectangle 107"/>
          <p:cNvSpPr>
            <a:spLocks noChangeArrowheads="1"/>
          </p:cNvSpPr>
          <p:nvPr/>
        </p:nvSpPr>
        <p:spPr bwMode="auto">
          <a:xfrm>
            <a:off x="1042988" y="5589588"/>
            <a:ext cx="34575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>
                <a:ea typeface="細明體" panose="02020509000000000000" pitchFamily="49" charset="-120"/>
                <a:cs typeface="Times New Roman" panose="02020603050405020304" pitchFamily="18" charset="0"/>
              </a:rPr>
              <a:t>Small particle size reduces the diffusion time and </a:t>
            </a:r>
            <a:r>
              <a:rPr lang="en-US" altLang="zh-TW" sz="1600" dirty="0" smtClean="0">
                <a:ea typeface="細明體" panose="02020509000000000000" pitchFamily="49" charset="-120"/>
                <a:cs typeface="Times New Roman" panose="02020603050405020304" pitchFamily="18" charset="0"/>
              </a:rPr>
              <a:t>enhances its resolution</a:t>
            </a:r>
            <a:endParaRPr lang="en-US" altLang="zh-TW" sz="1600" dirty="0">
              <a:ea typeface="細明體" panose="0202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1584236" name="Rectangle 108"/>
          <p:cNvSpPr>
            <a:spLocks noChangeArrowheads="1"/>
          </p:cNvSpPr>
          <p:nvPr/>
        </p:nvSpPr>
        <p:spPr bwMode="auto">
          <a:xfrm>
            <a:off x="5292725" y="5589588"/>
            <a:ext cx="34575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ea typeface="細明體" panose="02020509000000000000" pitchFamily="49" charset="-120"/>
                <a:cs typeface="Times New Roman" panose="02020603050405020304" pitchFamily="18" charset="0"/>
              </a:rPr>
              <a:t>Dispersion type gels let the sample molecules flow directly through the gel body, and have better resolution</a:t>
            </a:r>
          </a:p>
        </p:txBody>
      </p:sp>
      <p:sp>
        <p:nvSpPr>
          <p:cNvPr id="71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0" name="文字方塊 69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66"/>
          <p:cNvSpPr>
            <a:spLocks noChangeArrowheads="1"/>
          </p:cNvSpPr>
          <p:nvPr/>
        </p:nvSpPr>
        <p:spPr bwMode="auto">
          <a:xfrm>
            <a:off x="8460432" y="6577012"/>
            <a:ext cx="697627" cy="29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zh-TW" altLang="en-US" sz="1200" dirty="0" smtClean="0">
                <a:latin typeface="Arial" panose="020B0604020202020204" pitchFamily="34" charset="0"/>
                <a:ea typeface="華康細明體(P)" panose="02010600010101010101" pitchFamily="2" charset="-120"/>
              </a:rPr>
              <a:t>圖 </a:t>
            </a:r>
            <a:r>
              <a:rPr lang="en-US" altLang="zh-TW" sz="1200" dirty="0" smtClean="0">
                <a:latin typeface="Arial" panose="020B0604020202020204" pitchFamily="34" charset="0"/>
                <a:ea typeface="華康細明體(P)" panose="02010600010101010101" pitchFamily="2" charset="-120"/>
              </a:rPr>
              <a:t>2.3B</a:t>
            </a:r>
            <a:endParaRPr lang="en-US" altLang="zh-TW" sz="1200" dirty="0">
              <a:latin typeface="Arial" panose="020B0604020202020204" pitchFamily="34" charset="0"/>
              <a:ea typeface="華康細明體(P)" panose="02010600010101010101" pitchFamily="2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4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4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4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84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8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8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84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84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4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4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3" presetClass="entr" presetSubtype="28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84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84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84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84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84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84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84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84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84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84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84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84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84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84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8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84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8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8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84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84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84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84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84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84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8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8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4138" grpId="0" autoUpdateAnimBg="0"/>
      <p:bldP spid="1584139" grpId="0" autoUpdateAnimBg="0"/>
      <p:bldP spid="1584235" grpId="0"/>
      <p:bldP spid="1584236" grpId="0"/>
      <p:bldP spid="7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9" name="Rectangle 3"/>
          <p:cNvSpPr>
            <a:spLocks noChangeArrowheads="1"/>
          </p:cNvSpPr>
          <p:nvPr/>
        </p:nvSpPr>
        <p:spPr bwMode="auto">
          <a:xfrm>
            <a:off x="179388" y="177800"/>
            <a:ext cx="8832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粒子粗細影響溶離液流動</a:t>
            </a:r>
            <a:r>
              <a:rPr lang="zh-TW" altLang="en-US" sz="28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  </a:t>
            </a:r>
            <a:r>
              <a:rPr lang="en-US" altLang="zh-TW" sz="2800" dirty="0">
                <a:latin typeface="Arial" panose="020B0604020202020204" pitchFamily="34" charset="0"/>
                <a:ea typeface="華康中黑體(P)" panose="02010600010101010101" pitchFamily="2" charset="-120"/>
              </a:rPr>
              <a:t>Bead size vs flow rate</a:t>
            </a:r>
          </a:p>
        </p:txBody>
      </p:sp>
      <p:sp>
        <p:nvSpPr>
          <p:cNvPr id="1586181" name="Text Box 5"/>
          <p:cNvSpPr txBox="1">
            <a:spLocks noChangeArrowheads="1"/>
          </p:cNvSpPr>
          <p:nvPr/>
        </p:nvSpPr>
        <p:spPr bwMode="auto">
          <a:xfrm>
            <a:off x="1227311" y="5157788"/>
            <a:ext cx="6940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膠体的</a:t>
            </a:r>
            <a:r>
              <a:rPr lang="zh-TW" altLang="en-US" sz="28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顆粒越小 </a:t>
            </a:r>
            <a:r>
              <a:rPr lang="zh-TW" alt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其解析力越大</a:t>
            </a:r>
            <a:r>
              <a:rPr lang="zh-TW" altLang="en-US" sz="28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</a:t>
            </a:r>
            <a:r>
              <a:rPr lang="zh-TW" altLang="en-US" sz="2800" dirty="0">
                <a:solidFill>
                  <a:srgbClr val="66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但流速變慢</a:t>
            </a:r>
          </a:p>
        </p:txBody>
      </p:sp>
      <p:sp>
        <p:nvSpPr>
          <p:cNvPr id="1586184" name="Text Box 8"/>
          <p:cNvSpPr txBox="1">
            <a:spLocks noChangeArrowheads="1"/>
          </p:cNvSpPr>
          <p:nvPr/>
        </p:nvSpPr>
        <p:spPr bwMode="auto">
          <a:xfrm rot="-43200000">
            <a:off x="3200400" y="6577013"/>
            <a:ext cx="594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200">
                <a:latin typeface="Arial" panose="020B0604020202020204" pitchFamily="34" charset="0"/>
                <a:ea typeface="華康細明體(P)" panose="02010600010101010101" pitchFamily="2" charset="-120"/>
              </a:rPr>
              <a:t>Adapted from Scope RK (1987) Protein Purification – Principles and Practice p.192</a:t>
            </a:r>
          </a:p>
        </p:txBody>
      </p:sp>
      <p:sp>
        <p:nvSpPr>
          <p:cNvPr id="1586185" name="AutoShape 9"/>
          <p:cNvSpPr>
            <a:spLocks noChangeArrowheads="1"/>
          </p:cNvSpPr>
          <p:nvPr/>
        </p:nvSpPr>
        <p:spPr bwMode="auto">
          <a:xfrm>
            <a:off x="4191000" y="2843213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grpSp>
        <p:nvGrpSpPr>
          <p:cNvPr id="1586283" name="Group 107"/>
          <p:cNvGrpSpPr>
            <a:grpSpLocks/>
          </p:cNvGrpSpPr>
          <p:nvPr/>
        </p:nvGrpSpPr>
        <p:grpSpPr bwMode="auto">
          <a:xfrm>
            <a:off x="684213" y="1343025"/>
            <a:ext cx="3311525" cy="3600450"/>
            <a:chOff x="431" y="1071"/>
            <a:chExt cx="2086" cy="2268"/>
          </a:xfrm>
        </p:grpSpPr>
        <p:sp>
          <p:nvSpPr>
            <p:cNvPr id="1586186" name="Oval 10"/>
            <p:cNvSpPr>
              <a:spLocks noChangeArrowheads="1"/>
            </p:cNvSpPr>
            <p:nvPr/>
          </p:nvSpPr>
          <p:spPr bwMode="auto">
            <a:xfrm>
              <a:off x="567" y="1207"/>
              <a:ext cx="409" cy="40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187" name="Oval 11"/>
            <p:cNvSpPr>
              <a:spLocks noChangeArrowheads="1"/>
            </p:cNvSpPr>
            <p:nvPr/>
          </p:nvSpPr>
          <p:spPr bwMode="auto">
            <a:xfrm>
              <a:off x="1112" y="1098"/>
              <a:ext cx="409" cy="40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188" name="Oval 12"/>
            <p:cNvSpPr>
              <a:spLocks noChangeArrowheads="1"/>
            </p:cNvSpPr>
            <p:nvPr/>
          </p:nvSpPr>
          <p:spPr bwMode="auto">
            <a:xfrm>
              <a:off x="1961" y="1090"/>
              <a:ext cx="409" cy="40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189" name="Oval 13"/>
            <p:cNvSpPr>
              <a:spLocks noChangeArrowheads="1"/>
            </p:cNvSpPr>
            <p:nvPr/>
          </p:nvSpPr>
          <p:spPr bwMode="auto">
            <a:xfrm>
              <a:off x="1626" y="1417"/>
              <a:ext cx="409" cy="40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190" name="Oval 14"/>
            <p:cNvSpPr>
              <a:spLocks noChangeArrowheads="1"/>
            </p:cNvSpPr>
            <p:nvPr/>
          </p:nvSpPr>
          <p:spPr bwMode="auto">
            <a:xfrm>
              <a:off x="1152" y="1589"/>
              <a:ext cx="409" cy="40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191" name="Oval 15"/>
            <p:cNvSpPr>
              <a:spLocks noChangeArrowheads="1"/>
            </p:cNvSpPr>
            <p:nvPr/>
          </p:nvSpPr>
          <p:spPr bwMode="auto">
            <a:xfrm>
              <a:off x="638" y="1737"/>
              <a:ext cx="409" cy="40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192" name="Oval 16"/>
            <p:cNvSpPr>
              <a:spLocks noChangeArrowheads="1"/>
            </p:cNvSpPr>
            <p:nvPr/>
          </p:nvSpPr>
          <p:spPr bwMode="auto">
            <a:xfrm>
              <a:off x="552" y="2259"/>
              <a:ext cx="409" cy="40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193" name="Oval 17"/>
            <p:cNvSpPr>
              <a:spLocks noChangeArrowheads="1"/>
            </p:cNvSpPr>
            <p:nvPr/>
          </p:nvSpPr>
          <p:spPr bwMode="auto">
            <a:xfrm>
              <a:off x="521" y="2811"/>
              <a:ext cx="409" cy="40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194" name="Oval 18"/>
            <p:cNvSpPr>
              <a:spLocks noChangeArrowheads="1"/>
            </p:cNvSpPr>
            <p:nvPr/>
          </p:nvSpPr>
          <p:spPr bwMode="auto">
            <a:xfrm>
              <a:off x="973" y="2586"/>
              <a:ext cx="409" cy="40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195" name="Oval 19"/>
            <p:cNvSpPr>
              <a:spLocks noChangeArrowheads="1"/>
            </p:cNvSpPr>
            <p:nvPr/>
          </p:nvSpPr>
          <p:spPr bwMode="auto">
            <a:xfrm>
              <a:off x="1050" y="2080"/>
              <a:ext cx="409" cy="40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196" name="Oval 20"/>
            <p:cNvSpPr>
              <a:spLocks noChangeArrowheads="1"/>
            </p:cNvSpPr>
            <p:nvPr/>
          </p:nvSpPr>
          <p:spPr bwMode="auto">
            <a:xfrm>
              <a:off x="1556" y="1909"/>
              <a:ext cx="409" cy="40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197" name="Oval 21"/>
            <p:cNvSpPr>
              <a:spLocks noChangeArrowheads="1"/>
            </p:cNvSpPr>
            <p:nvPr/>
          </p:nvSpPr>
          <p:spPr bwMode="auto">
            <a:xfrm>
              <a:off x="2055" y="1784"/>
              <a:ext cx="409" cy="40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198" name="Oval 22"/>
            <p:cNvSpPr>
              <a:spLocks noChangeArrowheads="1"/>
            </p:cNvSpPr>
            <p:nvPr/>
          </p:nvSpPr>
          <p:spPr bwMode="auto">
            <a:xfrm>
              <a:off x="1977" y="2266"/>
              <a:ext cx="409" cy="40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199" name="Oval 23"/>
            <p:cNvSpPr>
              <a:spLocks noChangeArrowheads="1"/>
            </p:cNvSpPr>
            <p:nvPr/>
          </p:nvSpPr>
          <p:spPr bwMode="auto">
            <a:xfrm>
              <a:off x="1938" y="2820"/>
              <a:ext cx="409" cy="40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00" name="Oval 24"/>
            <p:cNvSpPr>
              <a:spLocks noChangeArrowheads="1"/>
            </p:cNvSpPr>
            <p:nvPr/>
          </p:nvSpPr>
          <p:spPr bwMode="auto">
            <a:xfrm>
              <a:off x="1479" y="2400"/>
              <a:ext cx="409" cy="40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01" name="Oval 25"/>
            <p:cNvSpPr>
              <a:spLocks noChangeArrowheads="1"/>
            </p:cNvSpPr>
            <p:nvPr/>
          </p:nvSpPr>
          <p:spPr bwMode="auto">
            <a:xfrm>
              <a:off x="1361" y="2866"/>
              <a:ext cx="409" cy="40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02" name="Line 26"/>
            <p:cNvSpPr>
              <a:spLocks noChangeShapeType="1"/>
            </p:cNvSpPr>
            <p:nvPr/>
          </p:nvSpPr>
          <p:spPr bwMode="auto">
            <a:xfrm>
              <a:off x="431" y="1071"/>
              <a:ext cx="0" cy="2268"/>
            </a:xfrm>
            <a:prstGeom prst="line">
              <a:avLst/>
            </a:prstGeom>
            <a:noFill/>
            <a:ln w="76200">
              <a:solidFill>
                <a:srgbClr val="33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6203" name="Line 27"/>
            <p:cNvSpPr>
              <a:spLocks noChangeShapeType="1"/>
            </p:cNvSpPr>
            <p:nvPr/>
          </p:nvSpPr>
          <p:spPr bwMode="auto">
            <a:xfrm>
              <a:off x="2517" y="1071"/>
              <a:ext cx="0" cy="2268"/>
            </a:xfrm>
            <a:prstGeom prst="line">
              <a:avLst/>
            </a:prstGeom>
            <a:noFill/>
            <a:ln w="76200">
              <a:solidFill>
                <a:srgbClr val="33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86290" name="Group 114"/>
          <p:cNvGrpSpPr>
            <a:grpSpLocks/>
          </p:cNvGrpSpPr>
          <p:nvPr/>
        </p:nvGrpSpPr>
        <p:grpSpPr bwMode="auto">
          <a:xfrm>
            <a:off x="5292725" y="1268413"/>
            <a:ext cx="3311525" cy="3675062"/>
            <a:chOff x="3334" y="1024"/>
            <a:chExt cx="2086" cy="2315"/>
          </a:xfrm>
        </p:grpSpPr>
        <p:sp>
          <p:nvSpPr>
            <p:cNvPr id="1586204" name="Line 28"/>
            <p:cNvSpPr>
              <a:spLocks noChangeShapeType="1"/>
            </p:cNvSpPr>
            <p:nvPr/>
          </p:nvSpPr>
          <p:spPr bwMode="auto">
            <a:xfrm>
              <a:off x="3334" y="1071"/>
              <a:ext cx="0" cy="2268"/>
            </a:xfrm>
            <a:prstGeom prst="line">
              <a:avLst/>
            </a:prstGeom>
            <a:noFill/>
            <a:ln w="76200">
              <a:solidFill>
                <a:srgbClr val="33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6205" name="Line 29"/>
            <p:cNvSpPr>
              <a:spLocks noChangeShapeType="1"/>
            </p:cNvSpPr>
            <p:nvPr/>
          </p:nvSpPr>
          <p:spPr bwMode="auto">
            <a:xfrm>
              <a:off x="5420" y="1071"/>
              <a:ext cx="0" cy="2268"/>
            </a:xfrm>
            <a:prstGeom prst="line">
              <a:avLst/>
            </a:prstGeom>
            <a:noFill/>
            <a:ln w="76200">
              <a:solidFill>
                <a:srgbClr val="33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6206" name="Oval 30"/>
            <p:cNvSpPr>
              <a:spLocks noChangeArrowheads="1"/>
            </p:cNvSpPr>
            <p:nvPr/>
          </p:nvSpPr>
          <p:spPr bwMode="auto">
            <a:xfrm>
              <a:off x="3379" y="1117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07" name="Oval 31"/>
            <p:cNvSpPr>
              <a:spLocks noChangeArrowheads="1"/>
            </p:cNvSpPr>
            <p:nvPr/>
          </p:nvSpPr>
          <p:spPr bwMode="auto">
            <a:xfrm>
              <a:off x="3667" y="1062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08" name="Oval 32"/>
            <p:cNvSpPr>
              <a:spLocks noChangeArrowheads="1"/>
            </p:cNvSpPr>
            <p:nvPr/>
          </p:nvSpPr>
          <p:spPr bwMode="auto">
            <a:xfrm>
              <a:off x="3924" y="1195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09" name="Oval 33"/>
            <p:cNvSpPr>
              <a:spLocks noChangeArrowheads="1"/>
            </p:cNvSpPr>
            <p:nvPr/>
          </p:nvSpPr>
          <p:spPr bwMode="auto">
            <a:xfrm>
              <a:off x="4150" y="1071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10" name="Oval 34"/>
            <p:cNvSpPr>
              <a:spLocks noChangeArrowheads="1"/>
            </p:cNvSpPr>
            <p:nvPr/>
          </p:nvSpPr>
          <p:spPr bwMode="auto">
            <a:xfrm>
              <a:off x="4400" y="1142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11" name="Oval 35"/>
            <p:cNvSpPr>
              <a:spLocks noChangeArrowheads="1"/>
            </p:cNvSpPr>
            <p:nvPr/>
          </p:nvSpPr>
          <p:spPr bwMode="auto">
            <a:xfrm>
              <a:off x="4680" y="1047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12" name="Oval 36"/>
            <p:cNvSpPr>
              <a:spLocks noChangeArrowheads="1"/>
            </p:cNvSpPr>
            <p:nvPr/>
          </p:nvSpPr>
          <p:spPr bwMode="auto">
            <a:xfrm>
              <a:off x="4890" y="1195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13" name="Oval 37"/>
            <p:cNvSpPr>
              <a:spLocks noChangeArrowheads="1"/>
            </p:cNvSpPr>
            <p:nvPr/>
          </p:nvSpPr>
          <p:spPr bwMode="auto">
            <a:xfrm>
              <a:off x="5108" y="1024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14" name="Oval 38"/>
            <p:cNvSpPr>
              <a:spLocks noChangeArrowheads="1"/>
            </p:cNvSpPr>
            <p:nvPr/>
          </p:nvSpPr>
          <p:spPr bwMode="auto">
            <a:xfrm>
              <a:off x="5123" y="1382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15" name="Oval 39"/>
            <p:cNvSpPr>
              <a:spLocks noChangeArrowheads="1"/>
            </p:cNvSpPr>
            <p:nvPr/>
          </p:nvSpPr>
          <p:spPr bwMode="auto">
            <a:xfrm>
              <a:off x="4874" y="1460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16" name="Oval 40"/>
            <p:cNvSpPr>
              <a:spLocks noChangeArrowheads="1"/>
            </p:cNvSpPr>
            <p:nvPr/>
          </p:nvSpPr>
          <p:spPr bwMode="auto">
            <a:xfrm>
              <a:off x="4649" y="1351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18" name="Oval 42"/>
            <p:cNvSpPr>
              <a:spLocks noChangeArrowheads="1"/>
            </p:cNvSpPr>
            <p:nvPr/>
          </p:nvSpPr>
          <p:spPr bwMode="auto">
            <a:xfrm>
              <a:off x="5100" y="1647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20" name="Oval 44"/>
            <p:cNvSpPr>
              <a:spLocks noChangeArrowheads="1"/>
            </p:cNvSpPr>
            <p:nvPr/>
          </p:nvSpPr>
          <p:spPr bwMode="auto">
            <a:xfrm>
              <a:off x="5108" y="1927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22" name="Oval 46"/>
            <p:cNvSpPr>
              <a:spLocks noChangeArrowheads="1"/>
            </p:cNvSpPr>
            <p:nvPr/>
          </p:nvSpPr>
          <p:spPr bwMode="auto">
            <a:xfrm>
              <a:off x="5139" y="2200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24" name="Oval 48"/>
            <p:cNvSpPr>
              <a:spLocks noChangeArrowheads="1"/>
            </p:cNvSpPr>
            <p:nvPr/>
          </p:nvSpPr>
          <p:spPr bwMode="auto">
            <a:xfrm>
              <a:off x="5124" y="2496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26" name="Oval 50"/>
            <p:cNvSpPr>
              <a:spLocks noChangeArrowheads="1"/>
            </p:cNvSpPr>
            <p:nvPr/>
          </p:nvSpPr>
          <p:spPr bwMode="auto">
            <a:xfrm>
              <a:off x="5093" y="2769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27" name="Oval 51"/>
            <p:cNvSpPr>
              <a:spLocks noChangeArrowheads="1"/>
            </p:cNvSpPr>
            <p:nvPr/>
          </p:nvSpPr>
          <p:spPr bwMode="auto">
            <a:xfrm>
              <a:off x="5085" y="3034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28" name="Oval 52"/>
            <p:cNvSpPr>
              <a:spLocks noChangeArrowheads="1"/>
            </p:cNvSpPr>
            <p:nvPr/>
          </p:nvSpPr>
          <p:spPr bwMode="auto">
            <a:xfrm>
              <a:off x="4797" y="3057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29" name="Oval 53"/>
            <p:cNvSpPr>
              <a:spLocks noChangeArrowheads="1"/>
            </p:cNvSpPr>
            <p:nvPr/>
          </p:nvSpPr>
          <p:spPr bwMode="auto">
            <a:xfrm>
              <a:off x="4836" y="2816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30" name="Oval 54"/>
            <p:cNvSpPr>
              <a:spLocks noChangeArrowheads="1"/>
            </p:cNvSpPr>
            <p:nvPr/>
          </p:nvSpPr>
          <p:spPr bwMode="auto">
            <a:xfrm>
              <a:off x="4875" y="2551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31" name="Oval 55"/>
            <p:cNvSpPr>
              <a:spLocks noChangeArrowheads="1"/>
            </p:cNvSpPr>
            <p:nvPr/>
          </p:nvSpPr>
          <p:spPr bwMode="auto">
            <a:xfrm>
              <a:off x="4922" y="2302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32" name="Oval 56"/>
            <p:cNvSpPr>
              <a:spLocks noChangeArrowheads="1"/>
            </p:cNvSpPr>
            <p:nvPr/>
          </p:nvSpPr>
          <p:spPr bwMode="auto">
            <a:xfrm>
              <a:off x="4891" y="2021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33" name="Oval 57"/>
            <p:cNvSpPr>
              <a:spLocks noChangeArrowheads="1"/>
            </p:cNvSpPr>
            <p:nvPr/>
          </p:nvSpPr>
          <p:spPr bwMode="auto">
            <a:xfrm>
              <a:off x="4859" y="1749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34" name="Oval 58"/>
            <p:cNvSpPr>
              <a:spLocks noChangeArrowheads="1"/>
            </p:cNvSpPr>
            <p:nvPr/>
          </p:nvSpPr>
          <p:spPr bwMode="auto">
            <a:xfrm>
              <a:off x="4625" y="1609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35" name="Oval 59"/>
            <p:cNvSpPr>
              <a:spLocks noChangeArrowheads="1"/>
            </p:cNvSpPr>
            <p:nvPr/>
          </p:nvSpPr>
          <p:spPr bwMode="auto">
            <a:xfrm>
              <a:off x="4400" y="1430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36" name="Oval 60"/>
            <p:cNvSpPr>
              <a:spLocks noChangeArrowheads="1"/>
            </p:cNvSpPr>
            <p:nvPr/>
          </p:nvSpPr>
          <p:spPr bwMode="auto">
            <a:xfrm>
              <a:off x="4143" y="1360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37" name="Oval 61"/>
            <p:cNvSpPr>
              <a:spLocks noChangeArrowheads="1"/>
            </p:cNvSpPr>
            <p:nvPr/>
          </p:nvSpPr>
          <p:spPr bwMode="auto">
            <a:xfrm>
              <a:off x="3886" y="1453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38" name="Oval 62"/>
            <p:cNvSpPr>
              <a:spLocks noChangeArrowheads="1"/>
            </p:cNvSpPr>
            <p:nvPr/>
          </p:nvSpPr>
          <p:spPr bwMode="auto">
            <a:xfrm>
              <a:off x="3661" y="1336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39" name="Oval 63"/>
            <p:cNvSpPr>
              <a:spLocks noChangeArrowheads="1"/>
            </p:cNvSpPr>
            <p:nvPr/>
          </p:nvSpPr>
          <p:spPr bwMode="auto">
            <a:xfrm>
              <a:off x="3396" y="1398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40" name="Oval 64"/>
            <p:cNvSpPr>
              <a:spLocks noChangeArrowheads="1"/>
            </p:cNvSpPr>
            <p:nvPr/>
          </p:nvSpPr>
          <p:spPr bwMode="auto">
            <a:xfrm>
              <a:off x="3365" y="1694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41" name="Oval 65"/>
            <p:cNvSpPr>
              <a:spLocks noChangeArrowheads="1"/>
            </p:cNvSpPr>
            <p:nvPr/>
          </p:nvSpPr>
          <p:spPr bwMode="auto">
            <a:xfrm>
              <a:off x="3622" y="1617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42" name="Oval 66"/>
            <p:cNvSpPr>
              <a:spLocks noChangeArrowheads="1"/>
            </p:cNvSpPr>
            <p:nvPr/>
          </p:nvSpPr>
          <p:spPr bwMode="auto">
            <a:xfrm>
              <a:off x="3856" y="1757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43" name="Oval 67"/>
            <p:cNvSpPr>
              <a:spLocks noChangeArrowheads="1"/>
            </p:cNvSpPr>
            <p:nvPr/>
          </p:nvSpPr>
          <p:spPr bwMode="auto">
            <a:xfrm>
              <a:off x="4128" y="1633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44" name="Oval 68"/>
            <p:cNvSpPr>
              <a:spLocks noChangeArrowheads="1"/>
            </p:cNvSpPr>
            <p:nvPr/>
          </p:nvSpPr>
          <p:spPr bwMode="auto">
            <a:xfrm>
              <a:off x="4385" y="1703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45" name="Oval 69"/>
            <p:cNvSpPr>
              <a:spLocks noChangeArrowheads="1"/>
            </p:cNvSpPr>
            <p:nvPr/>
          </p:nvSpPr>
          <p:spPr bwMode="auto">
            <a:xfrm>
              <a:off x="4627" y="1913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46" name="Oval 70"/>
            <p:cNvSpPr>
              <a:spLocks noChangeArrowheads="1"/>
            </p:cNvSpPr>
            <p:nvPr/>
          </p:nvSpPr>
          <p:spPr bwMode="auto">
            <a:xfrm>
              <a:off x="4643" y="2162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47" name="Oval 71"/>
            <p:cNvSpPr>
              <a:spLocks noChangeArrowheads="1"/>
            </p:cNvSpPr>
            <p:nvPr/>
          </p:nvSpPr>
          <p:spPr bwMode="auto">
            <a:xfrm>
              <a:off x="4658" y="2411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48" name="Oval 72"/>
            <p:cNvSpPr>
              <a:spLocks noChangeArrowheads="1"/>
            </p:cNvSpPr>
            <p:nvPr/>
          </p:nvSpPr>
          <p:spPr bwMode="auto">
            <a:xfrm>
              <a:off x="4627" y="2668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49" name="Oval 73"/>
            <p:cNvSpPr>
              <a:spLocks noChangeArrowheads="1"/>
            </p:cNvSpPr>
            <p:nvPr/>
          </p:nvSpPr>
          <p:spPr bwMode="auto">
            <a:xfrm>
              <a:off x="4588" y="2901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50" name="Oval 74"/>
            <p:cNvSpPr>
              <a:spLocks noChangeArrowheads="1"/>
            </p:cNvSpPr>
            <p:nvPr/>
          </p:nvSpPr>
          <p:spPr bwMode="auto">
            <a:xfrm>
              <a:off x="4363" y="3049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51" name="Oval 75"/>
            <p:cNvSpPr>
              <a:spLocks noChangeArrowheads="1"/>
            </p:cNvSpPr>
            <p:nvPr/>
          </p:nvSpPr>
          <p:spPr bwMode="auto">
            <a:xfrm>
              <a:off x="4106" y="2995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52" name="Oval 76"/>
            <p:cNvSpPr>
              <a:spLocks noChangeArrowheads="1"/>
            </p:cNvSpPr>
            <p:nvPr/>
          </p:nvSpPr>
          <p:spPr bwMode="auto">
            <a:xfrm>
              <a:off x="4122" y="2730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53" name="Oval 77"/>
            <p:cNvSpPr>
              <a:spLocks noChangeArrowheads="1"/>
            </p:cNvSpPr>
            <p:nvPr/>
          </p:nvSpPr>
          <p:spPr bwMode="auto">
            <a:xfrm>
              <a:off x="4386" y="2730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54" name="Oval 78"/>
            <p:cNvSpPr>
              <a:spLocks noChangeArrowheads="1"/>
            </p:cNvSpPr>
            <p:nvPr/>
          </p:nvSpPr>
          <p:spPr bwMode="auto">
            <a:xfrm>
              <a:off x="4417" y="2458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55" name="Oval 79"/>
            <p:cNvSpPr>
              <a:spLocks noChangeArrowheads="1"/>
            </p:cNvSpPr>
            <p:nvPr/>
          </p:nvSpPr>
          <p:spPr bwMode="auto">
            <a:xfrm>
              <a:off x="4401" y="2201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56" name="Oval 80"/>
            <p:cNvSpPr>
              <a:spLocks noChangeArrowheads="1"/>
            </p:cNvSpPr>
            <p:nvPr/>
          </p:nvSpPr>
          <p:spPr bwMode="auto">
            <a:xfrm>
              <a:off x="4386" y="1960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57" name="Oval 81"/>
            <p:cNvSpPr>
              <a:spLocks noChangeArrowheads="1"/>
            </p:cNvSpPr>
            <p:nvPr/>
          </p:nvSpPr>
          <p:spPr bwMode="auto">
            <a:xfrm>
              <a:off x="4114" y="1897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58" name="Oval 82"/>
            <p:cNvSpPr>
              <a:spLocks noChangeArrowheads="1"/>
            </p:cNvSpPr>
            <p:nvPr/>
          </p:nvSpPr>
          <p:spPr bwMode="auto">
            <a:xfrm>
              <a:off x="3888" y="2037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59" name="Oval 83"/>
            <p:cNvSpPr>
              <a:spLocks noChangeArrowheads="1"/>
            </p:cNvSpPr>
            <p:nvPr/>
          </p:nvSpPr>
          <p:spPr bwMode="auto">
            <a:xfrm>
              <a:off x="3616" y="1889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60" name="Oval 84"/>
            <p:cNvSpPr>
              <a:spLocks noChangeArrowheads="1"/>
            </p:cNvSpPr>
            <p:nvPr/>
          </p:nvSpPr>
          <p:spPr bwMode="auto">
            <a:xfrm>
              <a:off x="3382" y="1983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61" name="Oval 85"/>
            <p:cNvSpPr>
              <a:spLocks noChangeArrowheads="1"/>
            </p:cNvSpPr>
            <p:nvPr/>
          </p:nvSpPr>
          <p:spPr bwMode="auto">
            <a:xfrm>
              <a:off x="3367" y="2232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62" name="Oval 86"/>
            <p:cNvSpPr>
              <a:spLocks noChangeArrowheads="1"/>
            </p:cNvSpPr>
            <p:nvPr/>
          </p:nvSpPr>
          <p:spPr bwMode="auto">
            <a:xfrm>
              <a:off x="3647" y="2162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63" name="Oval 87"/>
            <p:cNvSpPr>
              <a:spLocks noChangeArrowheads="1"/>
            </p:cNvSpPr>
            <p:nvPr/>
          </p:nvSpPr>
          <p:spPr bwMode="auto">
            <a:xfrm>
              <a:off x="3702" y="2419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64" name="Oval 88"/>
            <p:cNvSpPr>
              <a:spLocks noChangeArrowheads="1"/>
            </p:cNvSpPr>
            <p:nvPr/>
          </p:nvSpPr>
          <p:spPr bwMode="auto">
            <a:xfrm>
              <a:off x="3928" y="2302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65" name="Oval 89"/>
            <p:cNvSpPr>
              <a:spLocks noChangeArrowheads="1"/>
            </p:cNvSpPr>
            <p:nvPr/>
          </p:nvSpPr>
          <p:spPr bwMode="auto">
            <a:xfrm>
              <a:off x="4154" y="2154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66" name="Oval 90"/>
            <p:cNvSpPr>
              <a:spLocks noChangeArrowheads="1"/>
            </p:cNvSpPr>
            <p:nvPr/>
          </p:nvSpPr>
          <p:spPr bwMode="auto">
            <a:xfrm>
              <a:off x="4162" y="2458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67" name="Oval 91"/>
            <p:cNvSpPr>
              <a:spLocks noChangeArrowheads="1"/>
            </p:cNvSpPr>
            <p:nvPr/>
          </p:nvSpPr>
          <p:spPr bwMode="auto">
            <a:xfrm>
              <a:off x="3920" y="2567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68" name="Oval 92"/>
            <p:cNvSpPr>
              <a:spLocks noChangeArrowheads="1"/>
            </p:cNvSpPr>
            <p:nvPr/>
          </p:nvSpPr>
          <p:spPr bwMode="auto">
            <a:xfrm>
              <a:off x="3430" y="2482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69" name="Oval 93"/>
            <p:cNvSpPr>
              <a:spLocks noChangeArrowheads="1"/>
            </p:cNvSpPr>
            <p:nvPr/>
          </p:nvSpPr>
          <p:spPr bwMode="auto">
            <a:xfrm>
              <a:off x="3384" y="2746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70" name="Oval 94"/>
            <p:cNvSpPr>
              <a:spLocks noChangeArrowheads="1"/>
            </p:cNvSpPr>
            <p:nvPr/>
          </p:nvSpPr>
          <p:spPr bwMode="auto">
            <a:xfrm>
              <a:off x="3391" y="3042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71" name="Oval 95"/>
            <p:cNvSpPr>
              <a:spLocks noChangeArrowheads="1"/>
            </p:cNvSpPr>
            <p:nvPr/>
          </p:nvSpPr>
          <p:spPr bwMode="auto">
            <a:xfrm>
              <a:off x="3820" y="3088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72" name="Oval 96"/>
            <p:cNvSpPr>
              <a:spLocks noChangeArrowheads="1"/>
            </p:cNvSpPr>
            <p:nvPr/>
          </p:nvSpPr>
          <p:spPr bwMode="auto">
            <a:xfrm>
              <a:off x="3601" y="2932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73" name="Oval 97"/>
            <p:cNvSpPr>
              <a:spLocks noChangeArrowheads="1"/>
            </p:cNvSpPr>
            <p:nvPr/>
          </p:nvSpPr>
          <p:spPr bwMode="auto">
            <a:xfrm>
              <a:off x="3625" y="2652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6274" name="Oval 98"/>
            <p:cNvSpPr>
              <a:spLocks noChangeArrowheads="1"/>
            </p:cNvSpPr>
            <p:nvPr/>
          </p:nvSpPr>
          <p:spPr bwMode="auto">
            <a:xfrm>
              <a:off x="3882" y="2823"/>
              <a:ext cx="227" cy="22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586282" name="Group 106"/>
          <p:cNvGrpSpPr>
            <a:grpSpLocks/>
          </p:cNvGrpSpPr>
          <p:nvPr/>
        </p:nvGrpSpPr>
        <p:grpSpPr bwMode="auto">
          <a:xfrm>
            <a:off x="773113" y="1271588"/>
            <a:ext cx="3090862" cy="1658937"/>
            <a:chOff x="487" y="1026"/>
            <a:chExt cx="1947" cy="1045"/>
          </a:xfrm>
        </p:grpSpPr>
        <p:sp>
          <p:nvSpPr>
            <p:cNvPr id="1586275" name="Freeform 99"/>
            <p:cNvSpPr>
              <a:spLocks/>
            </p:cNvSpPr>
            <p:nvPr/>
          </p:nvSpPr>
          <p:spPr bwMode="auto">
            <a:xfrm>
              <a:off x="487" y="1071"/>
              <a:ext cx="111" cy="1000"/>
            </a:xfrm>
            <a:custGeom>
              <a:avLst/>
              <a:gdLst>
                <a:gd name="T0" fmla="*/ 80 w 111"/>
                <a:gd name="T1" fmla="*/ 0 h 1000"/>
                <a:gd name="T2" fmla="*/ 39 w 111"/>
                <a:gd name="T3" fmla="*/ 124 h 1000"/>
                <a:gd name="T4" fmla="*/ 12 w 111"/>
                <a:gd name="T5" fmla="*/ 335 h 1000"/>
                <a:gd name="T6" fmla="*/ 41 w 111"/>
                <a:gd name="T7" fmla="*/ 482 h 1000"/>
                <a:gd name="T8" fmla="*/ 101 w 111"/>
                <a:gd name="T9" fmla="*/ 611 h 1000"/>
                <a:gd name="T10" fmla="*/ 41 w 111"/>
                <a:gd name="T11" fmla="*/ 727 h 1000"/>
                <a:gd name="T12" fmla="*/ 12 w 111"/>
                <a:gd name="T13" fmla="*/ 847 h 1000"/>
                <a:gd name="T14" fmla="*/ 111 w 111"/>
                <a:gd name="T15" fmla="*/ 100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1000">
                  <a:moveTo>
                    <a:pt x="80" y="0"/>
                  </a:moveTo>
                  <a:cubicBezTo>
                    <a:pt x="73" y="20"/>
                    <a:pt x="50" y="68"/>
                    <a:pt x="39" y="124"/>
                  </a:cubicBezTo>
                  <a:cubicBezTo>
                    <a:pt x="27" y="180"/>
                    <a:pt x="7" y="261"/>
                    <a:pt x="12" y="335"/>
                  </a:cubicBezTo>
                  <a:cubicBezTo>
                    <a:pt x="17" y="409"/>
                    <a:pt x="26" y="436"/>
                    <a:pt x="41" y="482"/>
                  </a:cubicBezTo>
                  <a:cubicBezTo>
                    <a:pt x="63" y="520"/>
                    <a:pt x="101" y="570"/>
                    <a:pt x="101" y="611"/>
                  </a:cubicBezTo>
                  <a:cubicBezTo>
                    <a:pt x="96" y="675"/>
                    <a:pt x="63" y="687"/>
                    <a:pt x="41" y="727"/>
                  </a:cubicBezTo>
                  <a:cubicBezTo>
                    <a:pt x="19" y="767"/>
                    <a:pt x="0" y="780"/>
                    <a:pt x="12" y="847"/>
                  </a:cubicBezTo>
                  <a:cubicBezTo>
                    <a:pt x="24" y="914"/>
                    <a:pt x="91" y="968"/>
                    <a:pt x="111" y="100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ysDot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6276" name="Freeform 100"/>
            <p:cNvSpPr>
              <a:spLocks/>
            </p:cNvSpPr>
            <p:nvPr/>
          </p:nvSpPr>
          <p:spPr bwMode="auto">
            <a:xfrm>
              <a:off x="970" y="1071"/>
              <a:ext cx="159" cy="600"/>
            </a:xfrm>
            <a:custGeom>
              <a:avLst/>
              <a:gdLst>
                <a:gd name="T0" fmla="*/ 50 w 159"/>
                <a:gd name="T1" fmla="*/ 0 h 600"/>
                <a:gd name="T2" fmla="*/ 33 w 159"/>
                <a:gd name="T3" fmla="*/ 122 h 600"/>
                <a:gd name="T4" fmla="*/ 79 w 159"/>
                <a:gd name="T5" fmla="*/ 287 h 600"/>
                <a:gd name="T6" fmla="*/ 146 w 159"/>
                <a:gd name="T7" fmla="*/ 427 h 600"/>
                <a:gd name="T8" fmla="*/ 151 w 159"/>
                <a:gd name="T9" fmla="*/ 537 h 600"/>
                <a:gd name="T10" fmla="*/ 96 w 159"/>
                <a:gd name="T11" fmla="*/ 592 h 600"/>
                <a:gd name="T12" fmla="*/ 0 w 159"/>
                <a:gd name="T13" fmla="*/ 583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600">
                  <a:moveTo>
                    <a:pt x="50" y="0"/>
                  </a:moveTo>
                  <a:cubicBezTo>
                    <a:pt x="47" y="20"/>
                    <a:pt x="28" y="74"/>
                    <a:pt x="33" y="122"/>
                  </a:cubicBezTo>
                  <a:cubicBezTo>
                    <a:pt x="38" y="171"/>
                    <a:pt x="50" y="237"/>
                    <a:pt x="79" y="287"/>
                  </a:cubicBezTo>
                  <a:cubicBezTo>
                    <a:pt x="108" y="337"/>
                    <a:pt x="134" y="385"/>
                    <a:pt x="146" y="427"/>
                  </a:cubicBezTo>
                  <a:cubicBezTo>
                    <a:pt x="158" y="469"/>
                    <a:pt x="159" y="510"/>
                    <a:pt x="151" y="537"/>
                  </a:cubicBezTo>
                  <a:cubicBezTo>
                    <a:pt x="143" y="564"/>
                    <a:pt x="121" y="584"/>
                    <a:pt x="96" y="592"/>
                  </a:cubicBezTo>
                  <a:cubicBezTo>
                    <a:pt x="71" y="600"/>
                    <a:pt x="15" y="583"/>
                    <a:pt x="0" y="583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ysDot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6277" name="Freeform 101"/>
            <p:cNvSpPr>
              <a:spLocks/>
            </p:cNvSpPr>
            <p:nvPr/>
          </p:nvSpPr>
          <p:spPr bwMode="auto">
            <a:xfrm>
              <a:off x="1610" y="1026"/>
              <a:ext cx="256" cy="305"/>
            </a:xfrm>
            <a:custGeom>
              <a:avLst/>
              <a:gdLst>
                <a:gd name="T0" fmla="*/ 97 w 256"/>
                <a:gd name="T1" fmla="*/ 0 h 305"/>
                <a:gd name="T2" fmla="*/ 28 w 256"/>
                <a:gd name="T3" fmla="*/ 70 h 305"/>
                <a:gd name="T4" fmla="*/ 16 w 256"/>
                <a:gd name="T5" fmla="*/ 207 h 305"/>
                <a:gd name="T6" fmla="*/ 126 w 256"/>
                <a:gd name="T7" fmla="*/ 298 h 305"/>
                <a:gd name="T8" fmla="*/ 234 w 256"/>
                <a:gd name="T9" fmla="*/ 248 h 305"/>
                <a:gd name="T10" fmla="*/ 207 w 256"/>
                <a:gd name="T11" fmla="*/ 119 h 305"/>
                <a:gd name="T12" fmla="*/ 100 w 256"/>
                <a:gd name="T13" fmla="*/ 13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305">
                  <a:moveTo>
                    <a:pt x="97" y="0"/>
                  </a:moveTo>
                  <a:cubicBezTo>
                    <a:pt x="86" y="11"/>
                    <a:pt x="42" y="35"/>
                    <a:pt x="28" y="70"/>
                  </a:cubicBezTo>
                  <a:cubicBezTo>
                    <a:pt x="13" y="102"/>
                    <a:pt x="0" y="151"/>
                    <a:pt x="16" y="207"/>
                  </a:cubicBezTo>
                  <a:cubicBezTo>
                    <a:pt x="32" y="263"/>
                    <a:pt x="90" y="291"/>
                    <a:pt x="126" y="298"/>
                  </a:cubicBezTo>
                  <a:cubicBezTo>
                    <a:pt x="162" y="305"/>
                    <a:pt x="212" y="281"/>
                    <a:pt x="234" y="248"/>
                  </a:cubicBezTo>
                  <a:cubicBezTo>
                    <a:pt x="256" y="215"/>
                    <a:pt x="233" y="127"/>
                    <a:pt x="207" y="119"/>
                  </a:cubicBezTo>
                  <a:cubicBezTo>
                    <a:pt x="181" y="111"/>
                    <a:pt x="122" y="128"/>
                    <a:pt x="100" y="130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ysDot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6278" name="Freeform 102"/>
            <p:cNvSpPr>
              <a:spLocks/>
            </p:cNvSpPr>
            <p:nvPr/>
          </p:nvSpPr>
          <p:spPr bwMode="auto">
            <a:xfrm>
              <a:off x="2154" y="1085"/>
              <a:ext cx="280" cy="656"/>
            </a:xfrm>
            <a:custGeom>
              <a:avLst/>
              <a:gdLst>
                <a:gd name="T0" fmla="*/ 193 w 280"/>
                <a:gd name="T1" fmla="*/ 0 h 656"/>
                <a:gd name="T2" fmla="*/ 253 w 280"/>
                <a:gd name="T3" fmla="*/ 156 h 656"/>
                <a:gd name="T4" fmla="*/ 277 w 280"/>
                <a:gd name="T5" fmla="*/ 357 h 656"/>
                <a:gd name="T6" fmla="*/ 241 w 280"/>
                <a:gd name="T7" fmla="*/ 533 h 656"/>
                <a:gd name="T8" fmla="*/ 164 w 280"/>
                <a:gd name="T9" fmla="*/ 636 h 656"/>
                <a:gd name="T10" fmla="*/ 63 w 280"/>
                <a:gd name="T11" fmla="*/ 648 h 656"/>
                <a:gd name="T12" fmla="*/ 6 w 280"/>
                <a:gd name="T13" fmla="*/ 590 h 656"/>
                <a:gd name="T14" fmla="*/ 25 w 280"/>
                <a:gd name="T15" fmla="*/ 506 h 656"/>
                <a:gd name="T16" fmla="*/ 87 w 280"/>
                <a:gd name="T17" fmla="*/ 494 h 656"/>
                <a:gd name="T18" fmla="*/ 162 w 280"/>
                <a:gd name="T19" fmla="*/ 542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656">
                  <a:moveTo>
                    <a:pt x="193" y="0"/>
                  </a:moveTo>
                  <a:cubicBezTo>
                    <a:pt x="203" y="26"/>
                    <a:pt x="239" y="97"/>
                    <a:pt x="253" y="156"/>
                  </a:cubicBezTo>
                  <a:cubicBezTo>
                    <a:pt x="267" y="215"/>
                    <a:pt x="274" y="285"/>
                    <a:pt x="277" y="357"/>
                  </a:cubicBezTo>
                  <a:cubicBezTo>
                    <a:pt x="280" y="429"/>
                    <a:pt x="260" y="487"/>
                    <a:pt x="241" y="533"/>
                  </a:cubicBezTo>
                  <a:cubicBezTo>
                    <a:pt x="222" y="579"/>
                    <a:pt x="194" y="617"/>
                    <a:pt x="164" y="636"/>
                  </a:cubicBezTo>
                  <a:cubicBezTo>
                    <a:pt x="134" y="655"/>
                    <a:pt x="89" y="656"/>
                    <a:pt x="63" y="648"/>
                  </a:cubicBezTo>
                  <a:cubicBezTo>
                    <a:pt x="37" y="640"/>
                    <a:pt x="12" y="614"/>
                    <a:pt x="6" y="590"/>
                  </a:cubicBezTo>
                  <a:cubicBezTo>
                    <a:pt x="0" y="566"/>
                    <a:pt x="12" y="522"/>
                    <a:pt x="25" y="506"/>
                  </a:cubicBezTo>
                  <a:cubicBezTo>
                    <a:pt x="38" y="490"/>
                    <a:pt x="64" y="488"/>
                    <a:pt x="87" y="494"/>
                  </a:cubicBezTo>
                  <a:cubicBezTo>
                    <a:pt x="110" y="500"/>
                    <a:pt x="147" y="532"/>
                    <a:pt x="162" y="542"/>
                  </a:cubicBezTo>
                </a:path>
              </a:pathLst>
            </a:custGeom>
            <a:noFill/>
            <a:ln w="28575" cap="flat" cmpd="sng">
              <a:solidFill>
                <a:srgbClr val="FF6600"/>
              </a:solidFill>
              <a:prstDash val="sysDot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86289" name="Group 113"/>
          <p:cNvGrpSpPr>
            <a:grpSpLocks/>
          </p:cNvGrpSpPr>
          <p:nvPr/>
        </p:nvGrpSpPr>
        <p:grpSpPr bwMode="auto">
          <a:xfrm>
            <a:off x="6107113" y="1319213"/>
            <a:ext cx="1773237" cy="1085850"/>
            <a:chOff x="3847" y="1056"/>
            <a:chExt cx="1117" cy="684"/>
          </a:xfrm>
        </p:grpSpPr>
        <p:sp>
          <p:nvSpPr>
            <p:cNvPr id="1586279" name="Freeform 103"/>
            <p:cNvSpPr>
              <a:spLocks/>
            </p:cNvSpPr>
            <p:nvPr/>
          </p:nvSpPr>
          <p:spPr bwMode="auto">
            <a:xfrm>
              <a:off x="3847" y="1085"/>
              <a:ext cx="122" cy="648"/>
            </a:xfrm>
            <a:custGeom>
              <a:avLst/>
              <a:gdLst>
                <a:gd name="T0" fmla="*/ 122 w 122"/>
                <a:gd name="T1" fmla="*/ 0 h 648"/>
                <a:gd name="T2" fmla="*/ 81 w 122"/>
                <a:gd name="T3" fmla="*/ 79 h 648"/>
                <a:gd name="T4" fmla="*/ 45 w 122"/>
                <a:gd name="T5" fmla="*/ 180 h 648"/>
                <a:gd name="T6" fmla="*/ 42 w 122"/>
                <a:gd name="T7" fmla="*/ 271 h 648"/>
                <a:gd name="T8" fmla="*/ 54 w 122"/>
                <a:gd name="T9" fmla="*/ 379 h 648"/>
                <a:gd name="T10" fmla="*/ 2 w 122"/>
                <a:gd name="T11" fmla="*/ 531 h 648"/>
                <a:gd name="T12" fmla="*/ 50 w 122"/>
                <a:gd name="T13" fmla="*/ 648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648">
                  <a:moveTo>
                    <a:pt x="122" y="0"/>
                  </a:moveTo>
                  <a:cubicBezTo>
                    <a:pt x="116" y="13"/>
                    <a:pt x="94" y="49"/>
                    <a:pt x="81" y="79"/>
                  </a:cubicBezTo>
                  <a:cubicBezTo>
                    <a:pt x="68" y="109"/>
                    <a:pt x="52" y="148"/>
                    <a:pt x="45" y="180"/>
                  </a:cubicBezTo>
                  <a:cubicBezTo>
                    <a:pt x="38" y="212"/>
                    <a:pt x="35" y="243"/>
                    <a:pt x="42" y="271"/>
                  </a:cubicBezTo>
                  <a:cubicBezTo>
                    <a:pt x="49" y="299"/>
                    <a:pt x="61" y="336"/>
                    <a:pt x="54" y="379"/>
                  </a:cubicBezTo>
                  <a:cubicBezTo>
                    <a:pt x="47" y="422"/>
                    <a:pt x="3" y="486"/>
                    <a:pt x="2" y="531"/>
                  </a:cubicBezTo>
                  <a:cubicBezTo>
                    <a:pt x="0" y="580"/>
                    <a:pt x="40" y="624"/>
                    <a:pt x="50" y="648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6280" name="Freeform 104"/>
            <p:cNvSpPr>
              <a:spLocks/>
            </p:cNvSpPr>
            <p:nvPr/>
          </p:nvSpPr>
          <p:spPr bwMode="auto">
            <a:xfrm>
              <a:off x="4361" y="1063"/>
              <a:ext cx="50" cy="639"/>
            </a:xfrm>
            <a:custGeom>
              <a:avLst/>
              <a:gdLst>
                <a:gd name="T0" fmla="*/ 50 w 50"/>
                <a:gd name="T1" fmla="*/ 0 h 639"/>
                <a:gd name="T2" fmla="*/ 38 w 50"/>
                <a:gd name="T3" fmla="*/ 125 h 639"/>
                <a:gd name="T4" fmla="*/ 7 w 50"/>
                <a:gd name="T5" fmla="*/ 255 h 639"/>
                <a:gd name="T6" fmla="*/ 38 w 50"/>
                <a:gd name="T7" fmla="*/ 367 h 639"/>
                <a:gd name="T8" fmla="*/ 14 w 50"/>
                <a:gd name="T9" fmla="*/ 502 h 639"/>
                <a:gd name="T10" fmla="*/ 21 w 50"/>
                <a:gd name="T11" fmla="*/ 639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639">
                  <a:moveTo>
                    <a:pt x="50" y="0"/>
                  </a:moveTo>
                  <a:cubicBezTo>
                    <a:pt x="48" y="21"/>
                    <a:pt x="45" y="83"/>
                    <a:pt x="38" y="125"/>
                  </a:cubicBezTo>
                  <a:cubicBezTo>
                    <a:pt x="31" y="167"/>
                    <a:pt x="0" y="221"/>
                    <a:pt x="7" y="255"/>
                  </a:cubicBezTo>
                  <a:cubicBezTo>
                    <a:pt x="14" y="289"/>
                    <a:pt x="31" y="312"/>
                    <a:pt x="38" y="367"/>
                  </a:cubicBezTo>
                  <a:cubicBezTo>
                    <a:pt x="45" y="422"/>
                    <a:pt x="12" y="453"/>
                    <a:pt x="14" y="502"/>
                  </a:cubicBezTo>
                  <a:cubicBezTo>
                    <a:pt x="16" y="551"/>
                    <a:pt x="20" y="611"/>
                    <a:pt x="21" y="639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6281" name="Freeform 105"/>
            <p:cNvSpPr>
              <a:spLocks/>
            </p:cNvSpPr>
            <p:nvPr/>
          </p:nvSpPr>
          <p:spPr bwMode="auto">
            <a:xfrm>
              <a:off x="4846" y="1056"/>
              <a:ext cx="118" cy="684"/>
            </a:xfrm>
            <a:custGeom>
              <a:avLst/>
              <a:gdLst>
                <a:gd name="T0" fmla="*/ 115 w 118"/>
                <a:gd name="T1" fmla="*/ 0 h 684"/>
                <a:gd name="T2" fmla="*/ 103 w 118"/>
                <a:gd name="T3" fmla="*/ 98 h 684"/>
                <a:gd name="T4" fmla="*/ 50 w 118"/>
                <a:gd name="T5" fmla="*/ 185 h 684"/>
                <a:gd name="T6" fmla="*/ 26 w 118"/>
                <a:gd name="T7" fmla="*/ 288 h 684"/>
                <a:gd name="T8" fmla="*/ 55 w 118"/>
                <a:gd name="T9" fmla="*/ 394 h 684"/>
                <a:gd name="T10" fmla="*/ 3 w 118"/>
                <a:gd name="T11" fmla="*/ 546 h 684"/>
                <a:gd name="T12" fmla="*/ 74 w 118"/>
                <a:gd name="T13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684">
                  <a:moveTo>
                    <a:pt x="115" y="0"/>
                  </a:moveTo>
                  <a:cubicBezTo>
                    <a:pt x="113" y="16"/>
                    <a:pt x="118" y="59"/>
                    <a:pt x="103" y="98"/>
                  </a:cubicBezTo>
                  <a:cubicBezTo>
                    <a:pt x="88" y="137"/>
                    <a:pt x="79" y="147"/>
                    <a:pt x="50" y="185"/>
                  </a:cubicBezTo>
                  <a:cubicBezTo>
                    <a:pt x="21" y="223"/>
                    <a:pt x="19" y="238"/>
                    <a:pt x="26" y="288"/>
                  </a:cubicBezTo>
                  <a:cubicBezTo>
                    <a:pt x="33" y="338"/>
                    <a:pt x="59" y="351"/>
                    <a:pt x="55" y="394"/>
                  </a:cubicBezTo>
                  <a:cubicBezTo>
                    <a:pt x="51" y="437"/>
                    <a:pt x="0" y="498"/>
                    <a:pt x="3" y="546"/>
                  </a:cubicBezTo>
                  <a:cubicBezTo>
                    <a:pt x="1" y="595"/>
                    <a:pt x="59" y="655"/>
                    <a:pt x="74" y="684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86288" name="Group 112"/>
          <p:cNvGrpSpPr>
            <a:grpSpLocks/>
          </p:cNvGrpSpPr>
          <p:nvPr/>
        </p:nvGrpSpPr>
        <p:grpSpPr bwMode="auto">
          <a:xfrm>
            <a:off x="5659438" y="1339850"/>
            <a:ext cx="2524125" cy="1146175"/>
            <a:chOff x="3565" y="1069"/>
            <a:chExt cx="1590" cy="722"/>
          </a:xfrm>
        </p:grpSpPr>
        <p:sp>
          <p:nvSpPr>
            <p:cNvPr id="1586284" name="Freeform 108"/>
            <p:cNvSpPr>
              <a:spLocks/>
            </p:cNvSpPr>
            <p:nvPr/>
          </p:nvSpPr>
          <p:spPr bwMode="auto">
            <a:xfrm>
              <a:off x="3565" y="1069"/>
              <a:ext cx="93" cy="608"/>
            </a:xfrm>
            <a:custGeom>
              <a:avLst/>
              <a:gdLst>
                <a:gd name="T0" fmla="*/ 54 w 93"/>
                <a:gd name="T1" fmla="*/ 0 h 608"/>
                <a:gd name="T2" fmla="*/ 77 w 93"/>
                <a:gd name="T3" fmla="*/ 176 h 608"/>
                <a:gd name="T4" fmla="*/ 61 w 93"/>
                <a:gd name="T5" fmla="*/ 285 h 608"/>
                <a:gd name="T6" fmla="*/ 77 w 93"/>
                <a:gd name="T7" fmla="*/ 409 h 608"/>
                <a:gd name="T8" fmla="*/ 86 w 93"/>
                <a:gd name="T9" fmla="*/ 509 h 608"/>
                <a:gd name="T10" fmla="*/ 0 w 93"/>
                <a:gd name="T11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608">
                  <a:moveTo>
                    <a:pt x="54" y="0"/>
                  </a:moveTo>
                  <a:cubicBezTo>
                    <a:pt x="58" y="29"/>
                    <a:pt x="76" y="129"/>
                    <a:pt x="77" y="176"/>
                  </a:cubicBezTo>
                  <a:cubicBezTo>
                    <a:pt x="70" y="218"/>
                    <a:pt x="71" y="227"/>
                    <a:pt x="61" y="285"/>
                  </a:cubicBezTo>
                  <a:cubicBezTo>
                    <a:pt x="51" y="343"/>
                    <a:pt x="65" y="370"/>
                    <a:pt x="77" y="409"/>
                  </a:cubicBezTo>
                  <a:cubicBezTo>
                    <a:pt x="89" y="448"/>
                    <a:pt x="93" y="473"/>
                    <a:pt x="86" y="509"/>
                  </a:cubicBezTo>
                  <a:cubicBezTo>
                    <a:pt x="79" y="545"/>
                    <a:pt x="18" y="587"/>
                    <a:pt x="0" y="608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6285" name="Freeform 109"/>
            <p:cNvSpPr>
              <a:spLocks/>
            </p:cNvSpPr>
            <p:nvPr/>
          </p:nvSpPr>
          <p:spPr bwMode="auto">
            <a:xfrm>
              <a:off x="4070" y="1114"/>
              <a:ext cx="116" cy="677"/>
            </a:xfrm>
            <a:custGeom>
              <a:avLst/>
              <a:gdLst>
                <a:gd name="T0" fmla="*/ 0 w 116"/>
                <a:gd name="T1" fmla="*/ 0 h 688"/>
                <a:gd name="T2" fmla="*/ 80 w 116"/>
                <a:gd name="T3" fmla="*/ 128 h 688"/>
                <a:gd name="T4" fmla="*/ 90 w 116"/>
                <a:gd name="T5" fmla="*/ 256 h 688"/>
                <a:gd name="T6" fmla="*/ 52 w 116"/>
                <a:gd name="T7" fmla="*/ 364 h 688"/>
                <a:gd name="T8" fmla="*/ 71 w 116"/>
                <a:gd name="T9" fmla="*/ 483 h 688"/>
                <a:gd name="T10" fmla="*/ 20 w 116"/>
                <a:gd name="T11" fmla="*/ 576 h 688"/>
                <a:gd name="T12" fmla="*/ 29 w 116"/>
                <a:gd name="T13" fmla="*/ 688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688">
                  <a:moveTo>
                    <a:pt x="0" y="0"/>
                  </a:moveTo>
                  <a:cubicBezTo>
                    <a:pt x="13" y="21"/>
                    <a:pt x="44" y="77"/>
                    <a:pt x="80" y="128"/>
                  </a:cubicBezTo>
                  <a:cubicBezTo>
                    <a:pt x="116" y="179"/>
                    <a:pt x="116" y="199"/>
                    <a:pt x="90" y="256"/>
                  </a:cubicBezTo>
                  <a:cubicBezTo>
                    <a:pt x="64" y="313"/>
                    <a:pt x="45" y="314"/>
                    <a:pt x="52" y="364"/>
                  </a:cubicBezTo>
                  <a:cubicBezTo>
                    <a:pt x="59" y="414"/>
                    <a:pt x="78" y="432"/>
                    <a:pt x="71" y="483"/>
                  </a:cubicBezTo>
                  <a:cubicBezTo>
                    <a:pt x="64" y="534"/>
                    <a:pt x="33" y="525"/>
                    <a:pt x="20" y="576"/>
                  </a:cubicBezTo>
                  <a:cubicBezTo>
                    <a:pt x="7" y="627"/>
                    <a:pt x="27" y="665"/>
                    <a:pt x="29" y="688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6286" name="Freeform 110"/>
            <p:cNvSpPr>
              <a:spLocks/>
            </p:cNvSpPr>
            <p:nvPr/>
          </p:nvSpPr>
          <p:spPr bwMode="auto">
            <a:xfrm>
              <a:off x="4563" y="1071"/>
              <a:ext cx="105" cy="628"/>
            </a:xfrm>
            <a:custGeom>
              <a:avLst/>
              <a:gdLst>
                <a:gd name="T0" fmla="*/ 49 w 105"/>
                <a:gd name="T1" fmla="*/ 0 h 628"/>
                <a:gd name="T2" fmla="*/ 99 w 105"/>
                <a:gd name="T3" fmla="*/ 148 h 628"/>
                <a:gd name="T4" fmla="*/ 71 w 105"/>
                <a:gd name="T5" fmla="*/ 289 h 628"/>
                <a:gd name="T6" fmla="*/ 72 w 105"/>
                <a:gd name="T7" fmla="*/ 409 h 628"/>
                <a:gd name="T8" fmla="*/ 80 w 105"/>
                <a:gd name="T9" fmla="*/ 516 h 628"/>
                <a:gd name="T10" fmla="*/ 0 w 105"/>
                <a:gd name="T11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628">
                  <a:moveTo>
                    <a:pt x="49" y="0"/>
                  </a:moveTo>
                  <a:cubicBezTo>
                    <a:pt x="57" y="25"/>
                    <a:pt x="93" y="81"/>
                    <a:pt x="99" y="148"/>
                  </a:cubicBezTo>
                  <a:cubicBezTo>
                    <a:pt x="105" y="215"/>
                    <a:pt x="81" y="231"/>
                    <a:pt x="71" y="289"/>
                  </a:cubicBezTo>
                  <a:cubicBezTo>
                    <a:pt x="61" y="347"/>
                    <a:pt x="60" y="370"/>
                    <a:pt x="72" y="409"/>
                  </a:cubicBezTo>
                  <a:cubicBezTo>
                    <a:pt x="84" y="448"/>
                    <a:pt x="87" y="480"/>
                    <a:pt x="80" y="516"/>
                  </a:cubicBezTo>
                  <a:cubicBezTo>
                    <a:pt x="73" y="552"/>
                    <a:pt x="17" y="605"/>
                    <a:pt x="0" y="628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6287" name="Freeform 111"/>
            <p:cNvSpPr>
              <a:spLocks/>
            </p:cNvSpPr>
            <p:nvPr/>
          </p:nvSpPr>
          <p:spPr bwMode="auto">
            <a:xfrm>
              <a:off x="5037" y="1133"/>
              <a:ext cx="118" cy="597"/>
            </a:xfrm>
            <a:custGeom>
              <a:avLst/>
              <a:gdLst>
                <a:gd name="T0" fmla="*/ 22 w 118"/>
                <a:gd name="T1" fmla="*/ 0 h 597"/>
                <a:gd name="T2" fmla="*/ 115 w 118"/>
                <a:gd name="T3" fmla="*/ 160 h 597"/>
                <a:gd name="T4" fmla="*/ 77 w 118"/>
                <a:gd name="T5" fmla="*/ 285 h 597"/>
                <a:gd name="T6" fmla="*/ 77 w 118"/>
                <a:gd name="T7" fmla="*/ 398 h 597"/>
                <a:gd name="T8" fmla="*/ 86 w 118"/>
                <a:gd name="T9" fmla="*/ 498 h 597"/>
                <a:gd name="T10" fmla="*/ 0 w 118"/>
                <a:gd name="T11" fmla="*/ 597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597">
                  <a:moveTo>
                    <a:pt x="22" y="0"/>
                  </a:moveTo>
                  <a:cubicBezTo>
                    <a:pt x="67" y="51"/>
                    <a:pt x="112" y="119"/>
                    <a:pt x="115" y="160"/>
                  </a:cubicBezTo>
                  <a:cubicBezTo>
                    <a:pt x="118" y="201"/>
                    <a:pt x="96" y="233"/>
                    <a:pt x="77" y="285"/>
                  </a:cubicBezTo>
                  <a:cubicBezTo>
                    <a:pt x="58" y="337"/>
                    <a:pt x="65" y="359"/>
                    <a:pt x="77" y="398"/>
                  </a:cubicBezTo>
                  <a:cubicBezTo>
                    <a:pt x="89" y="437"/>
                    <a:pt x="93" y="462"/>
                    <a:pt x="86" y="498"/>
                  </a:cubicBezTo>
                  <a:cubicBezTo>
                    <a:pt x="79" y="534"/>
                    <a:pt x="18" y="576"/>
                    <a:pt x="0" y="597"/>
                  </a:cubicBez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86291" name="Rectangle 115"/>
          <p:cNvSpPr>
            <a:spLocks noChangeArrowheads="1"/>
          </p:cNvSpPr>
          <p:nvPr/>
        </p:nvSpPr>
        <p:spPr bwMode="auto">
          <a:xfrm>
            <a:off x="1187624" y="5733256"/>
            <a:ext cx="7056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800" dirty="0">
                <a:ea typeface="華康楷書體W5(P)" panose="02010600010101010101" pitchFamily="2" charset="-120"/>
                <a:cs typeface="Times New Roman" panose="02020603050405020304" pitchFamily="18" charset="0"/>
              </a:rPr>
              <a:t>Smaller particles </a:t>
            </a:r>
            <a:r>
              <a:rPr lang="en-US" altLang="zh-TW" sz="1800" dirty="0" smtClean="0">
                <a:ea typeface="華康楷書體W5(P)" panose="02010600010101010101" pitchFamily="2" charset="-120"/>
                <a:cs typeface="Times New Roman" panose="02020603050405020304" pitchFamily="18" charset="0"/>
              </a:rPr>
              <a:t>reduce </a:t>
            </a:r>
            <a:r>
              <a:rPr lang="en-US" altLang="zh-TW" sz="1800" dirty="0">
                <a:ea typeface="華康楷書體W5(P)" panose="02010600010101010101" pitchFamily="2" charset="-120"/>
                <a:cs typeface="Times New Roman" panose="02020603050405020304" pitchFamily="18" charset="0"/>
              </a:rPr>
              <a:t>the space between the beads, and prevent the turbulence as the buffer flows, but the flow rate might be </a:t>
            </a:r>
            <a:r>
              <a:rPr lang="en-US" altLang="zh-TW" sz="1800" dirty="0" smtClean="0">
                <a:ea typeface="華康楷書體W5(P)" panose="02010600010101010101" pitchFamily="2" charset="-120"/>
                <a:cs typeface="Times New Roman" panose="02020603050405020304" pitchFamily="18" charset="0"/>
              </a:rPr>
              <a:t>retarded</a:t>
            </a:r>
            <a:endParaRPr lang="en-US" altLang="zh-TW" sz="1800" dirty="0">
              <a:ea typeface="華康楷書體W5(P)" panose="0201060001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08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9" name="文字方塊 108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6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8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8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8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6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6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8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158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0"/>
                                        <p:tgtEl>
                                          <p:spTgt spid="158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8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58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86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8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8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86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86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81" grpId="0" autoUpdateAnimBg="0"/>
      <p:bldP spid="1586184" grpId="0" autoUpdateAnimBg="0"/>
      <p:bldP spid="15862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178" name="Freeform 146"/>
          <p:cNvSpPr>
            <a:spLocks/>
          </p:cNvSpPr>
          <p:nvPr/>
        </p:nvSpPr>
        <p:spPr bwMode="auto">
          <a:xfrm>
            <a:off x="3352800" y="946150"/>
            <a:ext cx="3297238" cy="1957388"/>
          </a:xfrm>
          <a:custGeom>
            <a:avLst/>
            <a:gdLst>
              <a:gd name="T0" fmla="*/ 0 w 2077"/>
              <a:gd name="T1" fmla="*/ 1233 h 1233"/>
              <a:gd name="T2" fmla="*/ 125 w 2077"/>
              <a:gd name="T3" fmla="*/ 1131 h 1233"/>
              <a:gd name="T4" fmla="*/ 182 w 2077"/>
              <a:gd name="T5" fmla="*/ 935 h 1233"/>
              <a:gd name="T6" fmla="*/ 253 w 2077"/>
              <a:gd name="T7" fmla="*/ 577 h 1233"/>
              <a:gd name="T8" fmla="*/ 320 w 2077"/>
              <a:gd name="T9" fmla="*/ 475 h 1233"/>
              <a:gd name="T10" fmla="*/ 406 w 2077"/>
              <a:gd name="T11" fmla="*/ 766 h 1233"/>
              <a:gd name="T12" fmla="*/ 467 w 2077"/>
              <a:gd name="T13" fmla="*/ 1047 h 1233"/>
              <a:gd name="T14" fmla="*/ 582 w 2077"/>
              <a:gd name="T15" fmla="*/ 1220 h 1233"/>
              <a:gd name="T16" fmla="*/ 704 w 2077"/>
              <a:gd name="T17" fmla="*/ 1047 h 1233"/>
              <a:gd name="T18" fmla="*/ 787 w 2077"/>
              <a:gd name="T19" fmla="*/ 353 h 1233"/>
              <a:gd name="T20" fmla="*/ 867 w 2077"/>
              <a:gd name="T21" fmla="*/ 231 h 1233"/>
              <a:gd name="T22" fmla="*/ 902 w 2077"/>
              <a:gd name="T23" fmla="*/ 481 h 1233"/>
              <a:gd name="T24" fmla="*/ 931 w 2077"/>
              <a:gd name="T25" fmla="*/ 686 h 1233"/>
              <a:gd name="T26" fmla="*/ 992 w 2077"/>
              <a:gd name="T27" fmla="*/ 711 h 1233"/>
              <a:gd name="T28" fmla="*/ 1034 w 2077"/>
              <a:gd name="T29" fmla="*/ 404 h 1233"/>
              <a:gd name="T30" fmla="*/ 1085 w 2077"/>
              <a:gd name="T31" fmla="*/ 59 h 1233"/>
              <a:gd name="T32" fmla="*/ 1171 w 2077"/>
              <a:gd name="T33" fmla="*/ 49 h 1233"/>
              <a:gd name="T34" fmla="*/ 1261 w 2077"/>
              <a:gd name="T35" fmla="*/ 340 h 1233"/>
              <a:gd name="T36" fmla="*/ 1392 w 2077"/>
              <a:gd name="T37" fmla="*/ 519 h 1233"/>
              <a:gd name="T38" fmla="*/ 1507 w 2077"/>
              <a:gd name="T39" fmla="*/ 750 h 1233"/>
              <a:gd name="T40" fmla="*/ 1587 w 2077"/>
              <a:gd name="T41" fmla="*/ 763 h 1233"/>
              <a:gd name="T42" fmla="*/ 1677 w 2077"/>
              <a:gd name="T43" fmla="*/ 711 h 1233"/>
              <a:gd name="T44" fmla="*/ 1808 w 2077"/>
              <a:gd name="T45" fmla="*/ 887 h 1233"/>
              <a:gd name="T46" fmla="*/ 1930 w 2077"/>
              <a:gd name="T47" fmla="*/ 1095 h 1233"/>
              <a:gd name="T48" fmla="*/ 2077 w 2077"/>
              <a:gd name="T49" fmla="*/ 1220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77" h="1233">
                <a:moveTo>
                  <a:pt x="0" y="1233"/>
                </a:moveTo>
                <a:cubicBezTo>
                  <a:pt x="21" y="1217"/>
                  <a:pt x="95" y="1181"/>
                  <a:pt x="125" y="1131"/>
                </a:cubicBezTo>
                <a:cubicBezTo>
                  <a:pt x="155" y="1081"/>
                  <a:pt x="161" y="1027"/>
                  <a:pt x="182" y="935"/>
                </a:cubicBezTo>
                <a:cubicBezTo>
                  <a:pt x="203" y="843"/>
                  <a:pt x="230" y="654"/>
                  <a:pt x="253" y="577"/>
                </a:cubicBezTo>
                <a:cubicBezTo>
                  <a:pt x="276" y="500"/>
                  <a:pt x="285" y="475"/>
                  <a:pt x="320" y="475"/>
                </a:cubicBezTo>
                <a:cubicBezTo>
                  <a:pt x="355" y="475"/>
                  <a:pt x="386" y="664"/>
                  <a:pt x="406" y="766"/>
                </a:cubicBezTo>
                <a:cubicBezTo>
                  <a:pt x="426" y="868"/>
                  <a:pt x="438" y="971"/>
                  <a:pt x="467" y="1047"/>
                </a:cubicBezTo>
                <a:cubicBezTo>
                  <a:pt x="496" y="1123"/>
                  <a:pt x="543" y="1220"/>
                  <a:pt x="582" y="1220"/>
                </a:cubicBezTo>
                <a:cubicBezTo>
                  <a:pt x="621" y="1220"/>
                  <a:pt x="670" y="1191"/>
                  <a:pt x="704" y="1047"/>
                </a:cubicBezTo>
                <a:cubicBezTo>
                  <a:pt x="738" y="903"/>
                  <a:pt x="760" y="489"/>
                  <a:pt x="787" y="353"/>
                </a:cubicBezTo>
                <a:cubicBezTo>
                  <a:pt x="814" y="217"/>
                  <a:pt x="848" y="210"/>
                  <a:pt x="867" y="231"/>
                </a:cubicBezTo>
                <a:cubicBezTo>
                  <a:pt x="886" y="252"/>
                  <a:pt x="891" y="405"/>
                  <a:pt x="902" y="481"/>
                </a:cubicBezTo>
                <a:cubicBezTo>
                  <a:pt x="913" y="557"/>
                  <a:pt x="916" y="648"/>
                  <a:pt x="931" y="686"/>
                </a:cubicBezTo>
                <a:cubicBezTo>
                  <a:pt x="946" y="724"/>
                  <a:pt x="975" y="758"/>
                  <a:pt x="992" y="711"/>
                </a:cubicBezTo>
                <a:cubicBezTo>
                  <a:pt x="1009" y="664"/>
                  <a:pt x="1018" y="513"/>
                  <a:pt x="1034" y="404"/>
                </a:cubicBezTo>
                <a:cubicBezTo>
                  <a:pt x="1050" y="295"/>
                  <a:pt x="1062" y="118"/>
                  <a:pt x="1085" y="59"/>
                </a:cubicBezTo>
                <a:cubicBezTo>
                  <a:pt x="1108" y="0"/>
                  <a:pt x="1142" y="2"/>
                  <a:pt x="1171" y="49"/>
                </a:cubicBezTo>
                <a:cubicBezTo>
                  <a:pt x="1200" y="96"/>
                  <a:pt x="1224" y="262"/>
                  <a:pt x="1261" y="340"/>
                </a:cubicBezTo>
                <a:cubicBezTo>
                  <a:pt x="1298" y="418"/>
                  <a:pt x="1351" y="451"/>
                  <a:pt x="1392" y="519"/>
                </a:cubicBezTo>
                <a:cubicBezTo>
                  <a:pt x="1433" y="587"/>
                  <a:pt x="1475" y="709"/>
                  <a:pt x="1507" y="750"/>
                </a:cubicBezTo>
                <a:cubicBezTo>
                  <a:pt x="1539" y="791"/>
                  <a:pt x="1559" y="770"/>
                  <a:pt x="1587" y="763"/>
                </a:cubicBezTo>
                <a:cubicBezTo>
                  <a:pt x="1622" y="743"/>
                  <a:pt x="1638" y="714"/>
                  <a:pt x="1677" y="711"/>
                </a:cubicBezTo>
                <a:cubicBezTo>
                  <a:pt x="1716" y="708"/>
                  <a:pt x="1776" y="804"/>
                  <a:pt x="1808" y="887"/>
                </a:cubicBezTo>
                <a:cubicBezTo>
                  <a:pt x="1840" y="970"/>
                  <a:pt x="1885" y="1039"/>
                  <a:pt x="1930" y="1095"/>
                </a:cubicBezTo>
                <a:cubicBezTo>
                  <a:pt x="1975" y="1151"/>
                  <a:pt x="2053" y="1199"/>
                  <a:pt x="2077" y="1220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80169" name="Freeform 137"/>
          <p:cNvSpPr>
            <a:spLocks/>
          </p:cNvSpPr>
          <p:nvPr/>
        </p:nvSpPr>
        <p:spPr bwMode="auto">
          <a:xfrm>
            <a:off x="4997450" y="5268913"/>
            <a:ext cx="609600" cy="614362"/>
          </a:xfrm>
          <a:custGeom>
            <a:avLst/>
            <a:gdLst>
              <a:gd name="T0" fmla="*/ 0 w 384"/>
              <a:gd name="T1" fmla="*/ 381 h 387"/>
              <a:gd name="T2" fmla="*/ 64 w 384"/>
              <a:gd name="T3" fmla="*/ 323 h 387"/>
              <a:gd name="T4" fmla="*/ 120 w 384"/>
              <a:gd name="T5" fmla="*/ 131 h 387"/>
              <a:gd name="T6" fmla="*/ 170 w 384"/>
              <a:gd name="T7" fmla="*/ 3 h 387"/>
              <a:gd name="T8" fmla="*/ 222 w 384"/>
              <a:gd name="T9" fmla="*/ 93 h 387"/>
              <a:gd name="T10" fmla="*/ 285 w 384"/>
              <a:gd name="T11" fmla="*/ 307 h 387"/>
              <a:gd name="T12" fmla="*/ 384 w 384"/>
              <a:gd name="T13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7">
                <a:moveTo>
                  <a:pt x="0" y="381"/>
                </a:moveTo>
                <a:cubicBezTo>
                  <a:pt x="10" y="371"/>
                  <a:pt x="44" y="365"/>
                  <a:pt x="64" y="323"/>
                </a:cubicBezTo>
                <a:cubicBezTo>
                  <a:pt x="84" y="281"/>
                  <a:pt x="102" y="184"/>
                  <a:pt x="120" y="131"/>
                </a:cubicBezTo>
                <a:cubicBezTo>
                  <a:pt x="133" y="62"/>
                  <a:pt x="138" y="0"/>
                  <a:pt x="170" y="3"/>
                </a:cubicBezTo>
                <a:cubicBezTo>
                  <a:pt x="202" y="6"/>
                  <a:pt x="216" y="59"/>
                  <a:pt x="222" y="93"/>
                </a:cubicBezTo>
                <a:cubicBezTo>
                  <a:pt x="228" y="127"/>
                  <a:pt x="253" y="257"/>
                  <a:pt x="285" y="307"/>
                </a:cubicBezTo>
                <a:cubicBezTo>
                  <a:pt x="317" y="357"/>
                  <a:pt x="364" y="370"/>
                  <a:pt x="384" y="387"/>
                </a:cubicBezTo>
              </a:path>
            </a:pathLst>
          </a:custGeom>
          <a:noFill/>
          <a:ln w="28575" cap="flat" cmpd="sng">
            <a:solidFill>
              <a:srgbClr val="3399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80168" name="Freeform 136"/>
          <p:cNvSpPr>
            <a:spLocks/>
          </p:cNvSpPr>
          <p:nvPr/>
        </p:nvSpPr>
        <p:spPr bwMode="auto">
          <a:xfrm>
            <a:off x="4105275" y="5243513"/>
            <a:ext cx="558800" cy="639762"/>
          </a:xfrm>
          <a:custGeom>
            <a:avLst/>
            <a:gdLst>
              <a:gd name="T0" fmla="*/ 0 w 352"/>
              <a:gd name="T1" fmla="*/ 394 h 413"/>
              <a:gd name="T2" fmla="*/ 67 w 352"/>
              <a:gd name="T3" fmla="*/ 336 h 413"/>
              <a:gd name="T4" fmla="*/ 112 w 352"/>
              <a:gd name="T5" fmla="*/ 141 h 413"/>
              <a:gd name="T6" fmla="*/ 169 w 352"/>
              <a:gd name="T7" fmla="*/ 3 h 413"/>
              <a:gd name="T8" fmla="*/ 214 w 352"/>
              <a:gd name="T9" fmla="*/ 102 h 413"/>
              <a:gd name="T10" fmla="*/ 272 w 352"/>
              <a:gd name="T11" fmla="*/ 323 h 413"/>
              <a:gd name="T12" fmla="*/ 352 w 352"/>
              <a:gd name="T13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2" h="413">
                <a:moveTo>
                  <a:pt x="0" y="394"/>
                </a:moveTo>
                <a:cubicBezTo>
                  <a:pt x="11" y="384"/>
                  <a:pt x="48" y="378"/>
                  <a:pt x="67" y="336"/>
                </a:cubicBezTo>
                <a:cubicBezTo>
                  <a:pt x="86" y="294"/>
                  <a:pt x="99" y="211"/>
                  <a:pt x="112" y="141"/>
                </a:cubicBezTo>
                <a:cubicBezTo>
                  <a:pt x="125" y="71"/>
                  <a:pt x="137" y="0"/>
                  <a:pt x="169" y="3"/>
                </a:cubicBezTo>
                <a:cubicBezTo>
                  <a:pt x="201" y="6"/>
                  <a:pt x="208" y="67"/>
                  <a:pt x="214" y="102"/>
                </a:cubicBezTo>
                <a:cubicBezTo>
                  <a:pt x="220" y="137"/>
                  <a:pt x="240" y="272"/>
                  <a:pt x="272" y="323"/>
                </a:cubicBezTo>
                <a:cubicBezTo>
                  <a:pt x="304" y="374"/>
                  <a:pt x="335" y="394"/>
                  <a:pt x="352" y="413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80035" name="Rectangle 3"/>
          <p:cNvSpPr>
            <a:spLocks noChangeArrowheads="1"/>
          </p:cNvSpPr>
          <p:nvPr/>
        </p:nvSpPr>
        <p:spPr bwMode="auto">
          <a:xfrm>
            <a:off x="179388" y="201043"/>
            <a:ext cx="595035" cy="460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■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不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同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介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質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的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運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用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選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擇</a:t>
            </a:r>
            <a:endParaRPr lang="zh-TW" altLang="en-US" sz="3200" dirty="0">
              <a:solidFill>
                <a:srgbClr val="006600"/>
              </a:solidFill>
              <a:latin typeface="華康中黑體(P)" panose="02010600010101010101" pitchFamily="2" charset="-120"/>
              <a:ea typeface="華康中黑體(P)" panose="02010600010101010101" pitchFamily="2" charset="-120"/>
            </a:endParaRPr>
          </a:p>
        </p:txBody>
      </p:sp>
      <p:sp>
        <p:nvSpPr>
          <p:cNvPr id="1580040" name="Rectangle 8"/>
          <p:cNvSpPr>
            <a:spLocks noChangeArrowheads="1"/>
          </p:cNvSpPr>
          <p:nvPr/>
        </p:nvSpPr>
        <p:spPr bwMode="auto">
          <a:xfrm>
            <a:off x="2730500" y="3152775"/>
            <a:ext cx="187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FF5050"/>
                </a:solidFill>
                <a:latin typeface="Swiss 721 SWA" pitchFamily="34" charset="0"/>
                <a:ea typeface="華康楷書體W5" panose="02010609010101010101" pitchFamily="49" charset="-120"/>
              </a:rPr>
              <a:t>Sephacryl S-200</a:t>
            </a:r>
            <a:endParaRPr lang="en-US" altLang="zh-TW" sz="2000" dirty="0">
              <a:solidFill>
                <a:srgbClr val="FF5050"/>
              </a:solidFill>
              <a:latin typeface="Times New Roman" panose="02020603050405020304" pitchFamily="18" charset="0"/>
              <a:ea typeface="華康楷書體W5" panose="02010609010101010101" pitchFamily="49" charset="-120"/>
            </a:endParaRPr>
          </a:p>
        </p:txBody>
      </p:sp>
      <p:sp>
        <p:nvSpPr>
          <p:cNvPr id="1580041" name="Rectangle 9"/>
          <p:cNvSpPr>
            <a:spLocks noChangeArrowheads="1"/>
          </p:cNvSpPr>
          <p:nvPr/>
        </p:nvSpPr>
        <p:spPr bwMode="auto">
          <a:xfrm>
            <a:off x="3851275" y="6021388"/>
            <a:ext cx="2079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2500">
                <a:latin typeface="Swiss 721 SWA" pitchFamily="34" charset="0"/>
                <a:ea typeface="華康楷書體W5" panose="02010609010101010101" pitchFamily="49" charset="-120"/>
              </a:rPr>
              <a:t>Elution volume</a:t>
            </a:r>
            <a:endParaRPr lang="en-US" altLang="zh-TW" sz="2000">
              <a:latin typeface="Times New Roman" panose="02020603050405020304" pitchFamily="18" charset="0"/>
              <a:ea typeface="華康楷書體W5" panose="02010609010101010101" pitchFamily="49" charset="-120"/>
            </a:endParaRPr>
          </a:p>
        </p:txBody>
      </p:sp>
      <p:sp>
        <p:nvSpPr>
          <p:cNvPr id="1580050" name="Rectangle 18"/>
          <p:cNvSpPr>
            <a:spLocks noChangeArrowheads="1"/>
          </p:cNvSpPr>
          <p:nvPr/>
        </p:nvSpPr>
        <p:spPr bwMode="auto">
          <a:xfrm>
            <a:off x="2730500" y="188913"/>
            <a:ext cx="187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FF5050"/>
                </a:solidFill>
                <a:latin typeface="Swiss 721 SWA" pitchFamily="34" charset="0"/>
                <a:ea typeface="華康楷書體W5" panose="02010609010101010101" pitchFamily="49" charset="-120"/>
              </a:rPr>
              <a:t>Sephacryl S-300</a:t>
            </a:r>
            <a:endParaRPr lang="en-US" altLang="zh-TW" sz="2000" dirty="0">
              <a:solidFill>
                <a:srgbClr val="FF5050"/>
              </a:solidFill>
              <a:latin typeface="Times New Roman" panose="02020603050405020304" pitchFamily="18" charset="0"/>
              <a:ea typeface="華康楷書體W5" panose="02010609010101010101" pitchFamily="49" charset="-120"/>
            </a:endParaRPr>
          </a:p>
        </p:txBody>
      </p:sp>
      <p:sp>
        <p:nvSpPr>
          <p:cNvPr id="1580161" name="Text Box 129"/>
          <p:cNvSpPr txBox="1">
            <a:spLocks noChangeArrowheads="1"/>
          </p:cNvSpPr>
          <p:nvPr/>
        </p:nvSpPr>
        <p:spPr bwMode="auto">
          <a:xfrm>
            <a:off x="6948488" y="747281"/>
            <a:ext cx="12105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sz="2000" dirty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高</a:t>
            </a:r>
            <a:r>
              <a:rPr lang="zh-TW" altLang="en-US" sz="2000" dirty="0" smtClean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分子量</a:t>
            </a:r>
            <a:endParaRPr lang="zh-TW" altLang="en-US" sz="2000" dirty="0"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分離</a:t>
            </a:r>
            <a:r>
              <a:rPr lang="zh-TW" altLang="en-US" sz="2000" dirty="0" smtClean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較好</a:t>
            </a:r>
            <a:endParaRPr lang="en-US" altLang="zh-TW" sz="2000" dirty="0" smtClean="0"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  <a:p>
            <a:pPr>
              <a:lnSpc>
                <a:spcPct val="120000"/>
              </a:lnSpc>
            </a:pPr>
            <a:endParaRPr lang="zh-TW" altLang="en-US" sz="2000" dirty="0"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rgbClr val="FF6600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色帶較慢</a:t>
            </a:r>
            <a:endParaRPr lang="zh-TW" altLang="en-US" sz="2000" dirty="0">
              <a:solidFill>
                <a:srgbClr val="FF6600"/>
              </a:solidFill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rgbClr val="FF6600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溶離出來</a:t>
            </a:r>
          </a:p>
        </p:txBody>
      </p:sp>
      <p:sp>
        <p:nvSpPr>
          <p:cNvPr id="1580162" name="Text Box 130"/>
          <p:cNvSpPr txBox="1">
            <a:spLocks noChangeArrowheads="1"/>
          </p:cNvSpPr>
          <p:nvPr/>
        </p:nvSpPr>
        <p:spPr bwMode="auto">
          <a:xfrm>
            <a:off x="6948488" y="3794264"/>
            <a:ext cx="12105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sz="2000" dirty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低</a:t>
            </a:r>
            <a:r>
              <a:rPr lang="zh-TW" altLang="en-US" sz="2000" dirty="0" smtClean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分子量</a:t>
            </a:r>
            <a:endParaRPr lang="zh-TW" altLang="en-US" sz="2000" dirty="0"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分離</a:t>
            </a:r>
            <a:r>
              <a:rPr lang="zh-TW" altLang="en-US" sz="2000" dirty="0" smtClean="0"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較好</a:t>
            </a:r>
            <a:endParaRPr lang="en-US" altLang="zh-TW" sz="2000" dirty="0" smtClean="0"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  <a:p>
            <a:pPr>
              <a:lnSpc>
                <a:spcPct val="120000"/>
              </a:lnSpc>
            </a:pPr>
            <a:endParaRPr lang="zh-TW" altLang="en-US" sz="2000" dirty="0">
              <a:latin typeface="華康楷書體W5(P)" panose="02010600010101010101" pitchFamily="2" charset="-120"/>
              <a:ea typeface="華康楷書體W5(P)" panose="02010600010101010101" pitchFamily="2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 dirty="0" smtClean="0">
                <a:solidFill>
                  <a:srgbClr val="FF6600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色帶較</a:t>
            </a:r>
            <a:r>
              <a:rPr lang="zh-TW" altLang="en-US" sz="2000" dirty="0">
                <a:solidFill>
                  <a:srgbClr val="FF6600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快</a:t>
            </a:r>
          </a:p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rgbClr val="FF6600"/>
                </a:solidFill>
                <a:latin typeface="華康楷書體W5(P)" panose="02010600010101010101" pitchFamily="2" charset="-120"/>
                <a:ea typeface="華康楷書體W5(P)" panose="02010600010101010101" pitchFamily="2" charset="-120"/>
              </a:rPr>
              <a:t>溶離出來</a:t>
            </a:r>
          </a:p>
        </p:txBody>
      </p:sp>
      <p:sp>
        <p:nvSpPr>
          <p:cNvPr id="1580163" name="Rectangle 131"/>
          <p:cNvSpPr>
            <a:spLocks noChangeArrowheads="1"/>
          </p:cNvSpPr>
          <p:nvPr/>
        </p:nvSpPr>
        <p:spPr bwMode="auto">
          <a:xfrm rot="16200000">
            <a:off x="889777" y="2853227"/>
            <a:ext cx="164468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dirty="0" smtClean="0">
                <a:solidFill>
                  <a:srgbClr val="006600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Absorbance</a:t>
            </a:r>
            <a:endParaRPr lang="en-US" altLang="zh-TW" dirty="0">
              <a:solidFill>
                <a:srgbClr val="006600"/>
              </a:solidFill>
              <a:latin typeface="Arial" panose="020B0604020202020204" pitchFamily="34" charset="0"/>
              <a:ea typeface="華康中黑體" panose="02010609010101010101" pitchFamily="49" charset="-120"/>
            </a:endParaRPr>
          </a:p>
        </p:txBody>
      </p:sp>
      <p:sp>
        <p:nvSpPr>
          <p:cNvPr id="1580164" name="Text Box 132"/>
          <p:cNvSpPr txBox="1">
            <a:spLocks noChangeArrowheads="1"/>
          </p:cNvSpPr>
          <p:nvPr/>
        </p:nvSpPr>
        <p:spPr bwMode="auto">
          <a:xfrm rot="-48600000">
            <a:off x="6693694" y="4437856"/>
            <a:ext cx="457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>
                <a:latin typeface="Arial" panose="020B0604020202020204" pitchFamily="34" charset="0"/>
                <a:ea typeface="華康細明體(P)" panose="02010600010101010101" pitchFamily="2" charset="-120"/>
              </a:rPr>
              <a:t>Adapted from Pharmacia: Gil Filtration – Principles and Methods</a:t>
            </a:r>
          </a:p>
        </p:txBody>
      </p:sp>
      <p:sp>
        <p:nvSpPr>
          <p:cNvPr id="1580167" name="Freeform 135"/>
          <p:cNvSpPr>
            <a:spLocks/>
          </p:cNvSpPr>
          <p:nvPr/>
        </p:nvSpPr>
        <p:spPr bwMode="auto">
          <a:xfrm>
            <a:off x="3348038" y="3830638"/>
            <a:ext cx="2930525" cy="2043112"/>
          </a:xfrm>
          <a:custGeom>
            <a:avLst/>
            <a:gdLst>
              <a:gd name="T0" fmla="*/ 0 w 1846"/>
              <a:gd name="T1" fmla="*/ 1262 h 1287"/>
              <a:gd name="T2" fmla="*/ 131 w 1846"/>
              <a:gd name="T3" fmla="*/ 1127 h 1287"/>
              <a:gd name="T4" fmla="*/ 182 w 1846"/>
              <a:gd name="T5" fmla="*/ 909 h 1287"/>
              <a:gd name="T6" fmla="*/ 233 w 1846"/>
              <a:gd name="T7" fmla="*/ 596 h 1287"/>
              <a:gd name="T8" fmla="*/ 288 w 1846"/>
              <a:gd name="T9" fmla="*/ 490 h 1287"/>
              <a:gd name="T10" fmla="*/ 349 w 1846"/>
              <a:gd name="T11" fmla="*/ 708 h 1287"/>
              <a:gd name="T12" fmla="*/ 397 w 1846"/>
              <a:gd name="T13" fmla="*/ 954 h 1287"/>
              <a:gd name="T14" fmla="*/ 461 w 1846"/>
              <a:gd name="T15" fmla="*/ 1024 h 1287"/>
              <a:gd name="T16" fmla="*/ 528 w 1846"/>
              <a:gd name="T17" fmla="*/ 871 h 1287"/>
              <a:gd name="T18" fmla="*/ 585 w 1846"/>
              <a:gd name="T19" fmla="*/ 439 h 1287"/>
              <a:gd name="T20" fmla="*/ 662 w 1846"/>
              <a:gd name="T21" fmla="*/ 288 h 1287"/>
              <a:gd name="T22" fmla="*/ 729 w 1846"/>
              <a:gd name="T23" fmla="*/ 436 h 1287"/>
              <a:gd name="T24" fmla="*/ 800 w 1846"/>
              <a:gd name="T25" fmla="*/ 672 h 1287"/>
              <a:gd name="T26" fmla="*/ 861 w 1846"/>
              <a:gd name="T27" fmla="*/ 522 h 1287"/>
              <a:gd name="T28" fmla="*/ 905 w 1846"/>
              <a:gd name="T29" fmla="*/ 112 h 1287"/>
              <a:gd name="T30" fmla="*/ 957 w 1846"/>
              <a:gd name="T31" fmla="*/ 4 h 1287"/>
              <a:gd name="T32" fmla="*/ 1027 w 1846"/>
              <a:gd name="T33" fmla="*/ 167 h 1287"/>
              <a:gd name="T34" fmla="*/ 1088 w 1846"/>
              <a:gd name="T35" fmla="*/ 589 h 1287"/>
              <a:gd name="T36" fmla="*/ 1149 w 1846"/>
              <a:gd name="T37" fmla="*/ 768 h 1287"/>
              <a:gd name="T38" fmla="*/ 1197 w 1846"/>
              <a:gd name="T39" fmla="*/ 682 h 1287"/>
              <a:gd name="T40" fmla="*/ 1245 w 1846"/>
              <a:gd name="T41" fmla="*/ 615 h 1287"/>
              <a:gd name="T42" fmla="*/ 1309 w 1846"/>
              <a:gd name="T43" fmla="*/ 692 h 1287"/>
              <a:gd name="T44" fmla="*/ 1411 w 1846"/>
              <a:gd name="T45" fmla="*/ 1024 h 1287"/>
              <a:gd name="T46" fmla="*/ 1507 w 1846"/>
              <a:gd name="T47" fmla="*/ 928 h 1287"/>
              <a:gd name="T48" fmla="*/ 1587 w 1846"/>
              <a:gd name="T49" fmla="*/ 823 h 1287"/>
              <a:gd name="T50" fmla="*/ 1673 w 1846"/>
              <a:gd name="T51" fmla="*/ 919 h 1287"/>
              <a:gd name="T52" fmla="*/ 1773 w 1846"/>
              <a:gd name="T53" fmla="*/ 1216 h 1287"/>
              <a:gd name="T54" fmla="*/ 1846 w 1846"/>
              <a:gd name="T55" fmla="*/ 1287 h 1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846" h="1287">
                <a:moveTo>
                  <a:pt x="0" y="1262"/>
                </a:moveTo>
                <a:cubicBezTo>
                  <a:pt x="22" y="1240"/>
                  <a:pt x="101" y="1186"/>
                  <a:pt x="131" y="1127"/>
                </a:cubicBezTo>
                <a:cubicBezTo>
                  <a:pt x="161" y="1068"/>
                  <a:pt x="165" y="998"/>
                  <a:pt x="182" y="909"/>
                </a:cubicBezTo>
                <a:cubicBezTo>
                  <a:pt x="199" y="820"/>
                  <a:pt x="215" y="666"/>
                  <a:pt x="233" y="596"/>
                </a:cubicBezTo>
                <a:cubicBezTo>
                  <a:pt x="251" y="526"/>
                  <a:pt x="259" y="503"/>
                  <a:pt x="288" y="490"/>
                </a:cubicBezTo>
                <a:cubicBezTo>
                  <a:pt x="317" y="477"/>
                  <a:pt x="333" y="603"/>
                  <a:pt x="349" y="708"/>
                </a:cubicBezTo>
                <a:cubicBezTo>
                  <a:pt x="365" y="813"/>
                  <a:pt x="377" y="899"/>
                  <a:pt x="397" y="954"/>
                </a:cubicBezTo>
                <a:cubicBezTo>
                  <a:pt x="416" y="1007"/>
                  <a:pt x="439" y="1038"/>
                  <a:pt x="461" y="1024"/>
                </a:cubicBezTo>
                <a:cubicBezTo>
                  <a:pt x="483" y="1010"/>
                  <a:pt x="507" y="968"/>
                  <a:pt x="528" y="871"/>
                </a:cubicBezTo>
                <a:cubicBezTo>
                  <a:pt x="549" y="774"/>
                  <a:pt x="563" y="536"/>
                  <a:pt x="585" y="439"/>
                </a:cubicBezTo>
                <a:cubicBezTo>
                  <a:pt x="607" y="342"/>
                  <a:pt x="638" y="288"/>
                  <a:pt x="662" y="288"/>
                </a:cubicBezTo>
                <a:cubicBezTo>
                  <a:pt x="691" y="288"/>
                  <a:pt x="709" y="356"/>
                  <a:pt x="729" y="436"/>
                </a:cubicBezTo>
                <a:cubicBezTo>
                  <a:pt x="749" y="516"/>
                  <a:pt x="758" y="663"/>
                  <a:pt x="800" y="672"/>
                </a:cubicBezTo>
                <a:cubicBezTo>
                  <a:pt x="842" y="681"/>
                  <a:pt x="843" y="615"/>
                  <a:pt x="861" y="522"/>
                </a:cubicBezTo>
                <a:cubicBezTo>
                  <a:pt x="879" y="429"/>
                  <a:pt x="889" y="198"/>
                  <a:pt x="905" y="112"/>
                </a:cubicBezTo>
                <a:cubicBezTo>
                  <a:pt x="921" y="26"/>
                  <a:pt x="925" y="8"/>
                  <a:pt x="957" y="4"/>
                </a:cubicBezTo>
                <a:cubicBezTo>
                  <a:pt x="989" y="0"/>
                  <a:pt x="1008" y="71"/>
                  <a:pt x="1027" y="167"/>
                </a:cubicBezTo>
                <a:cubicBezTo>
                  <a:pt x="1046" y="263"/>
                  <a:pt x="1068" y="489"/>
                  <a:pt x="1088" y="589"/>
                </a:cubicBezTo>
                <a:cubicBezTo>
                  <a:pt x="1108" y="689"/>
                  <a:pt x="1131" y="753"/>
                  <a:pt x="1149" y="768"/>
                </a:cubicBezTo>
                <a:cubicBezTo>
                  <a:pt x="1167" y="783"/>
                  <a:pt x="1181" y="707"/>
                  <a:pt x="1197" y="682"/>
                </a:cubicBezTo>
                <a:cubicBezTo>
                  <a:pt x="1213" y="657"/>
                  <a:pt x="1226" y="613"/>
                  <a:pt x="1245" y="615"/>
                </a:cubicBezTo>
                <a:cubicBezTo>
                  <a:pt x="1264" y="617"/>
                  <a:pt x="1281" y="624"/>
                  <a:pt x="1309" y="692"/>
                </a:cubicBezTo>
                <a:cubicBezTo>
                  <a:pt x="1337" y="760"/>
                  <a:pt x="1378" y="985"/>
                  <a:pt x="1411" y="1024"/>
                </a:cubicBezTo>
                <a:cubicBezTo>
                  <a:pt x="1444" y="1063"/>
                  <a:pt x="1488" y="976"/>
                  <a:pt x="1507" y="928"/>
                </a:cubicBezTo>
                <a:cubicBezTo>
                  <a:pt x="1526" y="880"/>
                  <a:pt x="1559" y="824"/>
                  <a:pt x="1587" y="823"/>
                </a:cubicBezTo>
                <a:cubicBezTo>
                  <a:pt x="1615" y="822"/>
                  <a:pt x="1642" y="854"/>
                  <a:pt x="1673" y="919"/>
                </a:cubicBezTo>
                <a:cubicBezTo>
                  <a:pt x="1702" y="1002"/>
                  <a:pt x="1744" y="1155"/>
                  <a:pt x="1773" y="1216"/>
                </a:cubicBezTo>
                <a:cubicBezTo>
                  <a:pt x="1802" y="1277"/>
                  <a:pt x="1831" y="1272"/>
                  <a:pt x="1846" y="1287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80176" name="Freeform 144"/>
          <p:cNvSpPr>
            <a:spLocks/>
          </p:cNvSpPr>
          <p:nvPr/>
        </p:nvSpPr>
        <p:spPr bwMode="auto">
          <a:xfrm>
            <a:off x="4430713" y="2263775"/>
            <a:ext cx="558800" cy="655638"/>
          </a:xfrm>
          <a:custGeom>
            <a:avLst/>
            <a:gdLst>
              <a:gd name="T0" fmla="*/ 0 w 352"/>
              <a:gd name="T1" fmla="*/ 394 h 413"/>
              <a:gd name="T2" fmla="*/ 67 w 352"/>
              <a:gd name="T3" fmla="*/ 336 h 413"/>
              <a:gd name="T4" fmla="*/ 112 w 352"/>
              <a:gd name="T5" fmla="*/ 141 h 413"/>
              <a:gd name="T6" fmla="*/ 169 w 352"/>
              <a:gd name="T7" fmla="*/ 3 h 413"/>
              <a:gd name="T8" fmla="*/ 214 w 352"/>
              <a:gd name="T9" fmla="*/ 102 h 413"/>
              <a:gd name="T10" fmla="*/ 272 w 352"/>
              <a:gd name="T11" fmla="*/ 323 h 413"/>
              <a:gd name="T12" fmla="*/ 352 w 352"/>
              <a:gd name="T13" fmla="*/ 413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2" h="413">
                <a:moveTo>
                  <a:pt x="0" y="394"/>
                </a:moveTo>
                <a:cubicBezTo>
                  <a:pt x="11" y="384"/>
                  <a:pt x="48" y="378"/>
                  <a:pt x="67" y="336"/>
                </a:cubicBezTo>
                <a:cubicBezTo>
                  <a:pt x="86" y="294"/>
                  <a:pt x="99" y="211"/>
                  <a:pt x="112" y="141"/>
                </a:cubicBezTo>
                <a:cubicBezTo>
                  <a:pt x="125" y="71"/>
                  <a:pt x="137" y="0"/>
                  <a:pt x="169" y="3"/>
                </a:cubicBezTo>
                <a:cubicBezTo>
                  <a:pt x="201" y="6"/>
                  <a:pt x="208" y="67"/>
                  <a:pt x="214" y="102"/>
                </a:cubicBezTo>
                <a:cubicBezTo>
                  <a:pt x="220" y="137"/>
                  <a:pt x="240" y="272"/>
                  <a:pt x="272" y="323"/>
                </a:cubicBezTo>
                <a:cubicBezTo>
                  <a:pt x="304" y="374"/>
                  <a:pt x="335" y="394"/>
                  <a:pt x="352" y="413"/>
                </a:cubicBezTo>
              </a:path>
            </a:pathLst>
          </a:custGeom>
          <a:noFill/>
          <a:ln w="28575" cap="flat" cmpd="sng">
            <a:solidFill>
              <a:srgbClr val="FF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80177" name="Freeform 145"/>
          <p:cNvSpPr>
            <a:spLocks/>
          </p:cNvSpPr>
          <p:nvPr/>
        </p:nvSpPr>
        <p:spPr bwMode="auto">
          <a:xfrm>
            <a:off x="5313363" y="2341563"/>
            <a:ext cx="635000" cy="558800"/>
          </a:xfrm>
          <a:custGeom>
            <a:avLst/>
            <a:gdLst>
              <a:gd name="T0" fmla="*/ 0 w 384"/>
              <a:gd name="T1" fmla="*/ 381 h 387"/>
              <a:gd name="T2" fmla="*/ 64 w 384"/>
              <a:gd name="T3" fmla="*/ 323 h 387"/>
              <a:gd name="T4" fmla="*/ 120 w 384"/>
              <a:gd name="T5" fmla="*/ 131 h 387"/>
              <a:gd name="T6" fmla="*/ 170 w 384"/>
              <a:gd name="T7" fmla="*/ 3 h 387"/>
              <a:gd name="T8" fmla="*/ 222 w 384"/>
              <a:gd name="T9" fmla="*/ 93 h 387"/>
              <a:gd name="T10" fmla="*/ 285 w 384"/>
              <a:gd name="T11" fmla="*/ 307 h 387"/>
              <a:gd name="T12" fmla="*/ 384 w 384"/>
              <a:gd name="T13" fmla="*/ 387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4" h="387">
                <a:moveTo>
                  <a:pt x="0" y="381"/>
                </a:moveTo>
                <a:cubicBezTo>
                  <a:pt x="10" y="371"/>
                  <a:pt x="44" y="365"/>
                  <a:pt x="64" y="323"/>
                </a:cubicBezTo>
                <a:cubicBezTo>
                  <a:pt x="84" y="281"/>
                  <a:pt x="102" y="184"/>
                  <a:pt x="120" y="131"/>
                </a:cubicBezTo>
                <a:cubicBezTo>
                  <a:pt x="133" y="62"/>
                  <a:pt x="138" y="0"/>
                  <a:pt x="170" y="3"/>
                </a:cubicBezTo>
                <a:cubicBezTo>
                  <a:pt x="202" y="6"/>
                  <a:pt x="216" y="59"/>
                  <a:pt x="222" y="93"/>
                </a:cubicBezTo>
                <a:cubicBezTo>
                  <a:pt x="228" y="127"/>
                  <a:pt x="253" y="257"/>
                  <a:pt x="285" y="307"/>
                </a:cubicBezTo>
                <a:cubicBezTo>
                  <a:pt x="317" y="357"/>
                  <a:pt x="364" y="370"/>
                  <a:pt x="384" y="387"/>
                </a:cubicBezTo>
              </a:path>
            </a:pathLst>
          </a:custGeom>
          <a:noFill/>
          <a:ln w="28575" cap="flat" cmpd="sng">
            <a:solidFill>
              <a:srgbClr val="3399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80184" name="Group 152"/>
          <p:cNvGrpSpPr>
            <a:grpSpLocks/>
          </p:cNvGrpSpPr>
          <p:nvPr/>
        </p:nvGrpSpPr>
        <p:grpSpPr bwMode="auto">
          <a:xfrm>
            <a:off x="2182813" y="417513"/>
            <a:ext cx="4549775" cy="2587625"/>
            <a:chOff x="1375" y="290"/>
            <a:chExt cx="2866" cy="1630"/>
          </a:xfrm>
        </p:grpSpPr>
        <p:grpSp>
          <p:nvGrpSpPr>
            <p:cNvPr id="1580042" name="Group 10"/>
            <p:cNvGrpSpPr>
              <a:grpSpLocks/>
            </p:cNvGrpSpPr>
            <p:nvPr/>
          </p:nvGrpSpPr>
          <p:grpSpPr bwMode="auto">
            <a:xfrm>
              <a:off x="1375" y="290"/>
              <a:ext cx="267" cy="1630"/>
              <a:chOff x="1443" y="333"/>
              <a:chExt cx="267" cy="1630"/>
            </a:xfrm>
          </p:grpSpPr>
          <p:sp>
            <p:nvSpPr>
              <p:cNvPr id="1580043" name="Rectangle 11"/>
              <p:cNvSpPr>
                <a:spLocks noChangeArrowheads="1"/>
              </p:cNvSpPr>
              <p:nvPr/>
            </p:nvSpPr>
            <p:spPr bwMode="auto">
              <a:xfrm>
                <a:off x="1586" y="1771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2000">
                    <a:latin typeface="Swiss 721 SWA" pitchFamily="34" charset="0"/>
                    <a:ea typeface="華康楷書體W5" panose="02010609010101010101" pitchFamily="49" charset="-120"/>
                  </a:rPr>
                  <a:t>0</a:t>
                </a:r>
                <a:endParaRPr lang="en-US" altLang="zh-TW" sz="2000">
                  <a:latin typeface="Times New Roman" panose="02020603050405020304" pitchFamily="18" charset="0"/>
                  <a:ea typeface="華康楷書體W5" panose="02010609010101010101" pitchFamily="49" charset="-120"/>
                </a:endParaRPr>
              </a:p>
            </p:txBody>
          </p:sp>
          <p:sp>
            <p:nvSpPr>
              <p:cNvPr id="1580044" name="Rectangle 12"/>
              <p:cNvSpPr>
                <a:spLocks noChangeArrowheads="1"/>
              </p:cNvSpPr>
              <p:nvPr/>
            </p:nvSpPr>
            <p:spPr bwMode="auto">
              <a:xfrm>
                <a:off x="1527" y="1047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2000">
                    <a:latin typeface="Swiss 721 SWA" pitchFamily="34" charset="0"/>
                    <a:ea typeface="華康楷書體W5" panose="02010609010101010101" pitchFamily="49" charset="-120"/>
                  </a:rPr>
                  <a:t>50</a:t>
                </a:r>
                <a:endParaRPr lang="en-US" altLang="zh-TW" sz="2000">
                  <a:latin typeface="Times New Roman" panose="02020603050405020304" pitchFamily="18" charset="0"/>
                  <a:ea typeface="華康楷書體W5" panose="02010609010101010101" pitchFamily="49" charset="-120"/>
                </a:endParaRPr>
              </a:p>
            </p:txBody>
          </p:sp>
          <p:sp>
            <p:nvSpPr>
              <p:cNvPr id="1580045" name="Rectangle 13"/>
              <p:cNvSpPr>
                <a:spLocks noChangeArrowheads="1"/>
              </p:cNvSpPr>
              <p:nvPr/>
            </p:nvSpPr>
            <p:spPr bwMode="auto">
              <a:xfrm>
                <a:off x="1443" y="333"/>
                <a:ext cx="2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2000">
                    <a:latin typeface="Swiss 721 SWA" pitchFamily="34" charset="0"/>
                    <a:ea typeface="華康楷書體W5" panose="02010609010101010101" pitchFamily="49" charset="-120"/>
                  </a:rPr>
                  <a:t>100</a:t>
                </a:r>
                <a:endParaRPr lang="en-US" altLang="zh-TW" sz="2000">
                  <a:latin typeface="Times New Roman" panose="02020603050405020304" pitchFamily="18" charset="0"/>
                  <a:ea typeface="華康楷書體W5" panose="02010609010101010101" pitchFamily="49" charset="-120"/>
                </a:endParaRPr>
              </a:p>
            </p:txBody>
          </p:sp>
        </p:grpSp>
        <p:sp>
          <p:nvSpPr>
            <p:cNvPr id="1580171" name="Rectangle 139"/>
            <p:cNvSpPr>
              <a:spLocks noChangeArrowheads="1"/>
            </p:cNvSpPr>
            <p:nvPr/>
          </p:nvSpPr>
          <p:spPr bwMode="auto">
            <a:xfrm>
              <a:off x="1677" y="391"/>
              <a:ext cx="2564" cy="146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0172" name="Rectangle 140"/>
            <p:cNvSpPr>
              <a:spLocks noChangeArrowheads="1"/>
            </p:cNvSpPr>
            <p:nvPr/>
          </p:nvSpPr>
          <p:spPr bwMode="auto">
            <a:xfrm>
              <a:off x="1685" y="1087"/>
              <a:ext cx="74" cy="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0173" name="Rectangle 141"/>
            <p:cNvSpPr>
              <a:spLocks noChangeArrowheads="1"/>
            </p:cNvSpPr>
            <p:nvPr/>
          </p:nvSpPr>
          <p:spPr bwMode="auto">
            <a:xfrm>
              <a:off x="2971" y="1767"/>
              <a:ext cx="7" cy="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0174" name="Rectangle 142"/>
            <p:cNvSpPr>
              <a:spLocks noChangeArrowheads="1"/>
            </p:cNvSpPr>
            <p:nvPr/>
          </p:nvSpPr>
          <p:spPr bwMode="auto">
            <a:xfrm>
              <a:off x="2341" y="1767"/>
              <a:ext cx="7" cy="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0175" name="Rectangle 143"/>
            <p:cNvSpPr>
              <a:spLocks noChangeArrowheads="1"/>
            </p:cNvSpPr>
            <p:nvPr/>
          </p:nvSpPr>
          <p:spPr bwMode="auto">
            <a:xfrm>
              <a:off x="3610" y="1767"/>
              <a:ext cx="7" cy="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80185" name="Group 153"/>
          <p:cNvGrpSpPr>
            <a:grpSpLocks/>
          </p:cNvGrpSpPr>
          <p:nvPr/>
        </p:nvGrpSpPr>
        <p:grpSpPr bwMode="auto">
          <a:xfrm>
            <a:off x="2182813" y="3392488"/>
            <a:ext cx="4549775" cy="2524125"/>
            <a:chOff x="1375" y="2210"/>
            <a:chExt cx="2866" cy="1590"/>
          </a:xfrm>
        </p:grpSpPr>
        <p:grpSp>
          <p:nvGrpSpPr>
            <p:cNvPr id="1580046" name="Group 14"/>
            <p:cNvGrpSpPr>
              <a:grpSpLocks/>
            </p:cNvGrpSpPr>
            <p:nvPr/>
          </p:nvGrpSpPr>
          <p:grpSpPr bwMode="auto">
            <a:xfrm>
              <a:off x="1375" y="2210"/>
              <a:ext cx="267" cy="1590"/>
              <a:chOff x="1443" y="2259"/>
              <a:chExt cx="267" cy="1590"/>
            </a:xfrm>
          </p:grpSpPr>
          <p:sp>
            <p:nvSpPr>
              <p:cNvPr id="1580047" name="Rectangle 15"/>
              <p:cNvSpPr>
                <a:spLocks noChangeArrowheads="1"/>
              </p:cNvSpPr>
              <p:nvPr/>
            </p:nvSpPr>
            <p:spPr bwMode="auto">
              <a:xfrm>
                <a:off x="1586" y="3657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2000">
                    <a:latin typeface="Swiss 721 SWA" pitchFamily="34" charset="0"/>
                    <a:ea typeface="華康楷書體W5" panose="02010609010101010101" pitchFamily="49" charset="-120"/>
                  </a:rPr>
                  <a:t>0</a:t>
                </a:r>
                <a:endParaRPr lang="en-US" altLang="zh-TW" sz="2000">
                  <a:latin typeface="Times New Roman" panose="02020603050405020304" pitchFamily="18" charset="0"/>
                  <a:ea typeface="華康楷書體W5" panose="02010609010101010101" pitchFamily="49" charset="-120"/>
                </a:endParaRPr>
              </a:p>
            </p:txBody>
          </p:sp>
          <p:sp>
            <p:nvSpPr>
              <p:cNvPr id="1580048" name="Rectangle 16"/>
              <p:cNvSpPr>
                <a:spLocks noChangeArrowheads="1"/>
              </p:cNvSpPr>
              <p:nvPr/>
            </p:nvSpPr>
            <p:spPr bwMode="auto">
              <a:xfrm>
                <a:off x="1527" y="2970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2000">
                    <a:latin typeface="Swiss 721 SWA" pitchFamily="34" charset="0"/>
                    <a:ea typeface="華康楷書體W5" panose="02010609010101010101" pitchFamily="49" charset="-120"/>
                  </a:rPr>
                  <a:t>50</a:t>
                </a:r>
                <a:endParaRPr lang="en-US" altLang="zh-TW" sz="2000">
                  <a:latin typeface="Times New Roman" panose="02020603050405020304" pitchFamily="18" charset="0"/>
                  <a:ea typeface="華康楷書體W5" panose="02010609010101010101" pitchFamily="49" charset="-120"/>
                </a:endParaRPr>
              </a:p>
            </p:txBody>
          </p:sp>
          <p:sp>
            <p:nvSpPr>
              <p:cNvPr id="1580049" name="Rectangle 17"/>
              <p:cNvSpPr>
                <a:spLocks noChangeArrowheads="1"/>
              </p:cNvSpPr>
              <p:nvPr/>
            </p:nvSpPr>
            <p:spPr bwMode="auto">
              <a:xfrm>
                <a:off x="1443" y="2259"/>
                <a:ext cx="267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TW" sz="2000">
                    <a:latin typeface="Swiss 721 SWA" pitchFamily="34" charset="0"/>
                    <a:ea typeface="華康楷書體W5" panose="02010609010101010101" pitchFamily="49" charset="-120"/>
                  </a:rPr>
                  <a:t>100</a:t>
                </a:r>
                <a:endParaRPr lang="en-US" altLang="zh-TW" sz="2000">
                  <a:latin typeface="Times New Roman" panose="02020603050405020304" pitchFamily="18" charset="0"/>
                  <a:ea typeface="華康楷書體W5" panose="02010609010101010101" pitchFamily="49" charset="-120"/>
                </a:endParaRPr>
              </a:p>
            </p:txBody>
          </p:sp>
        </p:grpSp>
        <p:sp>
          <p:nvSpPr>
            <p:cNvPr id="1580165" name="Rectangle 133"/>
            <p:cNvSpPr>
              <a:spLocks noChangeArrowheads="1"/>
            </p:cNvSpPr>
            <p:nvPr/>
          </p:nvSpPr>
          <p:spPr bwMode="auto">
            <a:xfrm>
              <a:off x="1677" y="2310"/>
              <a:ext cx="2564" cy="146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80059" name="Rectangle 27"/>
            <p:cNvSpPr>
              <a:spLocks noChangeArrowheads="1"/>
            </p:cNvSpPr>
            <p:nvPr/>
          </p:nvSpPr>
          <p:spPr bwMode="auto">
            <a:xfrm>
              <a:off x="1685" y="3006"/>
              <a:ext cx="74" cy="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0060" name="Rectangle 28"/>
            <p:cNvSpPr>
              <a:spLocks noChangeArrowheads="1"/>
            </p:cNvSpPr>
            <p:nvPr/>
          </p:nvSpPr>
          <p:spPr bwMode="auto">
            <a:xfrm>
              <a:off x="2971" y="3686"/>
              <a:ext cx="7" cy="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0061" name="Rectangle 29"/>
            <p:cNvSpPr>
              <a:spLocks noChangeArrowheads="1"/>
            </p:cNvSpPr>
            <p:nvPr/>
          </p:nvSpPr>
          <p:spPr bwMode="auto">
            <a:xfrm>
              <a:off x="2341" y="3686"/>
              <a:ext cx="7" cy="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80183" name="Rectangle 151"/>
            <p:cNvSpPr>
              <a:spLocks noChangeArrowheads="1"/>
            </p:cNvSpPr>
            <p:nvPr/>
          </p:nvSpPr>
          <p:spPr bwMode="auto">
            <a:xfrm>
              <a:off x="3606" y="3686"/>
              <a:ext cx="7" cy="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80186" name="Text Box 154"/>
          <p:cNvSpPr txBox="1">
            <a:spLocks noChangeArrowheads="1"/>
          </p:cNvSpPr>
          <p:nvPr/>
        </p:nvSpPr>
        <p:spPr bwMode="auto">
          <a:xfrm>
            <a:off x="1042988" y="6491288"/>
            <a:ext cx="748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solidFill>
                  <a:schemeClr val="bg2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Choose the gel which brings your target protein out of the column earlier</a:t>
            </a:r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 flipH="1">
            <a:off x="971550" y="94554"/>
            <a:ext cx="0" cy="676910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文字方塊 38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129"/>
          <p:cNvSpPr txBox="1">
            <a:spLocks noChangeArrowheads="1"/>
          </p:cNvSpPr>
          <p:nvPr/>
        </p:nvSpPr>
        <p:spPr bwMode="auto">
          <a:xfrm>
            <a:off x="4644008" y="83492"/>
            <a:ext cx="18197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 sz="2000" dirty="0" smtClean="0">
                <a:ea typeface="華康楷書體W5(P)" panose="02010600010101010101" pitchFamily="2" charset="-120"/>
                <a:cs typeface="Times New Roman" panose="02020603050405020304" pitchFamily="18" charset="0"/>
              </a:rPr>
              <a:t>(10~1,500 kDa)</a:t>
            </a:r>
            <a:endParaRPr lang="zh-TW" altLang="en-US" sz="2000" dirty="0">
              <a:solidFill>
                <a:srgbClr val="FF6600"/>
              </a:solidFill>
              <a:ea typeface="細明體" panose="02020509000000000000" pitchFamily="49" charset="-120"/>
              <a:cs typeface="Times New Roman" panose="02020603050405020304" pitchFamily="18" charset="0"/>
            </a:endParaRP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4644008" y="3064967"/>
            <a:ext cx="14991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 sz="2000" dirty="0" smtClean="0">
                <a:ea typeface="華康楷書體W5(P)" panose="02010600010101010101" pitchFamily="2" charset="-120"/>
                <a:cs typeface="Times New Roman" panose="02020603050405020304" pitchFamily="18" charset="0"/>
              </a:rPr>
              <a:t>(5~250 kDa)</a:t>
            </a:r>
            <a:endParaRPr lang="zh-TW" altLang="en-US" sz="2000" dirty="0">
              <a:solidFill>
                <a:srgbClr val="FF6600"/>
              </a:solidFill>
              <a:ea typeface="細明體" panose="02020509000000000000" pitchFamily="49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8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8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8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80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80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80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80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58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80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80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80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80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8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8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8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8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80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80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1580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158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8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8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80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80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580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8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80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580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58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58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80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80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0040" grpId="0"/>
      <p:bldP spid="1580041" grpId="0"/>
      <p:bldP spid="1580050" grpId="0"/>
      <p:bldP spid="1580161" grpId="0"/>
      <p:bldP spid="1580162" grpId="0"/>
      <p:bldP spid="1580163" grpId="0"/>
      <p:bldP spid="1580164" grpId="0"/>
      <p:bldP spid="1580186" grpId="0"/>
      <p:bldP spid="40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7" name="Rectangle 3"/>
          <p:cNvSpPr>
            <a:spLocks noChangeArrowheads="1"/>
          </p:cNvSpPr>
          <p:nvPr/>
        </p:nvSpPr>
        <p:spPr bwMode="auto">
          <a:xfrm>
            <a:off x="179388" y="177800"/>
            <a:ext cx="8037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 smtClean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樣本体積</a:t>
            </a:r>
            <a:r>
              <a:rPr lang="zh-TW" altLang="en-US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的影響</a:t>
            </a:r>
            <a:r>
              <a:rPr lang="zh-TW" altLang="en-US" sz="28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  </a:t>
            </a:r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Sample volume at 1% of </a:t>
            </a:r>
            <a:r>
              <a:rPr lang="en-US" altLang="zh-TW" sz="2800" dirty="0" err="1">
                <a:solidFill>
                  <a:srgbClr val="0000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Vt</a:t>
            </a:r>
            <a:endParaRPr lang="en-US" altLang="zh-TW" sz="2800" dirty="0">
              <a:latin typeface="Arial" panose="020B0604020202020204" pitchFamily="34" charset="0"/>
              <a:ea typeface="華康中黑體(P)" panose="02010600010101010101" pitchFamily="2" charset="-120"/>
            </a:endParaRPr>
          </a:p>
        </p:txBody>
      </p:sp>
      <p:sp>
        <p:nvSpPr>
          <p:cNvPr id="1588228" name="Text Box 4"/>
          <p:cNvSpPr txBox="1">
            <a:spLocks noChangeArrowheads="1"/>
          </p:cNvSpPr>
          <p:nvPr/>
        </p:nvSpPr>
        <p:spPr bwMode="auto">
          <a:xfrm>
            <a:off x="3010706" y="1478551"/>
            <a:ext cx="4983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9900CC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●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 Sample volume at 1~2% of total gel volume</a:t>
            </a:r>
          </a:p>
        </p:txBody>
      </p:sp>
      <p:sp>
        <p:nvSpPr>
          <p:cNvPr id="1588229" name="Text Box 5"/>
          <p:cNvSpPr txBox="1">
            <a:spLocks noChangeArrowheads="1"/>
          </p:cNvSpPr>
          <p:nvPr/>
        </p:nvSpPr>
        <p:spPr bwMode="auto">
          <a:xfrm rot="-43200000">
            <a:off x="0" y="6583363"/>
            <a:ext cx="5292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>
                <a:latin typeface="Arial" panose="020B0604020202020204" pitchFamily="34" charset="0"/>
                <a:ea typeface="華康細明體(P)" panose="02010600010101010101" pitchFamily="2" charset="-120"/>
              </a:rPr>
              <a:t>Adapted from Pharmacia (1991) Gil Filtration – Principles and Methods p.46</a:t>
            </a:r>
          </a:p>
        </p:txBody>
      </p:sp>
      <p:sp>
        <p:nvSpPr>
          <p:cNvPr id="1588230" name="Rectangle 6"/>
          <p:cNvSpPr>
            <a:spLocks noChangeArrowheads="1"/>
          </p:cNvSpPr>
          <p:nvPr/>
        </p:nvSpPr>
        <p:spPr bwMode="auto">
          <a:xfrm>
            <a:off x="3018929" y="4321174"/>
            <a:ext cx="2312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rgbClr val="000000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Superdex 200</a:t>
            </a:r>
            <a:endParaRPr lang="en-US" altLang="zh-TW" sz="2000" dirty="0">
              <a:solidFill>
                <a:srgbClr val="808080"/>
              </a:solidFill>
              <a:latin typeface="Arial" panose="020B0604020202020204" pitchFamily="34" charset="0"/>
              <a:ea typeface="華康中黑體" panose="02010609010101010101" pitchFamily="49" charset="-120"/>
            </a:endParaRPr>
          </a:p>
          <a:p>
            <a:r>
              <a:rPr lang="en-US" altLang="zh-TW" sz="2000" dirty="0">
                <a:solidFill>
                  <a:srgbClr val="808080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Transferrin (81 </a:t>
            </a:r>
            <a:r>
              <a:rPr lang="en-US" altLang="zh-TW" sz="2000" dirty="0" err="1">
                <a:solidFill>
                  <a:srgbClr val="808080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kD</a:t>
            </a:r>
            <a:r>
              <a:rPr lang="en-US" altLang="zh-TW" sz="2000" dirty="0">
                <a:solidFill>
                  <a:srgbClr val="808080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)</a:t>
            </a:r>
          </a:p>
          <a:p>
            <a:r>
              <a:rPr lang="en-US" altLang="zh-TW" sz="2000" dirty="0">
                <a:solidFill>
                  <a:srgbClr val="808080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&amp; IgG (160 </a:t>
            </a:r>
            <a:r>
              <a:rPr lang="en-US" altLang="zh-TW" sz="2000" dirty="0" err="1">
                <a:solidFill>
                  <a:srgbClr val="808080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kD</a:t>
            </a:r>
            <a:r>
              <a:rPr lang="en-US" altLang="zh-TW" sz="2000" dirty="0">
                <a:solidFill>
                  <a:srgbClr val="808080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)</a:t>
            </a:r>
          </a:p>
        </p:txBody>
      </p:sp>
      <p:sp>
        <p:nvSpPr>
          <p:cNvPr id="1588231" name="Rectangle 7"/>
          <p:cNvSpPr>
            <a:spLocks noChangeArrowheads="1"/>
          </p:cNvSpPr>
          <p:nvPr/>
        </p:nvSpPr>
        <p:spPr bwMode="auto">
          <a:xfrm>
            <a:off x="2868613" y="1987550"/>
            <a:ext cx="1103312" cy="6858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588232" name="Freeform 8"/>
          <p:cNvSpPr>
            <a:spLocks/>
          </p:cNvSpPr>
          <p:nvPr/>
        </p:nvSpPr>
        <p:spPr bwMode="auto">
          <a:xfrm>
            <a:off x="2825750" y="2187575"/>
            <a:ext cx="5772150" cy="2271713"/>
          </a:xfrm>
          <a:custGeom>
            <a:avLst/>
            <a:gdLst>
              <a:gd name="T0" fmla="*/ 0 w 3636"/>
              <a:gd name="T1" fmla="*/ 0 h 1431"/>
              <a:gd name="T2" fmla="*/ 1248 w 3636"/>
              <a:gd name="T3" fmla="*/ 336 h 1431"/>
              <a:gd name="T4" fmla="*/ 2544 w 3636"/>
              <a:gd name="T5" fmla="*/ 864 h 1431"/>
              <a:gd name="T6" fmla="*/ 3636 w 3636"/>
              <a:gd name="T7" fmla="*/ 1431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6" h="1431">
                <a:moveTo>
                  <a:pt x="0" y="0"/>
                </a:moveTo>
                <a:cubicBezTo>
                  <a:pt x="412" y="96"/>
                  <a:pt x="824" y="192"/>
                  <a:pt x="1248" y="336"/>
                </a:cubicBezTo>
                <a:cubicBezTo>
                  <a:pt x="1672" y="480"/>
                  <a:pt x="2146" y="682"/>
                  <a:pt x="2544" y="864"/>
                </a:cubicBezTo>
                <a:cubicBezTo>
                  <a:pt x="2942" y="1046"/>
                  <a:pt x="3454" y="1337"/>
                  <a:pt x="3636" y="1431"/>
                </a:cubicBezTo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en-US"/>
          </a:p>
        </p:txBody>
      </p:sp>
      <p:grpSp>
        <p:nvGrpSpPr>
          <p:cNvPr id="1588233" name="Group 9"/>
          <p:cNvGrpSpPr>
            <a:grpSpLocks/>
          </p:cNvGrpSpPr>
          <p:nvPr/>
        </p:nvGrpSpPr>
        <p:grpSpPr bwMode="auto">
          <a:xfrm>
            <a:off x="2216150" y="1044575"/>
            <a:ext cx="6591300" cy="4953000"/>
            <a:chOff x="946" y="702"/>
            <a:chExt cx="4152" cy="3120"/>
          </a:xfrm>
        </p:grpSpPr>
        <p:grpSp>
          <p:nvGrpSpPr>
            <p:cNvPr id="1588234" name="Group 10"/>
            <p:cNvGrpSpPr>
              <a:grpSpLocks/>
            </p:cNvGrpSpPr>
            <p:nvPr/>
          </p:nvGrpSpPr>
          <p:grpSpPr bwMode="auto">
            <a:xfrm>
              <a:off x="1330" y="846"/>
              <a:ext cx="3648" cy="2688"/>
              <a:chOff x="1330" y="846"/>
              <a:chExt cx="3648" cy="2688"/>
            </a:xfrm>
          </p:grpSpPr>
          <p:sp>
            <p:nvSpPr>
              <p:cNvPr id="1588235" name="Rectangle 11"/>
              <p:cNvSpPr>
                <a:spLocks noChangeArrowheads="1"/>
              </p:cNvSpPr>
              <p:nvPr/>
            </p:nvSpPr>
            <p:spPr bwMode="auto">
              <a:xfrm>
                <a:off x="1330" y="846"/>
                <a:ext cx="3648" cy="268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88236" name="Line 12"/>
              <p:cNvSpPr>
                <a:spLocks noChangeShapeType="1"/>
              </p:cNvSpPr>
              <p:nvPr/>
            </p:nvSpPr>
            <p:spPr bwMode="auto">
              <a:xfrm>
                <a:off x="1330" y="262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88237" name="Line 13"/>
              <p:cNvSpPr>
                <a:spLocks noChangeShapeType="1"/>
              </p:cNvSpPr>
              <p:nvPr/>
            </p:nvSpPr>
            <p:spPr bwMode="auto">
              <a:xfrm>
                <a:off x="1330" y="175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88238" name="Line 14"/>
              <p:cNvSpPr>
                <a:spLocks noChangeShapeType="1"/>
              </p:cNvSpPr>
              <p:nvPr/>
            </p:nvSpPr>
            <p:spPr bwMode="auto">
              <a:xfrm>
                <a:off x="2050" y="343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88239" name="Line 15"/>
              <p:cNvSpPr>
                <a:spLocks noChangeShapeType="1"/>
              </p:cNvSpPr>
              <p:nvPr/>
            </p:nvSpPr>
            <p:spPr bwMode="auto">
              <a:xfrm>
                <a:off x="2770" y="343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88240" name="Line 16"/>
              <p:cNvSpPr>
                <a:spLocks noChangeShapeType="1"/>
              </p:cNvSpPr>
              <p:nvPr/>
            </p:nvSpPr>
            <p:spPr bwMode="auto">
              <a:xfrm>
                <a:off x="3490" y="343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88241" name="Line 17"/>
              <p:cNvSpPr>
                <a:spLocks noChangeShapeType="1"/>
              </p:cNvSpPr>
              <p:nvPr/>
            </p:nvSpPr>
            <p:spPr bwMode="auto">
              <a:xfrm>
                <a:off x="4210" y="343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zh-TW" altLang="en-US"/>
              </a:p>
            </p:txBody>
          </p:sp>
        </p:grpSp>
        <p:grpSp>
          <p:nvGrpSpPr>
            <p:cNvPr id="1588242" name="Group 18"/>
            <p:cNvGrpSpPr>
              <a:grpSpLocks/>
            </p:cNvGrpSpPr>
            <p:nvPr/>
          </p:nvGrpSpPr>
          <p:grpSpPr bwMode="auto">
            <a:xfrm>
              <a:off x="1234" y="3534"/>
              <a:ext cx="3864" cy="288"/>
              <a:chOff x="1234" y="3534"/>
              <a:chExt cx="3864" cy="288"/>
            </a:xfrm>
          </p:grpSpPr>
          <p:sp>
            <p:nvSpPr>
              <p:cNvPr id="1588243" name="Text Box 19"/>
              <p:cNvSpPr txBox="1">
                <a:spLocks noChangeArrowheads="1"/>
              </p:cNvSpPr>
              <p:nvPr/>
            </p:nvSpPr>
            <p:spPr bwMode="auto">
              <a:xfrm>
                <a:off x="1234" y="353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>
                    <a:latin typeface="Arial" panose="020B0604020202020204" pitchFamily="34" charset="0"/>
                    <a:ea typeface="華康楷書體W5" panose="02010609010101010101" pitchFamily="49" charset="-120"/>
                  </a:rPr>
                  <a:t>0</a:t>
                </a:r>
              </a:p>
            </p:txBody>
          </p:sp>
          <p:sp>
            <p:nvSpPr>
              <p:cNvPr id="1588244" name="Text Box 20"/>
              <p:cNvSpPr txBox="1">
                <a:spLocks noChangeArrowheads="1"/>
              </p:cNvSpPr>
              <p:nvPr/>
            </p:nvSpPr>
            <p:spPr bwMode="auto">
              <a:xfrm>
                <a:off x="1917" y="353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>
                    <a:latin typeface="Arial" panose="020B0604020202020204" pitchFamily="34" charset="0"/>
                    <a:ea typeface="華康楷書體W5" panose="02010609010101010101" pitchFamily="49" charset="-120"/>
                  </a:rPr>
                  <a:t>1</a:t>
                </a:r>
              </a:p>
            </p:txBody>
          </p:sp>
          <p:sp>
            <p:nvSpPr>
              <p:cNvPr id="1588245" name="Text Box 21"/>
              <p:cNvSpPr txBox="1">
                <a:spLocks noChangeArrowheads="1"/>
              </p:cNvSpPr>
              <p:nvPr/>
            </p:nvSpPr>
            <p:spPr bwMode="auto">
              <a:xfrm>
                <a:off x="2666" y="353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>
                    <a:latin typeface="Arial" panose="020B0604020202020204" pitchFamily="34" charset="0"/>
                    <a:ea typeface="華康楷書體W5" panose="02010609010101010101" pitchFamily="49" charset="-120"/>
                  </a:rPr>
                  <a:t>2</a:t>
                </a:r>
              </a:p>
            </p:txBody>
          </p:sp>
          <p:sp>
            <p:nvSpPr>
              <p:cNvPr id="1588246" name="Text Box 22"/>
              <p:cNvSpPr txBox="1">
                <a:spLocks noChangeArrowheads="1"/>
              </p:cNvSpPr>
              <p:nvPr/>
            </p:nvSpPr>
            <p:spPr bwMode="auto">
              <a:xfrm>
                <a:off x="3360" y="353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>
                    <a:latin typeface="Arial" panose="020B0604020202020204" pitchFamily="34" charset="0"/>
                    <a:ea typeface="華康楷書體W5" panose="02010609010101010101" pitchFamily="49" charset="-120"/>
                  </a:rPr>
                  <a:t>3</a:t>
                </a:r>
              </a:p>
            </p:txBody>
          </p:sp>
          <p:sp>
            <p:nvSpPr>
              <p:cNvPr id="1588247" name="Text Box 23"/>
              <p:cNvSpPr txBox="1">
                <a:spLocks noChangeArrowheads="1"/>
              </p:cNvSpPr>
              <p:nvPr/>
            </p:nvSpPr>
            <p:spPr bwMode="auto">
              <a:xfrm>
                <a:off x="4114" y="353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>
                    <a:latin typeface="Arial" panose="020B0604020202020204" pitchFamily="34" charset="0"/>
                    <a:ea typeface="華康楷書體W5" panose="02010609010101010101" pitchFamily="49" charset="-120"/>
                  </a:rPr>
                  <a:t>4</a:t>
                </a:r>
              </a:p>
            </p:txBody>
          </p:sp>
          <p:sp>
            <p:nvSpPr>
              <p:cNvPr id="1588248" name="Text Box 24"/>
              <p:cNvSpPr txBox="1">
                <a:spLocks noChangeArrowheads="1"/>
              </p:cNvSpPr>
              <p:nvPr/>
            </p:nvSpPr>
            <p:spPr bwMode="auto">
              <a:xfrm>
                <a:off x="4875" y="353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>
                    <a:latin typeface="Arial" panose="020B0604020202020204" pitchFamily="34" charset="0"/>
                    <a:ea typeface="華康楷書體W5" panose="02010609010101010101" pitchFamily="49" charset="-120"/>
                  </a:rPr>
                  <a:t>5</a:t>
                </a:r>
              </a:p>
            </p:txBody>
          </p:sp>
        </p:grpSp>
        <p:grpSp>
          <p:nvGrpSpPr>
            <p:cNvPr id="1588249" name="Group 25"/>
            <p:cNvGrpSpPr>
              <a:grpSpLocks/>
            </p:cNvGrpSpPr>
            <p:nvPr/>
          </p:nvGrpSpPr>
          <p:grpSpPr bwMode="auto">
            <a:xfrm>
              <a:off x="946" y="702"/>
              <a:ext cx="383" cy="2064"/>
              <a:chOff x="946" y="702"/>
              <a:chExt cx="383" cy="2064"/>
            </a:xfrm>
          </p:grpSpPr>
          <p:sp>
            <p:nvSpPr>
              <p:cNvPr id="1588250" name="Text Box 26"/>
              <p:cNvSpPr txBox="1">
                <a:spLocks noChangeArrowheads="1"/>
              </p:cNvSpPr>
              <p:nvPr/>
            </p:nvSpPr>
            <p:spPr bwMode="auto">
              <a:xfrm>
                <a:off x="946" y="2478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>
                    <a:latin typeface="Arial" panose="020B0604020202020204" pitchFamily="34" charset="0"/>
                    <a:ea typeface="華康楷書體W5" panose="02010609010101010101" pitchFamily="49" charset="-120"/>
                  </a:rPr>
                  <a:t>0.5</a:t>
                </a:r>
              </a:p>
            </p:txBody>
          </p:sp>
          <p:sp>
            <p:nvSpPr>
              <p:cNvPr id="1588251" name="Text Box 27"/>
              <p:cNvSpPr txBox="1">
                <a:spLocks noChangeArrowheads="1"/>
              </p:cNvSpPr>
              <p:nvPr/>
            </p:nvSpPr>
            <p:spPr bwMode="auto">
              <a:xfrm>
                <a:off x="946" y="1614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 b="1" dirty="0">
                    <a:latin typeface="Arial" panose="020B0604020202020204" pitchFamily="34" charset="0"/>
                    <a:ea typeface="華康楷書體W5" panose="02010609010101010101" pitchFamily="49" charset="-120"/>
                  </a:rPr>
                  <a:t>1.0</a:t>
                </a:r>
              </a:p>
            </p:txBody>
          </p:sp>
          <p:sp>
            <p:nvSpPr>
              <p:cNvPr id="1588252" name="Text Box 28"/>
              <p:cNvSpPr txBox="1">
                <a:spLocks noChangeArrowheads="1"/>
              </p:cNvSpPr>
              <p:nvPr/>
            </p:nvSpPr>
            <p:spPr bwMode="auto">
              <a:xfrm>
                <a:off x="946" y="702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TW">
                    <a:latin typeface="Arial" panose="020B0604020202020204" pitchFamily="34" charset="0"/>
                    <a:ea typeface="華康楷書體W5" panose="02010609010101010101" pitchFamily="49" charset="-120"/>
                  </a:rPr>
                  <a:t>1.5</a:t>
                </a:r>
              </a:p>
            </p:txBody>
          </p:sp>
        </p:grpSp>
      </p:grpSp>
      <p:sp>
        <p:nvSpPr>
          <p:cNvPr id="1588253" name="Text Box 29"/>
          <p:cNvSpPr txBox="1">
            <a:spLocks noChangeArrowheads="1"/>
          </p:cNvSpPr>
          <p:nvPr/>
        </p:nvSpPr>
        <p:spPr bwMode="auto">
          <a:xfrm>
            <a:off x="4067175" y="5949950"/>
            <a:ext cx="355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>
                <a:solidFill>
                  <a:srgbClr val="9900FF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Sample volume (% of Vt)</a:t>
            </a:r>
          </a:p>
        </p:txBody>
      </p:sp>
      <p:sp>
        <p:nvSpPr>
          <p:cNvPr id="1588254" name="Text Box 30"/>
          <p:cNvSpPr txBox="1">
            <a:spLocks noChangeArrowheads="1"/>
          </p:cNvSpPr>
          <p:nvPr/>
        </p:nvSpPr>
        <p:spPr bwMode="auto">
          <a:xfrm rot="-21600000">
            <a:off x="539750" y="1484784"/>
            <a:ext cx="162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>
                <a:solidFill>
                  <a:srgbClr val="9900FF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Resolution</a:t>
            </a:r>
          </a:p>
        </p:txBody>
      </p:sp>
      <p:sp>
        <p:nvSpPr>
          <p:cNvPr id="1588255" name="Oval 31"/>
          <p:cNvSpPr>
            <a:spLocks noChangeArrowheads="1"/>
          </p:cNvSpPr>
          <p:nvPr/>
        </p:nvSpPr>
        <p:spPr bwMode="auto">
          <a:xfrm>
            <a:off x="2867025" y="218122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588256" name="Oval 32"/>
          <p:cNvSpPr>
            <a:spLocks noChangeArrowheads="1"/>
          </p:cNvSpPr>
          <p:nvPr/>
        </p:nvSpPr>
        <p:spPr bwMode="auto">
          <a:xfrm>
            <a:off x="3259138" y="226377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588257" name="Oval 33"/>
          <p:cNvSpPr>
            <a:spLocks noChangeArrowheads="1"/>
          </p:cNvSpPr>
          <p:nvPr/>
        </p:nvSpPr>
        <p:spPr bwMode="auto">
          <a:xfrm>
            <a:off x="3729038" y="226377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588258" name="Oval 34"/>
          <p:cNvSpPr>
            <a:spLocks noChangeArrowheads="1"/>
          </p:cNvSpPr>
          <p:nvPr/>
        </p:nvSpPr>
        <p:spPr bwMode="auto">
          <a:xfrm>
            <a:off x="4730750" y="264477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588259" name="Oval 35"/>
          <p:cNvSpPr>
            <a:spLocks noChangeArrowheads="1"/>
          </p:cNvSpPr>
          <p:nvPr/>
        </p:nvSpPr>
        <p:spPr bwMode="auto">
          <a:xfrm>
            <a:off x="6559550" y="343217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588260" name="Oval 36"/>
          <p:cNvSpPr>
            <a:spLocks noChangeArrowheads="1"/>
          </p:cNvSpPr>
          <p:nvPr/>
        </p:nvSpPr>
        <p:spPr bwMode="auto">
          <a:xfrm>
            <a:off x="7626350" y="386397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1588262" name="Group 38"/>
          <p:cNvGrpSpPr>
            <a:grpSpLocks/>
          </p:cNvGrpSpPr>
          <p:nvPr/>
        </p:nvGrpSpPr>
        <p:grpSpPr bwMode="auto">
          <a:xfrm>
            <a:off x="1111250" y="3227859"/>
            <a:ext cx="458788" cy="1676400"/>
            <a:chOff x="600" y="2216"/>
            <a:chExt cx="289" cy="1056"/>
          </a:xfrm>
        </p:grpSpPr>
        <p:sp>
          <p:nvSpPr>
            <p:cNvPr id="1588263" name="Line 39"/>
            <p:cNvSpPr>
              <a:spLocks noChangeShapeType="1"/>
            </p:cNvSpPr>
            <p:nvPr/>
          </p:nvSpPr>
          <p:spPr bwMode="auto">
            <a:xfrm>
              <a:off x="600" y="2216"/>
              <a:ext cx="0" cy="105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  <p:sp>
          <p:nvSpPr>
            <p:cNvPr id="1588264" name="Line 40"/>
            <p:cNvSpPr>
              <a:spLocks noChangeShapeType="1"/>
            </p:cNvSpPr>
            <p:nvPr/>
          </p:nvSpPr>
          <p:spPr bwMode="auto">
            <a:xfrm>
              <a:off x="889" y="2216"/>
              <a:ext cx="0" cy="105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588265" name="Group 41"/>
          <p:cNvGrpSpPr>
            <a:grpSpLocks/>
          </p:cNvGrpSpPr>
          <p:nvPr/>
        </p:nvGrpSpPr>
        <p:grpSpPr bwMode="auto">
          <a:xfrm>
            <a:off x="1138238" y="3088159"/>
            <a:ext cx="400050" cy="396875"/>
            <a:chOff x="624" y="2151"/>
            <a:chExt cx="252" cy="250"/>
          </a:xfrm>
        </p:grpSpPr>
        <p:sp>
          <p:nvSpPr>
            <p:cNvPr id="1588266" name="Line 42"/>
            <p:cNvSpPr>
              <a:spLocks noChangeShapeType="1"/>
            </p:cNvSpPr>
            <p:nvPr/>
          </p:nvSpPr>
          <p:spPr bwMode="auto">
            <a:xfrm>
              <a:off x="624" y="2400"/>
              <a:ext cx="25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588267" name="Text Box 43"/>
            <p:cNvSpPr txBox="1">
              <a:spLocks noChangeArrowheads="1"/>
            </p:cNvSpPr>
            <p:nvPr/>
          </p:nvSpPr>
          <p:spPr bwMode="auto">
            <a:xfrm>
              <a:off x="654" y="2151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 i="1">
                  <a:solidFill>
                    <a:srgbClr val="FF0000"/>
                  </a:solidFill>
                  <a:latin typeface="Times New Roman" panose="02020603050405020304" pitchFamily="18" charset="0"/>
                  <a:ea typeface="華康楷書體W5" panose="02010609010101010101" pitchFamily="49" charset="-120"/>
                </a:rPr>
                <a:t>a</a:t>
              </a:r>
            </a:p>
          </p:txBody>
        </p:sp>
      </p:grpSp>
      <p:grpSp>
        <p:nvGrpSpPr>
          <p:cNvPr id="1588268" name="Group 44"/>
          <p:cNvGrpSpPr>
            <a:grpSpLocks/>
          </p:cNvGrpSpPr>
          <p:nvPr/>
        </p:nvGrpSpPr>
        <p:grpSpPr bwMode="auto">
          <a:xfrm>
            <a:off x="1331913" y="4945534"/>
            <a:ext cx="454025" cy="396875"/>
            <a:chOff x="739" y="3298"/>
            <a:chExt cx="286" cy="250"/>
          </a:xfrm>
        </p:grpSpPr>
        <p:sp>
          <p:nvSpPr>
            <p:cNvPr id="1588269" name="Text Box 45"/>
            <p:cNvSpPr txBox="1">
              <a:spLocks noChangeArrowheads="1"/>
            </p:cNvSpPr>
            <p:nvPr/>
          </p:nvSpPr>
          <p:spPr bwMode="auto">
            <a:xfrm>
              <a:off x="798" y="3298"/>
              <a:ext cx="1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華康楷書體W5" panose="02010609010101010101" pitchFamily="49" charset="-120"/>
                </a:rPr>
                <a:t>c</a:t>
              </a:r>
            </a:p>
          </p:txBody>
        </p:sp>
        <p:sp>
          <p:nvSpPr>
            <p:cNvPr id="1588270" name="Line 46"/>
            <p:cNvSpPr>
              <a:spLocks noChangeShapeType="1"/>
            </p:cNvSpPr>
            <p:nvPr/>
          </p:nvSpPr>
          <p:spPr bwMode="auto">
            <a:xfrm>
              <a:off x="739" y="3312"/>
              <a:ext cx="28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588271" name="Group 47"/>
          <p:cNvGrpSpPr>
            <a:grpSpLocks/>
          </p:cNvGrpSpPr>
          <p:nvPr/>
        </p:nvGrpSpPr>
        <p:grpSpPr bwMode="auto">
          <a:xfrm>
            <a:off x="900112" y="4967759"/>
            <a:ext cx="411163" cy="396875"/>
            <a:chOff x="467" y="3312"/>
            <a:chExt cx="259" cy="250"/>
          </a:xfrm>
        </p:grpSpPr>
        <p:sp>
          <p:nvSpPr>
            <p:cNvPr id="1588272" name="Line 48"/>
            <p:cNvSpPr>
              <a:spLocks noChangeShapeType="1"/>
            </p:cNvSpPr>
            <p:nvPr/>
          </p:nvSpPr>
          <p:spPr bwMode="auto">
            <a:xfrm flipV="1">
              <a:off x="467" y="3312"/>
              <a:ext cx="25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zh-TW" altLang="en-US"/>
            </a:p>
          </p:txBody>
        </p:sp>
        <p:sp>
          <p:nvSpPr>
            <p:cNvPr id="1588273" name="Text Box 49"/>
            <p:cNvSpPr txBox="1">
              <a:spLocks noChangeArrowheads="1"/>
            </p:cNvSpPr>
            <p:nvPr/>
          </p:nvSpPr>
          <p:spPr bwMode="auto">
            <a:xfrm>
              <a:off x="497" y="3312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華康楷書體W5" panose="02010609010101010101" pitchFamily="49" charset="-120"/>
                </a:rPr>
                <a:t>b</a:t>
              </a:r>
            </a:p>
          </p:txBody>
        </p:sp>
      </p:grpSp>
      <p:grpSp>
        <p:nvGrpSpPr>
          <p:cNvPr id="1588274" name="Group 50"/>
          <p:cNvGrpSpPr>
            <a:grpSpLocks/>
          </p:cNvGrpSpPr>
          <p:nvPr/>
        </p:nvGrpSpPr>
        <p:grpSpPr bwMode="auto">
          <a:xfrm>
            <a:off x="579438" y="2084859"/>
            <a:ext cx="1525587" cy="822325"/>
            <a:chOff x="249" y="1511"/>
            <a:chExt cx="961" cy="518"/>
          </a:xfrm>
        </p:grpSpPr>
        <p:sp>
          <p:nvSpPr>
            <p:cNvPr id="1588275" name="Text Box 51"/>
            <p:cNvSpPr txBox="1">
              <a:spLocks noChangeArrowheads="1"/>
            </p:cNvSpPr>
            <p:nvPr/>
          </p:nvSpPr>
          <p:spPr bwMode="auto">
            <a:xfrm rot="-21600000">
              <a:off x="249" y="1632"/>
              <a:ext cx="4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rgbClr val="9900FF"/>
                  </a:solidFill>
                  <a:latin typeface="Arial" panose="020B0604020202020204" pitchFamily="34" charset="0"/>
                  <a:ea typeface="華康中黑體" panose="02010609010101010101" pitchFamily="49" charset="-120"/>
                </a:rPr>
                <a:t>R =</a:t>
              </a:r>
            </a:p>
          </p:txBody>
        </p:sp>
        <p:sp>
          <p:nvSpPr>
            <p:cNvPr id="1588276" name="Text Box 52"/>
            <p:cNvSpPr txBox="1">
              <a:spLocks noChangeArrowheads="1"/>
            </p:cNvSpPr>
            <p:nvPr/>
          </p:nvSpPr>
          <p:spPr bwMode="auto">
            <a:xfrm>
              <a:off x="605" y="1511"/>
              <a:ext cx="60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TW" sz="2000" i="1">
                  <a:solidFill>
                    <a:srgbClr val="FF0000"/>
                  </a:solidFill>
                  <a:latin typeface="Times New Roman" panose="02020603050405020304" pitchFamily="18" charset="0"/>
                  <a:ea typeface="華康楷書體W5" panose="02010609010101010101" pitchFamily="49" charset="-120"/>
                </a:rPr>
                <a:t>a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TW" sz="2000" i="1">
                  <a:solidFill>
                    <a:srgbClr val="FF0000"/>
                  </a:solidFill>
                  <a:latin typeface="Times New Roman" panose="02020603050405020304" pitchFamily="18" charset="0"/>
                  <a:ea typeface="華康楷書體W5" panose="02010609010101010101" pitchFamily="49" charset="-120"/>
                </a:rPr>
                <a:t>(b+c)/2</a:t>
              </a:r>
            </a:p>
          </p:txBody>
        </p:sp>
        <p:sp>
          <p:nvSpPr>
            <p:cNvPr id="1588277" name="Line 53"/>
            <p:cNvSpPr>
              <a:spLocks noChangeShapeType="1"/>
            </p:cNvSpPr>
            <p:nvPr/>
          </p:nvSpPr>
          <p:spPr bwMode="auto">
            <a:xfrm>
              <a:off x="672" y="1776"/>
              <a:ext cx="48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588278" name="Group 54"/>
          <p:cNvGrpSpPr>
            <a:grpSpLocks/>
          </p:cNvGrpSpPr>
          <p:nvPr/>
        </p:nvGrpSpPr>
        <p:grpSpPr bwMode="auto">
          <a:xfrm>
            <a:off x="539750" y="2072159"/>
            <a:ext cx="1600200" cy="3352800"/>
            <a:chOff x="240" y="1488"/>
            <a:chExt cx="1008" cy="2112"/>
          </a:xfrm>
        </p:grpSpPr>
        <p:sp>
          <p:nvSpPr>
            <p:cNvPr id="1588279" name="Rectangle 55"/>
            <p:cNvSpPr>
              <a:spLocks noChangeArrowheads="1"/>
            </p:cNvSpPr>
            <p:nvPr/>
          </p:nvSpPr>
          <p:spPr bwMode="auto">
            <a:xfrm>
              <a:off x="240" y="1488"/>
              <a:ext cx="1008" cy="2112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88280" name="Line 56"/>
            <p:cNvSpPr>
              <a:spLocks noChangeShapeType="1"/>
            </p:cNvSpPr>
            <p:nvPr/>
          </p:nvSpPr>
          <p:spPr bwMode="auto">
            <a:xfrm>
              <a:off x="240" y="2064"/>
              <a:ext cx="100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588281" name="Freeform 57"/>
          <p:cNvSpPr>
            <a:spLocks/>
          </p:cNvSpPr>
          <p:nvPr/>
        </p:nvSpPr>
        <p:spPr bwMode="auto">
          <a:xfrm>
            <a:off x="644525" y="3761843"/>
            <a:ext cx="1392238" cy="1100733"/>
          </a:xfrm>
          <a:custGeom>
            <a:avLst/>
            <a:gdLst>
              <a:gd name="T0" fmla="*/ 0 w 877"/>
              <a:gd name="T1" fmla="*/ 707 h 736"/>
              <a:gd name="T2" fmla="*/ 164 w 877"/>
              <a:gd name="T3" fmla="*/ 675 h 736"/>
              <a:gd name="T4" fmla="*/ 224 w 877"/>
              <a:gd name="T5" fmla="*/ 342 h 736"/>
              <a:gd name="T6" fmla="*/ 269 w 877"/>
              <a:gd name="T7" fmla="*/ 57 h 736"/>
              <a:gd name="T8" fmla="*/ 324 w 877"/>
              <a:gd name="T9" fmla="*/ 60 h 736"/>
              <a:gd name="T10" fmla="*/ 356 w 877"/>
              <a:gd name="T11" fmla="*/ 415 h 736"/>
              <a:gd name="T12" fmla="*/ 388 w 877"/>
              <a:gd name="T13" fmla="*/ 655 h 736"/>
              <a:gd name="T14" fmla="*/ 471 w 877"/>
              <a:gd name="T15" fmla="*/ 671 h 736"/>
              <a:gd name="T16" fmla="*/ 528 w 877"/>
              <a:gd name="T17" fmla="*/ 403 h 736"/>
              <a:gd name="T18" fmla="*/ 586 w 877"/>
              <a:gd name="T19" fmla="*/ 163 h 736"/>
              <a:gd name="T20" fmla="*/ 647 w 877"/>
              <a:gd name="T21" fmla="*/ 335 h 736"/>
              <a:gd name="T22" fmla="*/ 695 w 877"/>
              <a:gd name="T23" fmla="*/ 604 h 736"/>
              <a:gd name="T24" fmla="*/ 727 w 877"/>
              <a:gd name="T25" fmla="*/ 707 h 736"/>
              <a:gd name="T26" fmla="*/ 877 w 877"/>
              <a:gd name="T27" fmla="*/ 707 h 736"/>
              <a:gd name="connsiteX0" fmla="*/ 0 w 10000"/>
              <a:gd name="connsiteY0" fmla="*/ 9357 h 9435"/>
              <a:gd name="connsiteX1" fmla="*/ 1870 w 10000"/>
              <a:gd name="connsiteY1" fmla="*/ 8922 h 9435"/>
              <a:gd name="connsiteX2" fmla="*/ 2554 w 10000"/>
              <a:gd name="connsiteY2" fmla="*/ 4398 h 9435"/>
              <a:gd name="connsiteX3" fmla="*/ 3067 w 10000"/>
              <a:gd name="connsiteY3" fmla="*/ 525 h 9435"/>
              <a:gd name="connsiteX4" fmla="*/ 3694 w 10000"/>
              <a:gd name="connsiteY4" fmla="*/ 566 h 9435"/>
              <a:gd name="connsiteX5" fmla="*/ 4059 w 10000"/>
              <a:gd name="connsiteY5" fmla="*/ 5390 h 9435"/>
              <a:gd name="connsiteX6" fmla="*/ 4595 w 10000"/>
              <a:gd name="connsiteY6" fmla="*/ 8650 h 9435"/>
              <a:gd name="connsiteX7" fmla="*/ 5371 w 10000"/>
              <a:gd name="connsiteY7" fmla="*/ 8868 h 9435"/>
              <a:gd name="connsiteX8" fmla="*/ 6021 w 10000"/>
              <a:gd name="connsiteY8" fmla="*/ 5227 h 9435"/>
              <a:gd name="connsiteX9" fmla="*/ 6682 w 10000"/>
              <a:gd name="connsiteY9" fmla="*/ 1966 h 9435"/>
              <a:gd name="connsiteX10" fmla="*/ 7377 w 10000"/>
              <a:gd name="connsiteY10" fmla="*/ 4303 h 9435"/>
              <a:gd name="connsiteX11" fmla="*/ 7925 w 10000"/>
              <a:gd name="connsiteY11" fmla="*/ 7958 h 9435"/>
              <a:gd name="connsiteX12" fmla="*/ 8290 w 10000"/>
              <a:gd name="connsiteY12" fmla="*/ 9357 h 9435"/>
              <a:gd name="connsiteX13" fmla="*/ 10000 w 10000"/>
              <a:gd name="connsiteY13" fmla="*/ 9357 h 9435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61 h 10000"/>
              <a:gd name="connsiteX3" fmla="*/ 3067 w 10000"/>
              <a:gd name="connsiteY3" fmla="*/ 556 h 10000"/>
              <a:gd name="connsiteX4" fmla="*/ 3694 w 10000"/>
              <a:gd name="connsiteY4" fmla="*/ 600 h 10000"/>
              <a:gd name="connsiteX5" fmla="*/ 4059 w 10000"/>
              <a:gd name="connsiteY5" fmla="*/ 5713 h 10000"/>
              <a:gd name="connsiteX6" fmla="*/ 4595 w 10000"/>
              <a:gd name="connsiteY6" fmla="*/ 9168 h 10000"/>
              <a:gd name="connsiteX7" fmla="*/ 5234 w 10000"/>
              <a:gd name="connsiteY7" fmla="*/ 9269 h 10000"/>
              <a:gd name="connsiteX8" fmla="*/ 6021 w 10000"/>
              <a:gd name="connsiteY8" fmla="*/ 5540 h 10000"/>
              <a:gd name="connsiteX9" fmla="*/ 6682 w 10000"/>
              <a:gd name="connsiteY9" fmla="*/ 2084 h 10000"/>
              <a:gd name="connsiteX10" fmla="*/ 7377 w 10000"/>
              <a:gd name="connsiteY10" fmla="*/ 4561 h 10000"/>
              <a:gd name="connsiteX11" fmla="*/ 7925 w 10000"/>
              <a:gd name="connsiteY11" fmla="*/ 8435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61 h 10000"/>
              <a:gd name="connsiteX3" fmla="*/ 3067 w 10000"/>
              <a:gd name="connsiteY3" fmla="*/ 556 h 10000"/>
              <a:gd name="connsiteX4" fmla="*/ 3694 w 10000"/>
              <a:gd name="connsiteY4" fmla="*/ 600 h 10000"/>
              <a:gd name="connsiteX5" fmla="*/ 4059 w 10000"/>
              <a:gd name="connsiteY5" fmla="*/ 5713 h 10000"/>
              <a:gd name="connsiteX6" fmla="*/ 4595 w 10000"/>
              <a:gd name="connsiteY6" fmla="*/ 9168 h 10000"/>
              <a:gd name="connsiteX7" fmla="*/ 5234 w 10000"/>
              <a:gd name="connsiteY7" fmla="*/ 9269 h 10000"/>
              <a:gd name="connsiteX8" fmla="*/ 5918 w 10000"/>
              <a:gd name="connsiteY8" fmla="*/ 5540 h 10000"/>
              <a:gd name="connsiteX9" fmla="*/ 6682 w 10000"/>
              <a:gd name="connsiteY9" fmla="*/ 2084 h 10000"/>
              <a:gd name="connsiteX10" fmla="*/ 7377 w 10000"/>
              <a:gd name="connsiteY10" fmla="*/ 4561 h 10000"/>
              <a:gd name="connsiteX11" fmla="*/ 7925 w 10000"/>
              <a:gd name="connsiteY11" fmla="*/ 8435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61 h 10000"/>
              <a:gd name="connsiteX3" fmla="*/ 3067 w 10000"/>
              <a:gd name="connsiteY3" fmla="*/ 556 h 10000"/>
              <a:gd name="connsiteX4" fmla="*/ 3694 w 10000"/>
              <a:gd name="connsiteY4" fmla="*/ 600 h 10000"/>
              <a:gd name="connsiteX5" fmla="*/ 4059 w 10000"/>
              <a:gd name="connsiteY5" fmla="*/ 5713 h 10000"/>
              <a:gd name="connsiteX6" fmla="*/ 4595 w 10000"/>
              <a:gd name="connsiteY6" fmla="*/ 9168 h 10000"/>
              <a:gd name="connsiteX7" fmla="*/ 5234 w 10000"/>
              <a:gd name="connsiteY7" fmla="*/ 9269 h 10000"/>
              <a:gd name="connsiteX8" fmla="*/ 5918 w 10000"/>
              <a:gd name="connsiteY8" fmla="*/ 5540 h 10000"/>
              <a:gd name="connsiteX9" fmla="*/ 6682 w 10000"/>
              <a:gd name="connsiteY9" fmla="*/ 2084 h 10000"/>
              <a:gd name="connsiteX10" fmla="*/ 7377 w 10000"/>
              <a:gd name="connsiteY10" fmla="*/ 4561 h 10000"/>
              <a:gd name="connsiteX11" fmla="*/ 7925 w 10000"/>
              <a:gd name="connsiteY11" fmla="*/ 8435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61 h 10000"/>
              <a:gd name="connsiteX3" fmla="*/ 3067 w 10000"/>
              <a:gd name="connsiteY3" fmla="*/ 556 h 10000"/>
              <a:gd name="connsiteX4" fmla="*/ 3694 w 10000"/>
              <a:gd name="connsiteY4" fmla="*/ 600 h 10000"/>
              <a:gd name="connsiteX5" fmla="*/ 4059 w 10000"/>
              <a:gd name="connsiteY5" fmla="*/ 5713 h 10000"/>
              <a:gd name="connsiteX6" fmla="*/ 4595 w 10000"/>
              <a:gd name="connsiteY6" fmla="*/ 9168 h 10000"/>
              <a:gd name="connsiteX7" fmla="*/ 5234 w 10000"/>
              <a:gd name="connsiteY7" fmla="*/ 9269 h 10000"/>
              <a:gd name="connsiteX8" fmla="*/ 5918 w 10000"/>
              <a:gd name="connsiteY8" fmla="*/ 5540 h 10000"/>
              <a:gd name="connsiteX9" fmla="*/ 6682 w 10000"/>
              <a:gd name="connsiteY9" fmla="*/ 2084 h 10000"/>
              <a:gd name="connsiteX10" fmla="*/ 7377 w 10000"/>
              <a:gd name="connsiteY10" fmla="*/ 4561 h 10000"/>
              <a:gd name="connsiteX11" fmla="*/ 7822 w 10000"/>
              <a:gd name="connsiteY11" fmla="*/ 8089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61 h 10000"/>
              <a:gd name="connsiteX3" fmla="*/ 3067 w 10000"/>
              <a:gd name="connsiteY3" fmla="*/ 556 h 10000"/>
              <a:gd name="connsiteX4" fmla="*/ 3694 w 10000"/>
              <a:gd name="connsiteY4" fmla="*/ 600 h 10000"/>
              <a:gd name="connsiteX5" fmla="*/ 4059 w 10000"/>
              <a:gd name="connsiteY5" fmla="*/ 5713 h 10000"/>
              <a:gd name="connsiteX6" fmla="*/ 4595 w 10000"/>
              <a:gd name="connsiteY6" fmla="*/ 9168 h 10000"/>
              <a:gd name="connsiteX7" fmla="*/ 5234 w 10000"/>
              <a:gd name="connsiteY7" fmla="*/ 9269 h 10000"/>
              <a:gd name="connsiteX8" fmla="*/ 5918 w 10000"/>
              <a:gd name="connsiteY8" fmla="*/ 5540 h 10000"/>
              <a:gd name="connsiteX9" fmla="*/ 6682 w 10000"/>
              <a:gd name="connsiteY9" fmla="*/ 2084 h 10000"/>
              <a:gd name="connsiteX10" fmla="*/ 7377 w 10000"/>
              <a:gd name="connsiteY10" fmla="*/ 4561 h 10000"/>
              <a:gd name="connsiteX11" fmla="*/ 7822 w 10000"/>
              <a:gd name="connsiteY11" fmla="*/ 8089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61 h 10000"/>
              <a:gd name="connsiteX3" fmla="*/ 3067 w 10000"/>
              <a:gd name="connsiteY3" fmla="*/ 556 h 10000"/>
              <a:gd name="connsiteX4" fmla="*/ 3694 w 10000"/>
              <a:gd name="connsiteY4" fmla="*/ 600 h 10000"/>
              <a:gd name="connsiteX5" fmla="*/ 4059 w 10000"/>
              <a:gd name="connsiteY5" fmla="*/ 5713 h 10000"/>
              <a:gd name="connsiteX6" fmla="*/ 4595 w 10000"/>
              <a:gd name="connsiteY6" fmla="*/ 9168 h 10000"/>
              <a:gd name="connsiteX7" fmla="*/ 5200 w 10000"/>
              <a:gd name="connsiteY7" fmla="*/ 9139 h 10000"/>
              <a:gd name="connsiteX8" fmla="*/ 5918 w 10000"/>
              <a:gd name="connsiteY8" fmla="*/ 5540 h 10000"/>
              <a:gd name="connsiteX9" fmla="*/ 6682 w 10000"/>
              <a:gd name="connsiteY9" fmla="*/ 2084 h 10000"/>
              <a:gd name="connsiteX10" fmla="*/ 7377 w 10000"/>
              <a:gd name="connsiteY10" fmla="*/ 4561 h 10000"/>
              <a:gd name="connsiteX11" fmla="*/ 7822 w 10000"/>
              <a:gd name="connsiteY11" fmla="*/ 8089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61 h 10000"/>
              <a:gd name="connsiteX3" fmla="*/ 3067 w 10000"/>
              <a:gd name="connsiteY3" fmla="*/ 556 h 10000"/>
              <a:gd name="connsiteX4" fmla="*/ 3694 w 10000"/>
              <a:gd name="connsiteY4" fmla="*/ 600 h 10000"/>
              <a:gd name="connsiteX5" fmla="*/ 4059 w 10000"/>
              <a:gd name="connsiteY5" fmla="*/ 5713 h 10000"/>
              <a:gd name="connsiteX6" fmla="*/ 4595 w 10000"/>
              <a:gd name="connsiteY6" fmla="*/ 9168 h 10000"/>
              <a:gd name="connsiteX7" fmla="*/ 5200 w 10000"/>
              <a:gd name="connsiteY7" fmla="*/ 9139 h 10000"/>
              <a:gd name="connsiteX8" fmla="*/ 5952 w 10000"/>
              <a:gd name="connsiteY8" fmla="*/ 4892 h 10000"/>
              <a:gd name="connsiteX9" fmla="*/ 6682 w 10000"/>
              <a:gd name="connsiteY9" fmla="*/ 2084 h 10000"/>
              <a:gd name="connsiteX10" fmla="*/ 7377 w 10000"/>
              <a:gd name="connsiteY10" fmla="*/ 4561 h 10000"/>
              <a:gd name="connsiteX11" fmla="*/ 7822 w 10000"/>
              <a:gd name="connsiteY11" fmla="*/ 8089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10 h 9993"/>
              <a:gd name="connsiteX1" fmla="*/ 1870 w 10000"/>
              <a:gd name="connsiteY1" fmla="*/ 9449 h 9993"/>
              <a:gd name="connsiteX2" fmla="*/ 2554 w 10000"/>
              <a:gd name="connsiteY2" fmla="*/ 4654 h 9993"/>
              <a:gd name="connsiteX3" fmla="*/ 3067 w 10000"/>
              <a:gd name="connsiteY3" fmla="*/ 549 h 9993"/>
              <a:gd name="connsiteX4" fmla="*/ 3694 w 10000"/>
              <a:gd name="connsiteY4" fmla="*/ 593 h 9993"/>
              <a:gd name="connsiteX5" fmla="*/ 4127 w 10000"/>
              <a:gd name="connsiteY5" fmla="*/ 5620 h 9993"/>
              <a:gd name="connsiteX6" fmla="*/ 4595 w 10000"/>
              <a:gd name="connsiteY6" fmla="*/ 9161 h 9993"/>
              <a:gd name="connsiteX7" fmla="*/ 5200 w 10000"/>
              <a:gd name="connsiteY7" fmla="*/ 9132 h 9993"/>
              <a:gd name="connsiteX8" fmla="*/ 5952 w 10000"/>
              <a:gd name="connsiteY8" fmla="*/ 4885 h 9993"/>
              <a:gd name="connsiteX9" fmla="*/ 6682 w 10000"/>
              <a:gd name="connsiteY9" fmla="*/ 2077 h 9993"/>
              <a:gd name="connsiteX10" fmla="*/ 7377 w 10000"/>
              <a:gd name="connsiteY10" fmla="*/ 4554 h 9993"/>
              <a:gd name="connsiteX11" fmla="*/ 7822 w 10000"/>
              <a:gd name="connsiteY11" fmla="*/ 8082 h 9993"/>
              <a:gd name="connsiteX12" fmla="*/ 8290 w 10000"/>
              <a:gd name="connsiteY12" fmla="*/ 9910 h 9993"/>
              <a:gd name="connsiteX13" fmla="*/ 10000 w 10000"/>
              <a:gd name="connsiteY13" fmla="*/ 9910 h 9993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57 h 10000"/>
              <a:gd name="connsiteX3" fmla="*/ 3067 w 10000"/>
              <a:gd name="connsiteY3" fmla="*/ 549 h 10000"/>
              <a:gd name="connsiteX4" fmla="*/ 3694 w 10000"/>
              <a:gd name="connsiteY4" fmla="*/ 593 h 10000"/>
              <a:gd name="connsiteX5" fmla="*/ 4127 w 10000"/>
              <a:gd name="connsiteY5" fmla="*/ 5624 h 10000"/>
              <a:gd name="connsiteX6" fmla="*/ 4595 w 10000"/>
              <a:gd name="connsiteY6" fmla="*/ 9167 h 10000"/>
              <a:gd name="connsiteX7" fmla="*/ 5200 w 10000"/>
              <a:gd name="connsiteY7" fmla="*/ 9138 h 10000"/>
              <a:gd name="connsiteX8" fmla="*/ 5952 w 10000"/>
              <a:gd name="connsiteY8" fmla="*/ 4888 h 10000"/>
              <a:gd name="connsiteX9" fmla="*/ 6682 w 10000"/>
              <a:gd name="connsiteY9" fmla="*/ 2078 h 10000"/>
              <a:gd name="connsiteX10" fmla="*/ 7377 w 10000"/>
              <a:gd name="connsiteY10" fmla="*/ 4557 h 10000"/>
              <a:gd name="connsiteX11" fmla="*/ 7822 w 10000"/>
              <a:gd name="connsiteY11" fmla="*/ 8088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57 h 10000"/>
              <a:gd name="connsiteX3" fmla="*/ 3067 w 10000"/>
              <a:gd name="connsiteY3" fmla="*/ 549 h 10000"/>
              <a:gd name="connsiteX4" fmla="*/ 3694 w 10000"/>
              <a:gd name="connsiteY4" fmla="*/ 593 h 10000"/>
              <a:gd name="connsiteX5" fmla="*/ 4127 w 10000"/>
              <a:gd name="connsiteY5" fmla="*/ 5624 h 10000"/>
              <a:gd name="connsiteX6" fmla="*/ 4595 w 10000"/>
              <a:gd name="connsiteY6" fmla="*/ 9167 h 10000"/>
              <a:gd name="connsiteX7" fmla="*/ 5200 w 10000"/>
              <a:gd name="connsiteY7" fmla="*/ 9138 h 10000"/>
              <a:gd name="connsiteX8" fmla="*/ 5952 w 10000"/>
              <a:gd name="connsiteY8" fmla="*/ 4888 h 10000"/>
              <a:gd name="connsiteX9" fmla="*/ 6682 w 10000"/>
              <a:gd name="connsiteY9" fmla="*/ 2078 h 10000"/>
              <a:gd name="connsiteX10" fmla="*/ 7377 w 10000"/>
              <a:gd name="connsiteY10" fmla="*/ 5033 h 10000"/>
              <a:gd name="connsiteX11" fmla="*/ 7822 w 10000"/>
              <a:gd name="connsiteY11" fmla="*/ 8088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57 h 10000"/>
              <a:gd name="connsiteX3" fmla="*/ 3067 w 10000"/>
              <a:gd name="connsiteY3" fmla="*/ 549 h 10000"/>
              <a:gd name="connsiteX4" fmla="*/ 3694 w 10000"/>
              <a:gd name="connsiteY4" fmla="*/ 593 h 10000"/>
              <a:gd name="connsiteX5" fmla="*/ 4127 w 10000"/>
              <a:gd name="connsiteY5" fmla="*/ 5624 h 10000"/>
              <a:gd name="connsiteX6" fmla="*/ 4595 w 10000"/>
              <a:gd name="connsiteY6" fmla="*/ 9167 h 10000"/>
              <a:gd name="connsiteX7" fmla="*/ 5200 w 10000"/>
              <a:gd name="connsiteY7" fmla="*/ 9138 h 10000"/>
              <a:gd name="connsiteX8" fmla="*/ 5952 w 10000"/>
              <a:gd name="connsiteY8" fmla="*/ 4888 h 10000"/>
              <a:gd name="connsiteX9" fmla="*/ 6682 w 10000"/>
              <a:gd name="connsiteY9" fmla="*/ 2078 h 10000"/>
              <a:gd name="connsiteX10" fmla="*/ 7377 w 10000"/>
              <a:gd name="connsiteY10" fmla="*/ 5033 h 10000"/>
              <a:gd name="connsiteX11" fmla="*/ 7822 w 10000"/>
              <a:gd name="connsiteY11" fmla="*/ 8088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57 h 10000"/>
              <a:gd name="connsiteX3" fmla="*/ 3067 w 10000"/>
              <a:gd name="connsiteY3" fmla="*/ 549 h 10000"/>
              <a:gd name="connsiteX4" fmla="*/ 3694 w 10000"/>
              <a:gd name="connsiteY4" fmla="*/ 593 h 10000"/>
              <a:gd name="connsiteX5" fmla="*/ 4127 w 10000"/>
              <a:gd name="connsiteY5" fmla="*/ 5624 h 10000"/>
              <a:gd name="connsiteX6" fmla="*/ 4595 w 10000"/>
              <a:gd name="connsiteY6" fmla="*/ 9167 h 10000"/>
              <a:gd name="connsiteX7" fmla="*/ 5200 w 10000"/>
              <a:gd name="connsiteY7" fmla="*/ 9138 h 10000"/>
              <a:gd name="connsiteX8" fmla="*/ 5952 w 10000"/>
              <a:gd name="connsiteY8" fmla="*/ 4888 h 10000"/>
              <a:gd name="connsiteX9" fmla="*/ 6682 w 10000"/>
              <a:gd name="connsiteY9" fmla="*/ 2078 h 10000"/>
              <a:gd name="connsiteX10" fmla="*/ 7377 w 10000"/>
              <a:gd name="connsiteY10" fmla="*/ 5033 h 10000"/>
              <a:gd name="connsiteX11" fmla="*/ 7822 w 10000"/>
              <a:gd name="connsiteY11" fmla="*/ 8088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57 h 10000"/>
              <a:gd name="connsiteX3" fmla="*/ 3067 w 10000"/>
              <a:gd name="connsiteY3" fmla="*/ 549 h 10000"/>
              <a:gd name="connsiteX4" fmla="*/ 3694 w 10000"/>
              <a:gd name="connsiteY4" fmla="*/ 593 h 10000"/>
              <a:gd name="connsiteX5" fmla="*/ 4127 w 10000"/>
              <a:gd name="connsiteY5" fmla="*/ 5624 h 10000"/>
              <a:gd name="connsiteX6" fmla="*/ 4595 w 10000"/>
              <a:gd name="connsiteY6" fmla="*/ 9167 h 10000"/>
              <a:gd name="connsiteX7" fmla="*/ 5200 w 10000"/>
              <a:gd name="connsiteY7" fmla="*/ 9138 h 10000"/>
              <a:gd name="connsiteX8" fmla="*/ 5952 w 10000"/>
              <a:gd name="connsiteY8" fmla="*/ 4888 h 10000"/>
              <a:gd name="connsiteX9" fmla="*/ 6682 w 10000"/>
              <a:gd name="connsiteY9" fmla="*/ 2078 h 10000"/>
              <a:gd name="connsiteX10" fmla="*/ 7377 w 10000"/>
              <a:gd name="connsiteY10" fmla="*/ 5033 h 10000"/>
              <a:gd name="connsiteX11" fmla="*/ 7822 w 10000"/>
              <a:gd name="connsiteY11" fmla="*/ 8088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57 h 10000"/>
              <a:gd name="connsiteX3" fmla="*/ 3067 w 10000"/>
              <a:gd name="connsiteY3" fmla="*/ 549 h 10000"/>
              <a:gd name="connsiteX4" fmla="*/ 3694 w 10000"/>
              <a:gd name="connsiteY4" fmla="*/ 593 h 10000"/>
              <a:gd name="connsiteX5" fmla="*/ 4127 w 10000"/>
              <a:gd name="connsiteY5" fmla="*/ 5624 h 10000"/>
              <a:gd name="connsiteX6" fmla="*/ 4595 w 10000"/>
              <a:gd name="connsiteY6" fmla="*/ 9167 h 10000"/>
              <a:gd name="connsiteX7" fmla="*/ 5200 w 10000"/>
              <a:gd name="connsiteY7" fmla="*/ 9138 h 10000"/>
              <a:gd name="connsiteX8" fmla="*/ 5952 w 10000"/>
              <a:gd name="connsiteY8" fmla="*/ 4888 h 10000"/>
              <a:gd name="connsiteX9" fmla="*/ 6682 w 10000"/>
              <a:gd name="connsiteY9" fmla="*/ 2078 h 10000"/>
              <a:gd name="connsiteX10" fmla="*/ 7411 w 10000"/>
              <a:gd name="connsiteY10" fmla="*/ 5033 h 10000"/>
              <a:gd name="connsiteX11" fmla="*/ 7822 w 10000"/>
              <a:gd name="connsiteY11" fmla="*/ 8088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57 h 10000"/>
              <a:gd name="connsiteX3" fmla="*/ 3067 w 10000"/>
              <a:gd name="connsiteY3" fmla="*/ 549 h 10000"/>
              <a:gd name="connsiteX4" fmla="*/ 3694 w 10000"/>
              <a:gd name="connsiteY4" fmla="*/ 593 h 10000"/>
              <a:gd name="connsiteX5" fmla="*/ 4127 w 10000"/>
              <a:gd name="connsiteY5" fmla="*/ 5624 h 10000"/>
              <a:gd name="connsiteX6" fmla="*/ 4595 w 10000"/>
              <a:gd name="connsiteY6" fmla="*/ 9167 h 10000"/>
              <a:gd name="connsiteX7" fmla="*/ 5200 w 10000"/>
              <a:gd name="connsiteY7" fmla="*/ 9138 h 10000"/>
              <a:gd name="connsiteX8" fmla="*/ 5918 w 10000"/>
              <a:gd name="connsiteY8" fmla="*/ 5493 h 10000"/>
              <a:gd name="connsiteX9" fmla="*/ 6682 w 10000"/>
              <a:gd name="connsiteY9" fmla="*/ 2078 h 10000"/>
              <a:gd name="connsiteX10" fmla="*/ 7411 w 10000"/>
              <a:gd name="connsiteY10" fmla="*/ 5033 h 10000"/>
              <a:gd name="connsiteX11" fmla="*/ 7822 w 10000"/>
              <a:gd name="connsiteY11" fmla="*/ 8088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57 h 10000"/>
              <a:gd name="connsiteX3" fmla="*/ 3067 w 10000"/>
              <a:gd name="connsiteY3" fmla="*/ 549 h 10000"/>
              <a:gd name="connsiteX4" fmla="*/ 3694 w 10000"/>
              <a:gd name="connsiteY4" fmla="*/ 593 h 10000"/>
              <a:gd name="connsiteX5" fmla="*/ 4127 w 10000"/>
              <a:gd name="connsiteY5" fmla="*/ 5624 h 10000"/>
              <a:gd name="connsiteX6" fmla="*/ 4595 w 10000"/>
              <a:gd name="connsiteY6" fmla="*/ 9167 h 10000"/>
              <a:gd name="connsiteX7" fmla="*/ 5200 w 10000"/>
              <a:gd name="connsiteY7" fmla="*/ 9138 h 10000"/>
              <a:gd name="connsiteX8" fmla="*/ 5918 w 10000"/>
              <a:gd name="connsiteY8" fmla="*/ 5493 h 10000"/>
              <a:gd name="connsiteX9" fmla="*/ 6682 w 10000"/>
              <a:gd name="connsiteY9" fmla="*/ 2078 h 10000"/>
              <a:gd name="connsiteX10" fmla="*/ 7411 w 10000"/>
              <a:gd name="connsiteY10" fmla="*/ 5033 h 10000"/>
              <a:gd name="connsiteX11" fmla="*/ 7822 w 10000"/>
              <a:gd name="connsiteY11" fmla="*/ 8088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57 h 10000"/>
              <a:gd name="connsiteX3" fmla="*/ 3067 w 10000"/>
              <a:gd name="connsiteY3" fmla="*/ 549 h 10000"/>
              <a:gd name="connsiteX4" fmla="*/ 3694 w 10000"/>
              <a:gd name="connsiteY4" fmla="*/ 593 h 10000"/>
              <a:gd name="connsiteX5" fmla="*/ 4127 w 10000"/>
              <a:gd name="connsiteY5" fmla="*/ 5624 h 10000"/>
              <a:gd name="connsiteX6" fmla="*/ 4595 w 10000"/>
              <a:gd name="connsiteY6" fmla="*/ 9167 h 10000"/>
              <a:gd name="connsiteX7" fmla="*/ 5200 w 10000"/>
              <a:gd name="connsiteY7" fmla="*/ 9138 h 10000"/>
              <a:gd name="connsiteX8" fmla="*/ 5918 w 10000"/>
              <a:gd name="connsiteY8" fmla="*/ 5493 h 10000"/>
              <a:gd name="connsiteX9" fmla="*/ 6682 w 10000"/>
              <a:gd name="connsiteY9" fmla="*/ 2078 h 10000"/>
              <a:gd name="connsiteX10" fmla="*/ 7411 w 10000"/>
              <a:gd name="connsiteY10" fmla="*/ 5033 h 10000"/>
              <a:gd name="connsiteX11" fmla="*/ 7822 w 10000"/>
              <a:gd name="connsiteY11" fmla="*/ 8088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57 h 10000"/>
              <a:gd name="connsiteX3" fmla="*/ 3067 w 10000"/>
              <a:gd name="connsiteY3" fmla="*/ 549 h 10000"/>
              <a:gd name="connsiteX4" fmla="*/ 3694 w 10000"/>
              <a:gd name="connsiteY4" fmla="*/ 593 h 10000"/>
              <a:gd name="connsiteX5" fmla="*/ 4127 w 10000"/>
              <a:gd name="connsiteY5" fmla="*/ 5624 h 10000"/>
              <a:gd name="connsiteX6" fmla="*/ 4595 w 10000"/>
              <a:gd name="connsiteY6" fmla="*/ 9167 h 10000"/>
              <a:gd name="connsiteX7" fmla="*/ 5200 w 10000"/>
              <a:gd name="connsiteY7" fmla="*/ 9138 h 10000"/>
              <a:gd name="connsiteX8" fmla="*/ 5918 w 10000"/>
              <a:gd name="connsiteY8" fmla="*/ 5493 h 10000"/>
              <a:gd name="connsiteX9" fmla="*/ 6682 w 10000"/>
              <a:gd name="connsiteY9" fmla="*/ 2078 h 10000"/>
              <a:gd name="connsiteX10" fmla="*/ 7411 w 10000"/>
              <a:gd name="connsiteY10" fmla="*/ 5033 h 10000"/>
              <a:gd name="connsiteX11" fmla="*/ 7822 w 10000"/>
              <a:gd name="connsiteY11" fmla="*/ 8088 h 10000"/>
              <a:gd name="connsiteX12" fmla="*/ 8290 w 10000"/>
              <a:gd name="connsiteY12" fmla="*/ 9917 h 10000"/>
              <a:gd name="connsiteX13" fmla="*/ 10000 w 10000"/>
              <a:gd name="connsiteY13" fmla="*/ 9917 h 10000"/>
              <a:gd name="connsiteX0" fmla="*/ 0 w 10000"/>
              <a:gd name="connsiteY0" fmla="*/ 9909 h 9992"/>
              <a:gd name="connsiteX1" fmla="*/ 1870 w 10000"/>
              <a:gd name="connsiteY1" fmla="*/ 9448 h 9992"/>
              <a:gd name="connsiteX2" fmla="*/ 2554 w 10000"/>
              <a:gd name="connsiteY2" fmla="*/ 4649 h 9992"/>
              <a:gd name="connsiteX3" fmla="*/ 3067 w 10000"/>
              <a:gd name="connsiteY3" fmla="*/ 541 h 9992"/>
              <a:gd name="connsiteX4" fmla="*/ 3694 w 10000"/>
              <a:gd name="connsiteY4" fmla="*/ 585 h 9992"/>
              <a:gd name="connsiteX5" fmla="*/ 4161 w 10000"/>
              <a:gd name="connsiteY5" fmla="*/ 5486 h 9992"/>
              <a:gd name="connsiteX6" fmla="*/ 4595 w 10000"/>
              <a:gd name="connsiteY6" fmla="*/ 9159 h 9992"/>
              <a:gd name="connsiteX7" fmla="*/ 5200 w 10000"/>
              <a:gd name="connsiteY7" fmla="*/ 9130 h 9992"/>
              <a:gd name="connsiteX8" fmla="*/ 5918 w 10000"/>
              <a:gd name="connsiteY8" fmla="*/ 5485 h 9992"/>
              <a:gd name="connsiteX9" fmla="*/ 6682 w 10000"/>
              <a:gd name="connsiteY9" fmla="*/ 2070 h 9992"/>
              <a:gd name="connsiteX10" fmla="*/ 7411 w 10000"/>
              <a:gd name="connsiteY10" fmla="*/ 5025 h 9992"/>
              <a:gd name="connsiteX11" fmla="*/ 7822 w 10000"/>
              <a:gd name="connsiteY11" fmla="*/ 8080 h 9992"/>
              <a:gd name="connsiteX12" fmla="*/ 8290 w 10000"/>
              <a:gd name="connsiteY12" fmla="*/ 9909 h 9992"/>
              <a:gd name="connsiteX13" fmla="*/ 10000 w 10000"/>
              <a:gd name="connsiteY13" fmla="*/ 9909 h 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0" h="9992">
                <a:moveTo>
                  <a:pt x="0" y="9909"/>
                </a:moveTo>
                <a:cubicBezTo>
                  <a:pt x="308" y="9837"/>
                  <a:pt x="1448" y="10327"/>
                  <a:pt x="1870" y="9448"/>
                </a:cubicBezTo>
                <a:cubicBezTo>
                  <a:pt x="2166" y="8944"/>
                  <a:pt x="2360" y="6133"/>
                  <a:pt x="2554" y="4649"/>
                </a:cubicBezTo>
                <a:cubicBezTo>
                  <a:pt x="2748" y="3165"/>
                  <a:pt x="2873" y="1220"/>
                  <a:pt x="3067" y="541"/>
                </a:cubicBezTo>
                <a:cubicBezTo>
                  <a:pt x="3261" y="-135"/>
                  <a:pt x="3512" y="-239"/>
                  <a:pt x="3694" y="585"/>
                </a:cubicBezTo>
                <a:cubicBezTo>
                  <a:pt x="3876" y="1409"/>
                  <a:pt x="4011" y="4057"/>
                  <a:pt x="4161" y="5486"/>
                </a:cubicBezTo>
                <a:cubicBezTo>
                  <a:pt x="4311" y="6914"/>
                  <a:pt x="4422" y="8552"/>
                  <a:pt x="4595" y="9159"/>
                </a:cubicBezTo>
                <a:cubicBezTo>
                  <a:pt x="4768" y="9766"/>
                  <a:pt x="4980" y="9742"/>
                  <a:pt x="5200" y="9130"/>
                </a:cubicBezTo>
                <a:cubicBezTo>
                  <a:pt x="5420" y="8518"/>
                  <a:pt x="5739" y="6661"/>
                  <a:pt x="5918" y="5485"/>
                </a:cubicBezTo>
                <a:cubicBezTo>
                  <a:pt x="6097" y="4309"/>
                  <a:pt x="6330" y="2061"/>
                  <a:pt x="6682" y="2070"/>
                </a:cubicBezTo>
                <a:cubicBezTo>
                  <a:pt x="7034" y="2079"/>
                  <a:pt x="7221" y="3980"/>
                  <a:pt x="7411" y="5025"/>
                </a:cubicBezTo>
                <a:cubicBezTo>
                  <a:pt x="7601" y="6070"/>
                  <a:pt x="7676" y="7266"/>
                  <a:pt x="7822" y="8080"/>
                </a:cubicBezTo>
                <a:cubicBezTo>
                  <a:pt x="7969" y="8894"/>
                  <a:pt x="8027" y="9722"/>
                  <a:pt x="8290" y="9909"/>
                </a:cubicBezTo>
                <a:cubicBezTo>
                  <a:pt x="8552" y="10097"/>
                  <a:pt x="9715" y="9909"/>
                  <a:pt x="10000" y="9909"/>
                </a:cubicBezTo>
              </a:path>
            </a:pathLst>
          </a:custGeom>
          <a:noFill/>
          <a:ln w="28575" cap="flat" cmpd="sng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" name="文字方塊 57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2969309" y="2782889"/>
            <a:ext cx="1063094" cy="892174"/>
          </a:xfrm>
          <a:custGeom>
            <a:avLst/>
            <a:gdLst>
              <a:gd name="T0" fmla="*/ 0 w 877"/>
              <a:gd name="T1" fmla="*/ 707 h 736"/>
              <a:gd name="T2" fmla="*/ 164 w 877"/>
              <a:gd name="T3" fmla="*/ 675 h 736"/>
              <a:gd name="T4" fmla="*/ 224 w 877"/>
              <a:gd name="T5" fmla="*/ 342 h 736"/>
              <a:gd name="T6" fmla="*/ 269 w 877"/>
              <a:gd name="T7" fmla="*/ 57 h 736"/>
              <a:gd name="T8" fmla="*/ 324 w 877"/>
              <a:gd name="T9" fmla="*/ 60 h 736"/>
              <a:gd name="T10" fmla="*/ 356 w 877"/>
              <a:gd name="T11" fmla="*/ 415 h 736"/>
              <a:gd name="T12" fmla="*/ 388 w 877"/>
              <a:gd name="T13" fmla="*/ 655 h 736"/>
              <a:gd name="T14" fmla="*/ 471 w 877"/>
              <a:gd name="T15" fmla="*/ 671 h 736"/>
              <a:gd name="T16" fmla="*/ 528 w 877"/>
              <a:gd name="T17" fmla="*/ 403 h 736"/>
              <a:gd name="T18" fmla="*/ 586 w 877"/>
              <a:gd name="T19" fmla="*/ 163 h 736"/>
              <a:gd name="T20" fmla="*/ 647 w 877"/>
              <a:gd name="T21" fmla="*/ 335 h 736"/>
              <a:gd name="T22" fmla="*/ 695 w 877"/>
              <a:gd name="T23" fmla="*/ 604 h 736"/>
              <a:gd name="T24" fmla="*/ 727 w 877"/>
              <a:gd name="T25" fmla="*/ 707 h 736"/>
              <a:gd name="T26" fmla="*/ 877 w 877"/>
              <a:gd name="T27" fmla="*/ 707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77" h="736">
                <a:moveTo>
                  <a:pt x="0" y="707"/>
                </a:moveTo>
                <a:cubicBezTo>
                  <a:pt x="27" y="702"/>
                  <a:pt x="127" y="736"/>
                  <a:pt x="164" y="675"/>
                </a:cubicBezTo>
                <a:cubicBezTo>
                  <a:pt x="190" y="640"/>
                  <a:pt x="207" y="445"/>
                  <a:pt x="224" y="342"/>
                </a:cubicBezTo>
                <a:cubicBezTo>
                  <a:pt x="241" y="239"/>
                  <a:pt x="252" y="104"/>
                  <a:pt x="269" y="57"/>
                </a:cubicBezTo>
                <a:cubicBezTo>
                  <a:pt x="286" y="10"/>
                  <a:pt x="310" y="0"/>
                  <a:pt x="324" y="60"/>
                </a:cubicBezTo>
                <a:cubicBezTo>
                  <a:pt x="338" y="120"/>
                  <a:pt x="345" y="316"/>
                  <a:pt x="356" y="415"/>
                </a:cubicBezTo>
                <a:cubicBezTo>
                  <a:pt x="367" y="514"/>
                  <a:pt x="369" y="612"/>
                  <a:pt x="388" y="655"/>
                </a:cubicBezTo>
                <a:cubicBezTo>
                  <a:pt x="407" y="698"/>
                  <a:pt x="448" y="713"/>
                  <a:pt x="471" y="671"/>
                </a:cubicBezTo>
                <a:cubicBezTo>
                  <a:pt x="494" y="629"/>
                  <a:pt x="515" y="506"/>
                  <a:pt x="528" y="403"/>
                </a:cubicBezTo>
                <a:cubicBezTo>
                  <a:pt x="541" y="300"/>
                  <a:pt x="554" y="166"/>
                  <a:pt x="586" y="163"/>
                </a:cubicBezTo>
                <a:cubicBezTo>
                  <a:pt x="618" y="160"/>
                  <a:pt x="627" y="250"/>
                  <a:pt x="647" y="335"/>
                </a:cubicBezTo>
                <a:cubicBezTo>
                  <a:pt x="667" y="420"/>
                  <a:pt x="685" y="543"/>
                  <a:pt x="695" y="604"/>
                </a:cubicBezTo>
                <a:cubicBezTo>
                  <a:pt x="705" y="665"/>
                  <a:pt x="704" y="694"/>
                  <a:pt x="727" y="707"/>
                </a:cubicBezTo>
                <a:cubicBezTo>
                  <a:pt x="750" y="720"/>
                  <a:pt x="852" y="707"/>
                  <a:pt x="877" y="707"/>
                </a:cubicBezTo>
              </a:path>
            </a:pathLst>
          </a:custGeom>
          <a:noFill/>
          <a:ln w="28575" cap="flat" cmpd="sng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6481701" y="4281419"/>
            <a:ext cx="1512168" cy="807858"/>
          </a:xfrm>
          <a:custGeom>
            <a:avLst/>
            <a:gdLst>
              <a:gd name="T0" fmla="*/ 0 w 877"/>
              <a:gd name="T1" fmla="*/ 707 h 736"/>
              <a:gd name="T2" fmla="*/ 164 w 877"/>
              <a:gd name="T3" fmla="*/ 675 h 736"/>
              <a:gd name="T4" fmla="*/ 224 w 877"/>
              <a:gd name="T5" fmla="*/ 342 h 736"/>
              <a:gd name="T6" fmla="*/ 269 w 877"/>
              <a:gd name="T7" fmla="*/ 57 h 736"/>
              <a:gd name="T8" fmla="*/ 324 w 877"/>
              <a:gd name="T9" fmla="*/ 60 h 736"/>
              <a:gd name="T10" fmla="*/ 356 w 877"/>
              <a:gd name="T11" fmla="*/ 415 h 736"/>
              <a:gd name="T12" fmla="*/ 388 w 877"/>
              <a:gd name="T13" fmla="*/ 655 h 736"/>
              <a:gd name="T14" fmla="*/ 471 w 877"/>
              <a:gd name="T15" fmla="*/ 671 h 736"/>
              <a:gd name="T16" fmla="*/ 528 w 877"/>
              <a:gd name="T17" fmla="*/ 403 h 736"/>
              <a:gd name="T18" fmla="*/ 586 w 877"/>
              <a:gd name="T19" fmla="*/ 163 h 736"/>
              <a:gd name="T20" fmla="*/ 647 w 877"/>
              <a:gd name="T21" fmla="*/ 335 h 736"/>
              <a:gd name="T22" fmla="*/ 695 w 877"/>
              <a:gd name="T23" fmla="*/ 604 h 736"/>
              <a:gd name="T24" fmla="*/ 727 w 877"/>
              <a:gd name="T25" fmla="*/ 707 h 736"/>
              <a:gd name="T26" fmla="*/ 877 w 877"/>
              <a:gd name="T27" fmla="*/ 707 h 736"/>
              <a:gd name="connsiteX0" fmla="*/ 0 w 10000"/>
              <a:gd name="connsiteY0" fmla="*/ 9357 h 9435"/>
              <a:gd name="connsiteX1" fmla="*/ 1870 w 10000"/>
              <a:gd name="connsiteY1" fmla="*/ 8922 h 9435"/>
              <a:gd name="connsiteX2" fmla="*/ 2554 w 10000"/>
              <a:gd name="connsiteY2" fmla="*/ 4398 h 9435"/>
              <a:gd name="connsiteX3" fmla="*/ 3067 w 10000"/>
              <a:gd name="connsiteY3" fmla="*/ 525 h 9435"/>
              <a:gd name="connsiteX4" fmla="*/ 3694 w 10000"/>
              <a:gd name="connsiteY4" fmla="*/ 566 h 9435"/>
              <a:gd name="connsiteX5" fmla="*/ 4059 w 10000"/>
              <a:gd name="connsiteY5" fmla="*/ 5390 h 9435"/>
              <a:gd name="connsiteX6" fmla="*/ 5371 w 10000"/>
              <a:gd name="connsiteY6" fmla="*/ 8868 h 9435"/>
              <a:gd name="connsiteX7" fmla="*/ 6021 w 10000"/>
              <a:gd name="connsiteY7" fmla="*/ 5227 h 9435"/>
              <a:gd name="connsiteX8" fmla="*/ 6682 w 10000"/>
              <a:gd name="connsiteY8" fmla="*/ 1966 h 9435"/>
              <a:gd name="connsiteX9" fmla="*/ 7377 w 10000"/>
              <a:gd name="connsiteY9" fmla="*/ 4303 h 9435"/>
              <a:gd name="connsiteX10" fmla="*/ 7925 w 10000"/>
              <a:gd name="connsiteY10" fmla="*/ 7958 h 9435"/>
              <a:gd name="connsiteX11" fmla="*/ 8290 w 10000"/>
              <a:gd name="connsiteY11" fmla="*/ 9357 h 9435"/>
              <a:gd name="connsiteX12" fmla="*/ 10000 w 10000"/>
              <a:gd name="connsiteY12" fmla="*/ 9357 h 9435"/>
              <a:gd name="connsiteX0" fmla="*/ 0 w 10000"/>
              <a:gd name="connsiteY0" fmla="*/ 9917 h 10000"/>
              <a:gd name="connsiteX1" fmla="*/ 1870 w 10000"/>
              <a:gd name="connsiteY1" fmla="*/ 9456 h 10000"/>
              <a:gd name="connsiteX2" fmla="*/ 2554 w 10000"/>
              <a:gd name="connsiteY2" fmla="*/ 4661 h 10000"/>
              <a:gd name="connsiteX3" fmla="*/ 3067 w 10000"/>
              <a:gd name="connsiteY3" fmla="*/ 556 h 10000"/>
              <a:gd name="connsiteX4" fmla="*/ 3694 w 10000"/>
              <a:gd name="connsiteY4" fmla="*/ 600 h 10000"/>
              <a:gd name="connsiteX5" fmla="*/ 4059 w 10000"/>
              <a:gd name="connsiteY5" fmla="*/ 5713 h 10000"/>
              <a:gd name="connsiteX6" fmla="*/ 4708 w 10000"/>
              <a:gd name="connsiteY6" fmla="*/ 8293 h 10000"/>
              <a:gd name="connsiteX7" fmla="*/ 6021 w 10000"/>
              <a:gd name="connsiteY7" fmla="*/ 5540 h 10000"/>
              <a:gd name="connsiteX8" fmla="*/ 6682 w 10000"/>
              <a:gd name="connsiteY8" fmla="*/ 2084 h 10000"/>
              <a:gd name="connsiteX9" fmla="*/ 7377 w 10000"/>
              <a:gd name="connsiteY9" fmla="*/ 4561 h 10000"/>
              <a:gd name="connsiteX10" fmla="*/ 7925 w 10000"/>
              <a:gd name="connsiteY10" fmla="*/ 8435 h 10000"/>
              <a:gd name="connsiteX11" fmla="*/ 8290 w 10000"/>
              <a:gd name="connsiteY11" fmla="*/ 9917 h 10000"/>
              <a:gd name="connsiteX12" fmla="*/ 10000 w 10000"/>
              <a:gd name="connsiteY12" fmla="*/ 9917 h 10000"/>
              <a:gd name="connsiteX0" fmla="*/ 0 w 10000"/>
              <a:gd name="connsiteY0" fmla="*/ 9881 h 9964"/>
              <a:gd name="connsiteX1" fmla="*/ 1870 w 10000"/>
              <a:gd name="connsiteY1" fmla="*/ 9420 h 9964"/>
              <a:gd name="connsiteX2" fmla="*/ 2554 w 10000"/>
              <a:gd name="connsiteY2" fmla="*/ 4625 h 9964"/>
              <a:gd name="connsiteX3" fmla="*/ 3067 w 10000"/>
              <a:gd name="connsiteY3" fmla="*/ 520 h 9964"/>
              <a:gd name="connsiteX4" fmla="*/ 3694 w 10000"/>
              <a:gd name="connsiteY4" fmla="*/ 564 h 9964"/>
              <a:gd name="connsiteX5" fmla="*/ 4473 w 10000"/>
              <a:gd name="connsiteY5" fmla="*/ 5124 h 9964"/>
              <a:gd name="connsiteX6" fmla="*/ 4708 w 10000"/>
              <a:gd name="connsiteY6" fmla="*/ 8257 h 9964"/>
              <a:gd name="connsiteX7" fmla="*/ 6021 w 10000"/>
              <a:gd name="connsiteY7" fmla="*/ 5504 h 9964"/>
              <a:gd name="connsiteX8" fmla="*/ 6682 w 10000"/>
              <a:gd name="connsiteY8" fmla="*/ 2048 h 9964"/>
              <a:gd name="connsiteX9" fmla="*/ 7377 w 10000"/>
              <a:gd name="connsiteY9" fmla="*/ 4525 h 9964"/>
              <a:gd name="connsiteX10" fmla="*/ 7925 w 10000"/>
              <a:gd name="connsiteY10" fmla="*/ 8399 h 9964"/>
              <a:gd name="connsiteX11" fmla="*/ 8290 w 10000"/>
              <a:gd name="connsiteY11" fmla="*/ 9881 h 9964"/>
              <a:gd name="connsiteX12" fmla="*/ 10000 w 10000"/>
              <a:gd name="connsiteY12" fmla="*/ 9881 h 9964"/>
              <a:gd name="connsiteX0" fmla="*/ 0 w 10000"/>
              <a:gd name="connsiteY0" fmla="*/ 9917 h 10000"/>
              <a:gd name="connsiteX1" fmla="*/ 1870 w 10000"/>
              <a:gd name="connsiteY1" fmla="*/ 9454 h 10000"/>
              <a:gd name="connsiteX2" fmla="*/ 2554 w 10000"/>
              <a:gd name="connsiteY2" fmla="*/ 4642 h 10000"/>
              <a:gd name="connsiteX3" fmla="*/ 3067 w 10000"/>
              <a:gd name="connsiteY3" fmla="*/ 522 h 10000"/>
              <a:gd name="connsiteX4" fmla="*/ 3694 w 10000"/>
              <a:gd name="connsiteY4" fmla="*/ 566 h 10000"/>
              <a:gd name="connsiteX5" fmla="*/ 4473 w 10000"/>
              <a:gd name="connsiteY5" fmla="*/ 5143 h 10000"/>
              <a:gd name="connsiteX6" fmla="*/ 5039 w 10000"/>
              <a:gd name="connsiteY6" fmla="*/ 8010 h 10000"/>
              <a:gd name="connsiteX7" fmla="*/ 6021 w 10000"/>
              <a:gd name="connsiteY7" fmla="*/ 5524 h 10000"/>
              <a:gd name="connsiteX8" fmla="*/ 6682 w 10000"/>
              <a:gd name="connsiteY8" fmla="*/ 2055 h 10000"/>
              <a:gd name="connsiteX9" fmla="*/ 7377 w 10000"/>
              <a:gd name="connsiteY9" fmla="*/ 4541 h 10000"/>
              <a:gd name="connsiteX10" fmla="*/ 7925 w 10000"/>
              <a:gd name="connsiteY10" fmla="*/ 8429 h 10000"/>
              <a:gd name="connsiteX11" fmla="*/ 8290 w 10000"/>
              <a:gd name="connsiteY11" fmla="*/ 9917 h 10000"/>
              <a:gd name="connsiteX12" fmla="*/ 10000 w 10000"/>
              <a:gd name="connsiteY12" fmla="*/ 9917 h 10000"/>
              <a:gd name="connsiteX0" fmla="*/ 0 w 10000"/>
              <a:gd name="connsiteY0" fmla="*/ 9917 h 10000"/>
              <a:gd name="connsiteX1" fmla="*/ 1870 w 10000"/>
              <a:gd name="connsiteY1" fmla="*/ 9454 h 10000"/>
              <a:gd name="connsiteX2" fmla="*/ 2554 w 10000"/>
              <a:gd name="connsiteY2" fmla="*/ 4642 h 10000"/>
              <a:gd name="connsiteX3" fmla="*/ 3067 w 10000"/>
              <a:gd name="connsiteY3" fmla="*/ 522 h 10000"/>
              <a:gd name="connsiteX4" fmla="*/ 3694 w 10000"/>
              <a:gd name="connsiteY4" fmla="*/ 566 h 10000"/>
              <a:gd name="connsiteX5" fmla="*/ 4473 w 10000"/>
              <a:gd name="connsiteY5" fmla="*/ 5143 h 10000"/>
              <a:gd name="connsiteX6" fmla="*/ 6021 w 10000"/>
              <a:gd name="connsiteY6" fmla="*/ 5524 h 10000"/>
              <a:gd name="connsiteX7" fmla="*/ 6682 w 10000"/>
              <a:gd name="connsiteY7" fmla="*/ 2055 h 10000"/>
              <a:gd name="connsiteX8" fmla="*/ 7377 w 10000"/>
              <a:gd name="connsiteY8" fmla="*/ 4541 h 10000"/>
              <a:gd name="connsiteX9" fmla="*/ 7925 w 10000"/>
              <a:gd name="connsiteY9" fmla="*/ 8429 h 10000"/>
              <a:gd name="connsiteX10" fmla="*/ 8290 w 10000"/>
              <a:gd name="connsiteY10" fmla="*/ 9917 h 10000"/>
              <a:gd name="connsiteX11" fmla="*/ 10000 w 10000"/>
              <a:gd name="connsiteY11" fmla="*/ 9917 h 10000"/>
              <a:gd name="connsiteX0" fmla="*/ 0 w 10000"/>
              <a:gd name="connsiteY0" fmla="*/ 9595 h 9678"/>
              <a:gd name="connsiteX1" fmla="*/ 1870 w 10000"/>
              <a:gd name="connsiteY1" fmla="*/ 9132 h 9678"/>
              <a:gd name="connsiteX2" fmla="*/ 2554 w 10000"/>
              <a:gd name="connsiteY2" fmla="*/ 4320 h 9678"/>
              <a:gd name="connsiteX3" fmla="*/ 3067 w 10000"/>
              <a:gd name="connsiteY3" fmla="*/ 200 h 9678"/>
              <a:gd name="connsiteX4" fmla="*/ 3860 w 10000"/>
              <a:gd name="connsiteY4" fmla="*/ 1076 h 9678"/>
              <a:gd name="connsiteX5" fmla="*/ 4473 w 10000"/>
              <a:gd name="connsiteY5" fmla="*/ 4821 h 9678"/>
              <a:gd name="connsiteX6" fmla="*/ 6021 w 10000"/>
              <a:gd name="connsiteY6" fmla="*/ 5202 h 9678"/>
              <a:gd name="connsiteX7" fmla="*/ 6682 w 10000"/>
              <a:gd name="connsiteY7" fmla="*/ 1733 h 9678"/>
              <a:gd name="connsiteX8" fmla="*/ 7377 w 10000"/>
              <a:gd name="connsiteY8" fmla="*/ 4219 h 9678"/>
              <a:gd name="connsiteX9" fmla="*/ 7925 w 10000"/>
              <a:gd name="connsiteY9" fmla="*/ 8107 h 9678"/>
              <a:gd name="connsiteX10" fmla="*/ 8290 w 10000"/>
              <a:gd name="connsiteY10" fmla="*/ 9595 h 9678"/>
              <a:gd name="connsiteX11" fmla="*/ 10000 w 10000"/>
              <a:gd name="connsiteY11" fmla="*/ 9595 h 9678"/>
              <a:gd name="connsiteX0" fmla="*/ 0 w 10000"/>
              <a:gd name="connsiteY0" fmla="*/ 9442 h 9528"/>
              <a:gd name="connsiteX1" fmla="*/ 1870 w 10000"/>
              <a:gd name="connsiteY1" fmla="*/ 8964 h 9528"/>
              <a:gd name="connsiteX2" fmla="*/ 2554 w 10000"/>
              <a:gd name="connsiteY2" fmla="*/ 3992 h 9528"/>
              <a:gd name="connsiteX3" fmla="*/ 3036 w 10000"/>
              <a:gd name="connsiteY3" fmla="*/ 335 h 9528"/>
              <a:gd name="connsiteX4" fmla="*/ 3860 w 10000"/>
              <a:gd name="connsiteY4" fmla="*/ 640 h 9528"/>
              <a:gd name="connsiteX5" fmla="*/ 4473 w 10000"/>
              <a:gd name="connsiteY5" fmla="*/ 4509 h 9528"/>
              <a:gd name="connsiteX6" fmla="*/ 6021 w 10000"/>
              <a:gd name="connsiteY6" fmla="*/ 4903 h 9528"/>
              <a:gd name="connsiteX7" fmla="*/ 6682 w 10000"/>
              <a:gd name="connsiteY7" fmla="*/ 1319 h 9528"/>
              <a:gd name="connsiteX8" fmla="*/ 7377 w 10000"/>
              <a:gd name="connsiteY8" fmla="*/ 3887 h 9528"/>
              <a:gd name="connsiteX9" fmla="*/ 7925 w 10000"/>
              <a:gd name="connsiteY9" fmla="*/ 7905 h 9528"/>
              <a:gd name="connsiteX10" fmla="*/ 8290 w 10000"/>
              <a:gd name="connsiteY10" fmla="*/ 9442 h 9528"/>
              <a:gd name="connsiteX11" fmla="*/ 10000 w 10000"/>
              <a:gd name="connsiteY11" fmla="*/ 9442 h 9528"/>
              <a:gd name="connsiteX0" fmla="*/ 0 w 10000"/>
              <a:gd name="connsiteY0" fmla="*/ 9910 h 10000"/>
              <a:gd name="connsiteX1" fmla="*/ 1870 w 10000"/>
              <a:gd name="connsiteY1" fmla="*/ 9408 h 10000"/>
              <a:gd name="connsiteX2" fmla="*/ 2554 w 10000"/>
              <a:gd name="connsiteY2" fmla="*/ 4190 h 10000"/>
              <a:gd name="connsiteX3" fmla="*/ 3036 w 10000"/>
              <a:gd name="connsiteY3" fmla="*/ 352 h 10000"/>
              <a:gd name="connsiteX4" fmla="*/ 3860 w 10000"/>
              <a:gd name="connsiteY4" fmla="*/ 672 h 10000"/>
              <a:gd name="connsiteX5" fmla="*/ 4473 w 10000"/>
              <a:gd name="connsiteY5" fmla="*/ 4732 h 10000"/>
              <a:gd name="connsiteX6" fmla="*/ 5927 w 10000"/>
              <a:gd name="connsiteY6" fmla="*/ 4631 h 10000"/>
              <a:gd name="connsiteX7" fmla="*/ 6682 w 10000"/>
              <a:gd name="connsiteY7" fmla="*/ 1384 h 10000"/>
              <a:gd name="connsiteX8" fmla="*/ 7377 w 10000"/>
              <a:gd name="connsiteY8" fmla="*/ 4080 h 10000"/>
              <a:gd name="connsiteX9" fmla="*/ 7925 w 10000"/>
              <a:gd name="connsiteY9" fmla="*/ 8297 h 10000"/>
              <a:gd name="connsiteX10" fmla="*/ 8290 w 10000"/>
              <a:gd name="connsiteY10" fmla="*/ 9910 h 10000"/>
              <a:gd name="connsiteX11" fmla="*/ 10000 w 10000"/>
              <a:gd name="connsiteY11" fmla="*/ 9910 h 10000"/>
              <a:gd name="connsiteX0" fmla="*/ 0 w 10000"/>
              <a:gd name="connsiteY0" fmla="*/ 9910 h 10000"/>
              <a:gd name="connsiteX1" fmla="*/ 1870 w 10000"/>
              <a:gd name="connsiteY1" fmla="*/ 9408 h 10000"/>
              <a:gd name="connsiteX2" fmla="*/ 2554 w 10000"/>
              <a:gd name="connsiteY2" fmla="*/ 4190 h 10000"/>
              <a:gd name="connsiteX3" fmla="*/ 3036 w 10000"/>
              <a:gd name="connsiteY3" fmla="*/ 352 h 10000"/>
              <a:gd name="connsiteX4" fmla="*/ 3860 w 10000"/>
              <a:gd name="connsiteY4" fmla="*/ 672 h 10000"/>
              <a:gd name="connsiteX5" fmla="*/ 4473 w 10000"/>
              <a:gd name="connsiteY5" fmla="*/ 4732 h 10000"/>
              <a:gd name="connsiteX6" fmla="*/ 5927 w 10000"/>
              <a:gd name="connsiteY6" fmla="*/ 4631 h 10000"/>
              <a:gd name="connsiteX7" fmla="*/ 6682 w 10000"/>
              <a:gd name="connsiteY7" fmla="*/ 1384 h 10000"/>
              <a:gd name="connsiteX8" fmla="*/ 7566 w 10000"/>
              <a:gd name="connsiteY8" fmla="*/ 4194 h 10000"/>
              <a:gd name="connsiteX9" fmla="*/ 7925 w 10000"/>
              <a:gd name="connsiteY9" fmla="*/ 8297 h 10000"/>
              <a:gd name="connsiteX10" fmla="*/ 8290 w 10000"/>
              <a:gd name="connsiteY10" fmla="*/ 9910 h 10000"/>
              <a:gd name="connsiteX11" fmla="*/ 10000 w 10000"/>
              <a:gd name="connsiteY11" fmla="*/ 9910 h 10000"/>
              <a:gd name="connsiteX0" fmla="*/ 0 w 10000"/>
              <a:gd name="connsiteY0" fmla="*/ 9910 h 10000"/>
              <a:gd name="connsiteX1" fmla="*/ 1870 w 10000"/>
              <a:gd name="connsiteY1" fmla="*/ 9408 h 10000"/>
              <a:gd name="connsiteX2" fmla="*/ 2554 w 10000"/>
              <a:gd name="connsiteY2" fmla="*/ 4190 h 10000"/>
              <a:gd name="connsiteX3" fmla="*/ 3036 w 10000"/>
              <a:gd name="connsiteY3" fmla="*/ 352 h 10000"/>
              <a:gd name="connsiteX4" fmla="*/ 3860 w 10000"/>
              <a:gd name="connsiteY4" fmla="*/ 672 h 10000"/>
              <a:gd name="connsiteX5" fmla="*/ 4473 w 10000"/>
              <a:gd name="connsiteY5" fmla="*/ 4732 h 10000"/>
              <a:gd name="connsiteX6" fmla="*/ 5770 w 10000"/>
              <a:gd name="connsiteY6" fmla="*/ 4345 h 10000"/>
              <a:gd name="connsiteX7" fmla="*/ 6682 w 10000"/>
              <a:gd name="connsiteY7" fmla="*/ 1384 h 10000"/>
              <a:gd name="connsiteX8" fmla="*/ 7566 w 10000"/>
              <a:gd name="connsiteY8" fmla="*/ 4194 h 10000"/>
              <a:gd name="connsiteX9" fmla="*/ 7925 w 10000"/>
              <a:gd name="connsiteY9" fmla="*/ 8297 h 10000"/>
              <a:gd name="connsiteX10" fmla="*/ 8290 w 10000"/>
              <a:gd name="connsiteY10" fmla="*/ 9910 h 10000"/>
              <a:gd name="connsiteX11" fmla="*/ 10000 w 10000"/>
              <a:gd name="connsiteY11" fmla="*/ 9910 h 10000"/>
              <a:gd name="connsiteX0" fmla="*/ 0 w 10000"/>
              <a:gd name="connsiteY0" fmla="*/ 9910 h 10000"/>
              <a:gd name="connsiteX1" fmla="*/ 1870 w 10000"/>
              <a:gd name="connsiteY1" fmla="*/ 9408 h 10000"/>
              <a:gd name="connsiteX2" fmla="*/ 2554 w 10000"/>
              <a:gd name="connsiteY2" fmla="*/ 4190 h 10000"/>
              <a:gd name="connsiteX3" fmla="*/ 3036 w 10000"/>
              <a:gd name="connsiteY3" fmla="*/ 352 h 10000"/>
              <a:gd name="connsiteX4" fmla="*/ 3860 w 10000"/>
              <a:gd name="connsiteY4" fmla="*/ 672 h 10000"/>
              <a:gd name="connsiteX5" fmla="*/ 4473 w 10000"/>
              <a:gd name="connsiteY5" fmla="*/ 4732 h 10000"/>
              <a:gd name="connsiteX6" fmla="*/ 5770 w 10000"/>
              <a:gd name="connsiteY6" fmla="*/ 4345 h 10000"/>
              <a:gd name="connsiteX7" fmla="*/ 6682 w 10000"/>
              <a:gd name="connsiteY7" fmla="*/ 1384 h 10000"/>
              <a:gd name="connsiteX8" fmla="*/ 7566 w 10000"/>
              <a:gd name="connsiteY8" fmla="*/ 4194 h 10000"/>
              <a:gd name="connsiteX9" fmla="*/ 7925 w 10000"/>
              <a:gd name="connsiteY9" fmla="*/ 8297 h 10000"/>
              <a:gd name="connsiteX10" fmla="*/ 8290 w 10000"/>
              <a:gd name="connsiteY10" fmla="*/ 9910 h 10000"/>
              <a:gd name="connsiteX11" fmla="*/ 10000 w 10000"/>
              <a:gd name="connsiteY11" fmla="*/ 9910 h 10000"/>
              <a:gd name="connsiteX0" fmla="*/ 0 w 10000"/>
              <a:gd name="connsiteY0" fmla="*/ 9910 h 10000"/>
              <a:gd name="connsiteX1" fmla="*/ 1870 w 10000"/>
              <a:gd name="connsiteY1" fmla="*/ 9408 h 10000"/>
              <a:gd name="connsiteX2" fmla="*/ 2554 w 10000"/>
              <a:gd name="connsiteY2" fmla="*/ 4190 h 10000"/>
              <a:gd name="connsiteX3" fmla="*/ 3036 w 10000"/>
              <a:gd name="connsiteY3" fmla="*/ 352 h 10000"/>
              <a:gd name="connsiteX4" fmla="*/ 3860 w 10000"/>
              <a:gd name="connsiteY4" fmla="*/ 672 h 10000"/>
              <a:gd name="connsiteX5" fmla="*/ 4473 w 10000"/>
              <a:gd name="connsiteY5" fmla="*/ 4732 h 10000"/>
              <a:gd name="connsiteX6" fmla="*/ 5770 w 10000"/>
              <a:gd name="connsiteY6" fmla="*/ 4345 h 10000"/>
              <a:gd name="connsiteX7" fmla="*/ 6682 w 10000"/>
              <a:gd name="connsiteY7" fmla="*/ 1384 h 10000"/>
              <a:gd name="connsiteX8" fmla="*/ 7566 w 10000"/>
              <a:gd name="connsiteY8" fmla="*/ 4194 h 10000"/>
              <a:gd name="connsiteX9" fmla="*/ 8290 w 10000"/>
              <a:gd name="connsiteY9" fmla="*/ 9910 h 10000"/>
              <a:gd name="connsiteX10" fmla="*/ 10000 w 10000"/>
              <a:gd name="connsiteY10" fmla="*/ 9910 h 10000"/>
              <a:gd name="connsiteX0" fmla="*/ 0 w 10000"/>
              <a:gd name="connsiteY0" fmla="*/ 9910 h 9987"/>
              <a:gd name="connsiteX1" fmla="*/ 1870 w 10000"/>
              <a:gd name="connsiteY1" fmla="*/ 9408 h 9987"/>
              <a:gd name="connsiteX2" fmla="*/ 2554 w 10000"/>
              <a:gd name="connsiteY2" fmla="*/ 4190 h 9987"/>
              <a:gd name="connsiteX3" fmla="*/ 3036 w 10000"/>
              <a:gd name="connsiteY3" fmla="*/ 352 h 9987"/>
              <a:gd name="connsiteX4" fmla="*/ 3860 w 10000"/>
              <a:gd name="connsiteY4" fmla="*/ 672 h 9987"/>
              <a:gd name="connsiteX5" fmla="*/ 4473 w 10000"/>
              <a:gd name="connsiteY5" fmla="*/ 4732 h 9987"/>
              <a:gd name="connsiteX6" fmla="*/ 5770 w 10000"/>
              <a:gd name="connsiteY6" fmla="*/ 4345 h 9987"/>
              <a:gd name="connsiteX7" fmla="*/ 6682 w 10000"/>
              <a:gd name="connsiteY7" fmla="*/ 1384 h 9987"/>
              <a:gd name="connsiteX8" fmla="*/ 7566 w 10000"/>
              <a:gd name="connsiteY8" fmla="*/ 4194 h 9987"/>
              <a:gd name="connsiteX9" fmla="*/ 8321 w 10000"/>
              <a:gd name="connsiteY9" fmla="*/ 8938 h 9987"/>
              <a:gd name="connsiteX10" fmla="*/ 10000 w 10000"/>
              <a:gd name="connsiteY10" fmla="*/ 9910 h 9987"/>
              <a:gd name="connsiteX0" fmla="*/ 0 w 10000"/>
              <a:gd name="connsiteY0" fmla="*/ 9923 h 10000"/>
              <a:gd name="connsiteX1" fmla="*/ 1870 w 10000"/>
              <a:gd name="connsiteY1" fmla="*/ 9420 h 10000"/>
              <a:gd name="connsiteX2" fmla="*/ 2554 w 10000"/>
              <a:gd name="connsiteY2" fmla="*/ 4195 h 10000"/>
              <a:gd name="connsiteX3" fmla="*/ 3036 w 10000"/>
              <a:gd name="connsiteY3" fmla="*/ 352 h 10000"/>
              <a:gd name="connsiteX4" fmla="*/ 3860 w 10000"/>
              <a:gd name="connsiteY4" fmla="*/ 673 h 10000"/>
              <a:gd name="connsiteX5" fmla="*/ 4473 w 10000"/>
              <a:gd name="connsiteY5" fmla="*/ 4738 h 10000"/>
              <a:gd name="connsiteX6" fmla="*/ 5770 w 10000"/>
              <a:gd name="connsiteY6" fmla="*/ 4351 h 10000"/>
              <a:gd name="connsiteX7" fmla="*/ 6682 w 10000"/>
              <a:gd name="connsiteY7" fmla="*/ 1386 h 10000"/>
              <a:gd name="connsiteX8" fmla="*/ 7566 w 10000"/>
              <a:gd name="connsiteY8" fmla="*/ 4199 h 10000"/>
              <a:gd name="connsiteX9" fmla="*/ 8321 w 10000"/>
              <a:gd name="connsiteY9" fmla="*/ 8950 h 10000"/>
              <a:gd name="connsiteX10" fmla="*/ 10000 w 10000"/>
              <a:gd name="connsiteY10" fmla="*/ 9923 h 10000"/>
              <a:gd name="connsiteX0" fmla="*/ 0 w 10000"/>
              <a:gd name="connsiteY0" fmla="*/ 9923 h 10000"/>
              <a:gd name="connsiteX1" fmla="*/ 1870 w 10000"/>
              <a:gd name="connsiteY1" fmla="*/ 9420 h 10000"/>
              <a:gd name="connsiteX2" fmla="*/ 2554 w 10000"/>
              <a:gd name="connsiteY2" fmla="*/ 4195 h 10000"/>
              <a:gd name="connsiteX3" fmla="*/ 3036 w 10000"/>
              <a:gd name="connsiteY3" fmla="*/ 352 h 10000"/>
              <a:gd name="connsiteX4" fmla="*/ 3860 w 10000"/>
              <a:gd name="connsiteY4" fmla="*/ 673 h 10000"/>
              <a:gd name="connsiteX5" fmla="*/ 4473 w 10000"/>
              <a:gd name="connsiteY5" fmla="*/ 4738 h 10000"/>
              <a:gd name="connsiteX6" fmla="*/ 5770 w 10000"/>
              <a:gd name="connsiteY6" fmla="*/ 4351 h 10000"/>
              <a:gd name="connsiteX7" fmla="*/ 6682 w 10000"/>
              <a:gd name="connsiteY7" fmla="*/ 1386 h 10000"/>
              <a:gd name="connsiteX8" fmla="*/ 7566 w 10000"/>
              <a:gd name="connsiteY8" fmla="*/ 4199 h 10000"/>
              <a:gd name="connsiteX9" fmla="*/ 8352 w 10000"/>
              <a:gd name="connsiteY9" fmla="*/ 8664 h 10000"/>
              <a:gd name="connsiteX10" fmla="*/ 10000 w 10000"/>
              <a:gd name="connsiteY10" fmla="*/ 9923 h 10000"/>
              <a:gd name="connsiteX0" fmla="*/ 0 w 10000"/>
              <a:gd name="connsiteY0" fmla="*/ 9923 h 10000"/>
              <a:gd name="connsiteX1" fmla="*/ 1870 w 10000"/>
              <a:gd name="connsiteY1" fmla="*/ 9420 h 10000"/>
              <a:gd name="connsiteX2" fmla="*/ 2554 w 10000"/>
              <a:gd name="connsiteY2" fmla="*/ 4195 h 10000"/>
              <a:gd name="connsiteX3" fmla="*/ 3036 w 10000"/>
              <a:gd name="connsiteY3" fmla="*/ 352 h 10000"/>
              <a:gd name="connsiteX4" fmla="*/ 3860 w 10000"/>
              <a:gd name="connsiteY4" fmla="*/ 673 h 10000"/>
              <a:gd name="connsiteX5" fmla="*/ 4473 w 10000"/>
              <a:gd name="connsiteY5" fmla="*/ 4738 h 10000"/>
              <a:gd name="connsiteX6" fmla="*/ 5770 w 10000"/>
              <a:gd name="connsiteY6" fmla="*/ 4351 h 10000"/>
              <a:gd name="connsiteX7" fmla="*/ 6682 w 10000"/>
              <a:gd name="connsiteY7" fmla="*/ 1386 h 10000"/>
              <a:gd name="connsiteX8" fmla="*/ 7566 w 10000"/>
              <a:gd name="connsiteY8" fmla="*/ 4199 h 10000"/>
              <a:gd name="connsiteX9" fmla="*/ 8352 w 10000"/>
              <a:gd name="connsiteY9" fmla="*/ 8664 h 10000"/>
              <a:gd name="connsiteX10" fmla="*/ 10000 w 10000"/>
              <a:gd name="connsiteY10" fmla="*/ 9923 h 10000"/>
              <a:gd name="connsiteX0" fmla="*/ 0 w 10000"/>
              <a:gd name="connsiteY0" fmla="*/ 9923 h 10000"/>
              <a:gd name="connsiteX1" fmla="*/ 1870 w 10000"/>
              <a:gd name="connsiteY1" fmla="*/ 9420 h 10000"/>
              <a:gd name="connsiteX2" fmla="*/ 2554 w 10000"/>
              <a:gd name="connsiteY2" fmla="*/ 4195 h 10000"/>
              <a:gd name="connsiteX3" fmla="*/ 3036 w 10000"/>
              <a:gd name="connsiteY3" fmla="*/ 352 h 10000"/>
              <a:gd name="connsiteX4" fmla="*/ 3860 w 10000"/>
              <a:gd name="connsiteY4" fmla="*/ 673 h 10000"/>
              <a:gd name="connsiteX5" fmla="*/ 4473 w 10000"/>
              <a:gd name="connsiteY5" fmla="*/ 4738 h 10000"/>
              <a:gd name="connsiteX6" fmla="*/ 5770 w 10000"/>
              <a:gd name="connsiteY6" fmla="*/ 4351 h 10000"/>
              <a:gd name="connsiteX7" fmla="*/ 6682 w 10000"/>
              <a:gd name="connsiteY7" fmla="*/ 1386 h 10000"/>
              <a:gd name="connsiteX8" fmla="*/ 7566 w 10000"/>
              <a:gd name="connsiteY8" fmla="*/ 4199 h 10000"/>
              <a:gd name="connsiteX9" fmla="*/ 8352 w 10000"/>
              <a:gd name="connsiteY9" fmla="*/ 8664 h 10000"/>
              <a:gd name="connsiteX10" fmla="*/ 10000 w 10000"/>
              <a:gd name="connsiteY10" fmla="*/ 9923 h 10000"/>
              <a:gd name="connsiteX0" fmla="*/ 0 w 10000"/>
              <a:gd name="connsiteY0" fmla="*/ 9923 h 9923"/>
              <a:gd name="connsiteX1" fmla="*/ 1807 w 10000"/>
              <a:gd name="connsiteY1" fmla="*/ 8504 h 9923"/>
              <a:gd name="connsiteX2" fmla="*/ 2554 w 10000"/>
              <a:gd name="connsiteY2" fmla="*/ 4195 h 9923"/>
              <a:gd name="connsiteX3" fmla="*/ 3036 w 10000"/>
              <a:gd name="connsiteY3" fmla="*/ 352 h 9923"/>
              <a:gd name="connsiteX4" fmla="*/ 3860 w 10000"/>
              <a:gd name="connsiteY4" fmla="*/ 673 h 9923"/>
              <a:gd name="connsiteX5" fmla="*/ 4473 w 10000"/>
              <a:gd name="connsiteY5" fmla="*/ 4738 h 9923"/>
              <a:gd name="connsiteX6" fmla="*/ 5770 w 10000"/>
              <a:gd name="connsiteY6" fmla="*/ 4351 h 9923"/>
              <a:gd name="connsiteX7" fmla="*/ 6682 w 10000"/>
              <a:gd name="connsiteY7" fmla="*/ 1386 h 9923"/>
              <a:gd name="connsiteX8" fmla="*/ 7566 w 10000"/>
              <a:gd name="connsiteY8" fmla="*/ 4199 h 9923"/>
              <a:gd name="connsiteX9" fmla="*/ 8352 w 10000"/>
              <a:gd name="connsiteY9" fmla="*/ 8664 h 9923"/>
              <a:gd name="connsiteX10" fmla="*/ 10000 w 10000"/>
              <a:gd name="connsiteY10" fmla="*/ 9923 h 9923"/>
              <a:gd name="connsiteX0" fmla="*/ 0 w 10000"/>
              <a:gd name="connsiteY0" fmla="*/ 10000 h 10000"/>
              <a:gd name="connsiteX1" fmla="*/ 1807 w 10000"/>
              <a:gd name="connsiteY1" fmla="*/ 8570 h 10000"/>
              <a:gd name="connsiteX2" fmla="*/ 2554 w 10000"/>
              <a:gd name="connsiteY2" fmla="*/ 4228 h 10000"/>
              <a:gd name="connsiteX3" fmla="*/ 3036 w 10000"/>
              <a:gd name="connsiteY3" fmla="*/ 355 h 10000"/>
              <a:gd name="connsiteX4" fmla="*/ 3860 w 10000"/>
              <a:gd name="connsiteY4" fmla="*/ 678 h 10000"/>
              <a:gd name="connsiteX5" fmla="*/ 4473 w 10000"/>
              <a:gd name="connsiteY5" fmla="*/ 4775 h 10000"/>
              <a:gd name="connsiteX6" fmla="*/ 5770 w 10000"/>
              <a:gd name="connsiteY6" fmla="*/ 4385 h 10000"/>
              <a:gd name="connsiteX7" fmla="*/ 6682 w 10000"/>
              <a:gd name="connsiteY7" fmla="*/ 1397 h 10000"/>
              <a:gd name="connsiteX8" fmla="*/ 7566 w 10000"/>
              <a:gd name="connsiteY8" fmla="*/ 4232 h 10000"/>
              <a:gd name="connsiteX9" fmla="*/ 8352 w 10000"/>
              <a:gd name="connsiteY9" fmla="*/ 8731 h 10000"/>
              <a:gd name="connsiteX10" fmla="*/ 10000 w 10000"/>
              <a:gd name="connsiteY10" fmla="*/ 10000 h 10000"/>
              <a:gd name="connsiteX0" fmla="*/ 0 w 10000"/>
              <a:gd name="connsiteY0" fmla="*/ 9975 h 9975"/>
              <a:gd name="connsiteX1" fmla="*/ 1807 w 10000"/>
              <a:gd name="connsiteY1" fmla="*/ 8545 h 9975"/>
              <a:gd name="connsiteX2" fmla="*/ 2491 w 10000"/>
              <a:gd name="connsiteY2" fmla="*/ 3857 h 9975"/>
              <a:gd name="connsiteX3" fmla="*/ 3036 w 10000"/>
              <a:gd name="connsiteY3" fmla="*/ 330 h 9975"/>
              <a:gd name="connsiteX4" fmla="*/ 3860 w 10000"/>
              <a:gd name="connsiteY4" fmla="*/ 653 h 9975"/>
              <a:gd name="connsiteX5" fmla="*/ 4473 w 10000"/>
              <a:gd name="connsiteY5" fmla="*/ 4750 h 9975"/>
              <a:gd name="connsiteX6" fmla="*/ 5770 w 10000"/>
              <a:gd name="connsiteY6" fmla="*/ 4360 h 9975"/>
              <a:gd name="connsiteX7" fmla="*/ 6682 w 10000"/>
              <a:gd name="connsiteY7" fmla="*/ 1372 h 9975"/>
              <a:gd name="connsiteX8" fmla="*/ 7566 w 10000"/>
              <a:gd name="connsiteY8" fmla="*/ 4207 h 9975"/>
              <a:gd name="connsiteX9" fmla="*/ 8352 w 10000"/>
              <a:gd name="connsiteY9" fmla="*/ 8706 h 9975"/>
              <a:gd name="connsiteX10" fmla="*/ 10000 w 10000"/>
              <a:gd name="connsiteY10" fmla="*/ 9975 h 9975"/>
              <a:gd name="connsiteX0" fmla="*/ 0 w 10000"/>
              <a:gd name="connsiteY0" fmla="*/ 9986 h 9986"/>
              <a:gd name="connsiteX1" fmla="*/ 1807 w 10000"/>
              <a:gd name="connsiteY1" fmla="*/ 8552 h 9986"/>
              <a:gd name="connsiteX2" fmla="*/ 2491 w 10000"/>
              <a:gd name="connsiteY2" fmla="*/ 3853 h 9986"/>
              <a:gd name="connsiteX3" fmla="*/ 3036 w 10000"/>
              <a:gd name="connsiteY3" fmla="*/ 317 h 9986"/>
              <a:gd name="connsiteX4" fmla="*/ 3860 w 10000"/>
              <a:gd name="connsiteY4" fmla="*/ 641 h 9986"/>
              <a:gd name="connsiteX5" fmla="*/ 4725 w 10000"/>
              <a:gd name="connsiteY5" fmla="*/ 4459 h 9986"/>
              <a:gd name="connsiteX6" fmla="*/ 5770 w 10000"/>
              <a:gd name="connsiteY6" fmla="*/ 4357 h 9986"/>
              <a:gd name="connsiteX7" fmla="*/ 6682 w 10000"/>
              <a:gd name="connsiteY7" fmla="*/ 1361 h 9986"/>
              <a:gd name="connsiteX8" fmla="*/ 7566 w 10000"/>
              <a:gd name="connsiteY8" fmla="*/ 4204 h 9986"/>
              <a:gd name="connsiteX9" fmla="*/ 8352 w 10000"/>
              <a:gd name="connsiteY9" fmla="*/ 8714 h 9986"/>
              <a:gd name="connsiteX10" fmla="*/ 10000 w 10000"/>
              <a:gd name="connsiteY10" fmla="*/ 9986 h 9986"/>
              <a:gd name="connsiteX0" fmla="*/ 0 w 10000"/>
              <a:gd name="connsiteY0" fmla="*/ 10000 h 10000"/>
              <a:gd name="connsiteX1" fmla="*/ 1807 w 10000"/>
              <a:gd name="connsiteY1" fmla="*/ 8564 h 10000"/>
              <a:gd name="connsiteX2" fmla="*/ 2491 w 10000"/>
              <a:gd name="connsiteY2" fmla="*/ 3858 h 10000"/>
              <a:gd name="connsiteX3" fmla="*/ 3036 w 10000"/>
              <a:gd name="connsiteY3" fmla="*/ 317 h 10000"/>
              <a:gd name="connsiteX4" fmla="*/ 3860 w 10000"/>
              <a:gd name="connsiteY4" fmla="*/ 642 h 10000"/>
              <a:gd name="connsiteX5" fmla="*/ 4725 w 10000"/>
              <a:gd name="connsiteY5" fmla="*/ 4465 h 10000"/>
              <a:gd name="connsiteX6" fmla="*/ 5739 w 10000"/>
              <a:gd name="connsiteY6" fmla="*/ 4189 h 10000"/>
              <a:gd name="connsiteX7" fmla="*/ 6682 w 10000"/>
              <a:gd name="connsiteY7" fmla="*/ 1363 h 10000"/>
              <a:gd name="connsiteX8" fmla="*/ 7566 w 10000"/>
              <a:gd name="connsiteY8" fmla="*/ 4210 h 10000"/>
              <a:gd name="connsiteX9" fmla="*/ 8352 w 10000"/>
              <a:gd name="connsiteY9" fmla="*/ 8726 h 10000"/>
              <a:gd name="connsiteX10" fmla="*/ 10000 w 10000"/>
              <a:gd name="connsiteY10" fmla="*/ 10000 h 10000"/>
              <a:gd name="connsiteX0" fmla="*/ 0 w 10000"/>
              <a:gd name="connsiteY0" fmla="*/ 10000 h 10000"/>
              <a:gd name="connsiteX1" fmla="*/ 1807 w 10000"/>
              <a:gd name="connsiteY1" fmla="*/ 8564 h 10000"/>
              <a:gd name="connsiteX2" fmla="*/ 2491 w 10000"/>
              <a:gd name="connsiteY2" fmla="*/ 3858 h 10000"/>
              <a:gd name="connsiteX3" fmla="*/ 3036 w 10000"/>
              <a:gd name="connsiteY3" fmla="*/ 317 h 10000"/>
              <a:gd name="connsiteX4" fmla="*/ 3860 w 10000"/>
              <a:gd name="connsiteY4" fmla="*/ 642 h 10000"/>
              <a:gd name="connsiteX5" fmla="*/ 4725 w 10000"/>
              <a:gd name="connsiteY5" fmla="*/ 4465 h 10000"/>
              <a:gd name="connsiteX6" fmla="*/ 5739 w 10000"/>
              <a:gd name="connsiteY6" fmla="*/ 4189 h 10000"/>
              <a:gd name="connsiteX7" fmla="*/ 6682 w 10000"/>
              <a:gd name="connsiteY7" fmla="*/ 1363 h 10000"/>
              <a:gd name="connsiteX8" fmla="*/ 7566 w 10000"/>
              <a:gd name="connsiteY8" fmla="*/ 4210 h 10000"/>
              <a:gd name="connsiteX9" fmla="*/ 8352 w 10000"/>
              <a:gd name="connsiteY9" fmla="*/ 8726 h 10000"/>
              <a:gd name="connsiteX10" fmla="*/ 10000 w 10000"/>
              <a:gd name="connsiteY10" fmla="*/ 10000 h 10000"/>
              <a:gd name="connsiteX0" fmla="*/ 0 w 10000"/>
              <a:gd name="connsiteY0" fmla="*/ 10000 h 10000"/>
              <a:gd name="connsiteX1" fmla="*/ 1807 w 10000"/>
              <a:gd name="connsiteY1" fmla="*/ 8564 h 10000"/>
              <a:gd name="connsiteX2" fmla="*/ 2491 w 10000"/>
              <a:gd name="connsiteY2" fmla="*/ 3858 h 10000"/>
              <a:gd name="connsiteX3" fmla="*/ 3036 w 10000"/>
              <a:gd name="connsiteY3" fmla="*/ 317 h 10000"/>
              <a:gd name="connsiteX4" fmla="*/ 3860 w 10000"/>
              <a:gd name="connsiteY4" fmla="*/ 642 h 10000"/>
              <a:gd name="connsiteX5" fmla="*/ 4725 w 10000"/>
              <a:gd name="connsiteY5" fmla="*/ 4465 h 10000"/>
              <a:gd name="connsiteX6" fmla="*/ 5739 w 10000"/>
              <a:gd name="connsiteY6" fmla="*/ 4189 h 10000"/>
              <a:gd name="connsiteX7" fmla="*/ 6682 w 10000"/>
              <a:gd name="connsiteY7" fmla="*/ 1363 h 10000"/>
              <a:gd name="connsiteX8" fmla="*/ 7660 w 10000"/>
              <a:gd name="connsiteY8" fmla="*/ 4210 h 10000"/>
              <a:gd name="connsiteX9" fmla="*/ 8352 w 10000"/>
              <a:gd name="connsiteY9" fmla="*/ 8726 h 10000"/>
              <a:gd name="connsiteX10" fmla="*/ 10000 w 10000"/>
              <a:gd name="connsiteY10" fmla="*/ 10000 h 10000"/>
              <a:gd name="connsiteX0" fmla="*/ 0 w 10000"/>
              <a:gd name="connsiteY0" fmla="*/ 10000 h 10000"/>
              <a:gd name="connsiteX1" fmla="*/ 1807 w 10000"/>
              <a:gd name="connsiteY1" fmla="*/ 8564 h 10000"/>
              <a:gd name="connsiteX2" fmla="*/ 2491 w 10000"/>
              <a:gd name="connsiteY2" fmla="*/ 3858 h 10000"/>
              <a:gd name="connsiteX3" fmla="*/ 3036 w 10000"/>
              <a:gd name="connsiteY3" fmla="*/ 317 h 10000"/>
              <a:gd name="connsiteX4" fmla="*/ 3860 w 10000"/>
              <a:gd name="connsiteY4" fmla="*/ 642 h 10000"/>
              <a:gd name="connsiteX5" fmla="*/ 4725 w 10000"/>
              <a:gd name="connsiteY5" fmla="*/ 4465 h 10000"/>
              <a:gd name="connsiteX6" fmla="*/ 5739 w 10000"/>
              <a:gd name="connsiteY6" fmla="*/ 4189 h 10000"/>
              <a:gd name="connsiteX7" fmla="*/ 6682 w 10000"/>
              <a:gd name="connsiteY7" fmla="*/ 1363 h 10000"/>
              <a:gd name="connsiteX8" fmla="*/ 7660 w 10000"/>
              <a:gd name="connsiteY8" fmla="*/ 4210 h 10000"/>
              <a:gd name="connsiteX9" fmla="*/ 8352 w 10000"/>
              <a:gd name="connsiteY9" fmla="*/ 8726 h 10000"/>
              <a:gd name="connsiteX10" fmla="*/ 10000 w 10000"/>
              <a:gd name="connsiteY10" fmla="*/ 10000 h 10000"/>
              <a:gd name="connsiteX0" fmla="*/ 0 w 10000"/>
              <a:gd name="connsiteY0" fmla="*/ 10000 h 10000"/>
              <a:gd name="connsiteX1" fmla="*/ 1476 w 10000"/>
              <a:gd name="connsiteY1" fmla="*/ 7650 h 10000"/>
              <a:gd name="connsiteX2" fmla="*/ 2491 w 10000"/>
              <a:gd name="connsiteY2" fmla="*/ 3858 h 10000"/>
              <a:gd name="connsiteX3" fmla="*/ 3036 w 10000"/>
              <a:gd name="connsiteY3" fmla="*/ 317 h 10000"/>
              <a:gd name="connsiteX4" fmla="*/ 3860 w 10000"/>
              <a:gd name="connsiteY4" fmla="*/ 642 h 10000"/>
              <a:gd name="connsiteX5" fmla="*/ 4725 w 10000"/>
              <a:gd name="connsiteY5" fmla="*/ 4465 h 10000"/>
              <a:gd name="connsiteX6" fmla="*/ 5739 w 10000"/>
              <a:gd name="connsiteY6" fmla="*/ 4189 h 10000"/>
              <a:gd name="connsiteX7" fmla="*/ 6682 w 10000"/>
              <a:gd name="connsiteY7" fmla="*/ 1363 h 10000"/>
              <a:gd name="connsiteX8" fmla="*/ 7660 w 10000"/>
              <a:gd name="connsiteY8" fmla="*/ 4210 h 10000"/>
              <a:gd name="connsiteX9" fmla="*/ 8352 w 10000"/>
              <a:gd name="connsiteY9" fmla="*/ 8726 h 10000"/>
              <a:gd name="connsiteX10" fmla="*/ 10000 w 10000"/>
              <a:gd name="connsiteY10" fmla="*/ 10000 h 10000"/>
              <a:gd name="connsiteX0" fmla="*/ 0 w 10000"/>
              <a:gd name="connsiteY0" fmla="*/ 10021 h 10021"/>
              <a:gd name="connsiteX1" fmla="*/ 1476 w 10000"/>
              <a:gd name="connsiteY1" fmla="*/ 7671 h 10021"/>
              <a:gd name="connsiteX2" fmla="*/ 2160 w 10000"/>
              <a:gd name="connsiteY2" fmla="*/ 4184 h 10021"/>
              <a:gd name="connsiteX3" fmla="*/ 3036 w 10000"/>
              <a:gd name="connsiteY3" fmla="*/ 338 h 10021"/>
              <a:gd name="connsiteX4" fmla="*/ 3860 w 10000"/>
              <a:gd name="connsiteY4" fmla="*/ 663 h 10021"/>
              <a:gd name="connsiteX5" fmla="*/ 4725 w 10000"/>
              <a:gd name="connsiteY5" fmla="*/ 4486 h 10021"/>
              <a:gd name="connsiteX6" fmla="*/ 5739 w 10000"/>
              <a:gd name="connsiteY6" fmla="*/ 4210 h 10021"/>
              <a:gd name="connsiteX7" fmla="*/ 6682 w 10000"/>
              <a:gd name="connsiteY7" fmla="*/ 1384 h 10021"/>
              <a:gd name="connsiteX8" fmla="*/ 7660 w 10000"/>
              <a:gd name="connsiteY8" fmla="*/ 4231 h 10021"/>
              <a:gd name="connsiteX9" fmla="*/ 8352 w 10000"/>
              <a:gd name="connsiteY9" fmla="*/ 8747 h 10021"/>
              <a:gd name="connsiteX10" fmla="*/ 10000 w 10000"/>
              <a:gd name="connsiteY10" fmla="*/ 10021 h 10021"/>
              <a:gd name="connsiteX0" fmla="*/ 0 w 10000"/>
              <a:gd name="connsiteY0" fmla="*/ 9829 h 9829"/>
              <a:gd name="connsiteX1" fmla="*/ 1476 w 10000"/>
              <a:gd name="connsiteY1" fmla="*/ 7479 h 9829"/>
              <a:gd name="connsiteX2" fmla="*/ 2160 w 10000"/>
              <a:gd name="connsiteY2" fmla="*/ 3992 h 9829"/>
              <a:gd name="connsiteX3" fmla="*/ 2705 w 10000"/>
              <a:gd name="connsiteY3" fmla="*/ 451 h 9829"/>
              <a:gd name="connsiteX4" fmla="*/ 3860 w 10000"/>
              <a:gd name="connsiteY4" fmla="*/ 471 h 9829"/>
              <a:gd name="connsiteX5" fmla="*/ 4725 w 10000"/>
              <a:gd name="connsiteY5" fmla="*/ 4294 h 9829"/>
              <a:gd name="connsiteX6" fmla="*/ 5739 w 10000"/>
              <a:gd name="connsiteY6" fmla="*/ 4018 h 9829"/>
              <a:gd name="connsiteX7" fmla="*/ 6682 w 10000"/>
              <a:gd name="connsiteY7" fmla="*/ 1192 h 9829"/>
              <a:gd name="connsiteX8" fmla="*/ 7660 w 10000"/>
              <a:gd name="connsiteY8" fmla="*/ 4039 h 9829"/>
              <a:gd name="connsiteX9" fmla="*/ 8352 w 10000"/>
              <a:gd name="connsiteY9" fmla="*/ 8555 h 9829"/>
              <a:gd name="connsiteX10" fmla="*/ 10000 w 10000"/>
              <a:gd name="connsiteY10" fmla="*/ 9829 h 9829"/>
              <a:gd name="connsiteX0" fmla="*/ 0 w 10000"/>
              <a:gd name="connsiteY0" fmla="*/ 10000 h 10000"/>
              <a:gd name="connsiteX1" fmla="*/ 1476 w 10000"/>
              <a:gd name="connsiteY1" fmla="*/ 7609 h 10000"/>
              <a:gd name="connsiteX2" fmla="*/ 2160 w 10000"/>
              <a:gd name="connsiteY2" fmla="*/ 4061 h 10000"/>
              <a:gd name="connsiteX3" fmla="*/ 2705 w 10000"/>
              <a:gd name="connsiteY3" fmla="*/ 459 h 10000"/>
              <a:gd name="connsiteX4" fmla="*/ 3860 w 10000"/>
              <a:gd name="connsiteY4" fmla="*/ 479 h 10000"/>
              <a:gd name="connsiteX5" fmla="*/ 4725 w 10000"/>
              <a:gd name="connsiteY5" fmla="*/ 4369 h 10000"/>
              <a:gd name="connsiteX6" fmla="*/ 5739 w 10000"/>
              <a:gd name="connsiteY6" fmla="*/ 4088 h 10000"/>
              <a:gd name="connsiteX7" fmla="*/ 6682 w 10000"/>
              <a:gd name="connsiteY7" fmla="*/ 1213 h 10000"/>
              <a:gd name="connsiteX8" fmla="*/ 7660 w 10000"/>
              <a:gd name="connsiteY8" fmla="*/ 4109 h 10000"/>
              <a:gd name="connsiteX9" fmla="*/ 8683 w 10000"/>
              <a:gd name="connsiteY9" fmla="*/ 8394 h 10000"/>
              <a:gd name="connsiteX10" fmla="*/ 10000 w 10000"/>
              <a:gd name="connsiteY10" fmla="*/ 10000 h 10000"/>
              <a:gd name="connsiteX0" fmla="*/ 0 w 10000"/>
              <a:gd name="connsiteY0" fmla="*/ 10000 h 10000"/>
              <a:gd name="connsiteX1" fmla="*/ 1476 w 10000"/>
              <a:gd name="connsiteY1" fmla="*/ 7609 h 10000"/>
              <a:gd name="connsiteX2" fmla="*/ 2160 w 10000"/>
              <a:gd name="connsiteY2" fmla="*/ 4061 h 10000"/>
              <a:gd name="connsiteX3" fmla="*/ 2871 w 10000"/>
              <a:gd name="connsiteY3" fmla="*/ 459 h 10000"/>
              <a:gd name="connsiteX4" fmla="*/ 3860 w 10000"/>
              <a:gd name="connsiteY4" fmla="*/ 479 h 10000"/>
              <a:gd name="connsiteX5" fmla="*/ 4725 w 10000"/>
              <a:gd name="connsiteY5" fmla="*/ 4369 h 10000"/>
              <a:gd name="connsiteX6" fmla="*/ 5739 w 10000"/>
              <a:gd name="connsiteY6" fmla="*/ 4088 h 10000"/>
              <a:gd name="connsiteX7" fmla="*/ 6682 w 10000"/>
              <a:gd name="connsiteY7" fmla="*/ 1213 h 10000"/>
              <a:gd name="connsiteX8" fmla="*/ 7660 w 10000"/>
              <a:gd name="connsiteY8" fmla="*/ 4109 h 10000"/>
              <a:gd name="connsiteX9" fmla="*/ 8683 w 10000"/>
              <a:gd name="connsiteY9" fmla="*/ 8394 h 10000"/>
              <a:gd name="connsiteX10" fmla="*/ 10000 w 10000"/>
              <a:gd name="connsiteY10" fmla="*/ 10000 h 10000"/>
              <a:gd name="connsiteX0" fmla="*/ 0 w 10000"/>
              <a:gd name="connsiteY0" fmla="*/ 10000 h 10000"/>
              <a:gd name="connsiteX1" fmla="*/ 1393 w 10000"/>
              <a:gd name="connsiteY1" fmla="*/ 7609 h 10000"/>
              <a:gd name="connsiteX2" fmla="*/ 2160 w 10000"/>
              <a:gd name="connsiteY2" fmla="*/ 4061 h 10000"/>
              <a:gd name="connsiteX3" fmla="*/ 2871 w 10000"/>
              <a:gd name="connsiteY3" fmla="*/ 459 h 10000"/>
              <a:gd name="connsiteX4" fmla="*/ 3860 w 10000"/>
              <a:gd name="connsiteY4" fmla="*/ 479 h 10000"/>
              <a:gd name="connsiteX5" fmla="*/ 4725 w 10000"/>
              <a:gd name="connsiteY5" fmla="*/ 4369 h 10000"/>
              <a:gd name="connsiteX6" fmla="*/ 5739 w 10000"/>
              <a:gd name="connsiteY6" fmla="*/ 4088 h 10000"/>
              <a:gd name="connsiteX7" fmla="*/ 6682 w 10000"/>
              <a:gd name="connsiteY7" fmla="*/ 1213 h 10000"/>
              <a:gd name="connsiteX8" fmla="*/ 7660 w 10000"/>
              <a:gd name="connsiteY8" fmla="*/ 4109 h 10000"/>
              <a:gd name="connsiteX9" fmla="*/ 8683 w 10000"/>
              <a:gd name="connsiteY9" fmla="*/ 8394 h 10000"/>
              <a:gd name="connsiteX10" fmla="*/ 10000 w 10000"/>
              <a:gd name="connsiteY10" fmla="*/ 10000 h 10000"/>
              <a:gd name="connsiteX0" fmla="*/ 0 w 10000"/>
              <a:gd name="connsiteY0" fmla="*/ 10000 h 10000"/>
              <a:gd name="connsiteX1" fmla="*/ 1310 w 10000"/>
              <a:gd name="connsiteY1" fmla="*/ 7609 h 10000"/>
              <a:gd name="connsiteX2" fmla="*/ 2160 w 10000"/>
              <a:gd name="connsiteY2" fmla="*/ 4061 h 10000"/>
              <a:gd name="connsiteX3" fmla="*/ 2871 w 10000"/>
              <a:gd name="connsiteY3" fmla="*/ 459 h 10000"/>
              <a:gd name="connsiteX4" fmla="*/ 3860 w 10000"/>
              <a:gd name="connsiteY4" fmla="*/ 479 h 10000"/>
              <a:gd name="connsiteX5" fmla="*/ 4725 w 10000"/>
              <a:gd name="connsiteY5" fmla="*/ 4369 h 10000"/>
              <a:gd name="connsiteX6" fmla="*/ 5739 w 10000"/>
              <a:gd name="connsiteY6" fmla="*/ 4088 h 10000"/>
              <a:gd name="connsiteX7" fmla="*/ 6682 w 10000"/>
              <a:gd name="connsiteY7" fmla="*/ 1213 h 10000"/>
              <a:gd name="connsiteX8" fmla="*/ 7660 w 10000"/>
              <a:gd name="connsiteY8" fmla="*/ 4109 h 10000"/>
              <a:gd name="connsiteX9" fmla="*/ 8683 w 10000"/>
              <a:gd name="connsiteY9" fmla="*/ 8394 h 10000"/>
              <a:gd name="connsiteX10" fmla="*/ 10000 w 10000"/>
              <a:gd name="connsiteY10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308" y="9919"/>
                  <a:pt x="888" y="8594"/>
                  <a:pt x="1310" y="7609"/>
                </a:cubicBezTo>
                <a:cubicBezTo>
                  <a:pt x="1606" y="7045"/>
                  <a:pt x="1900" y="5253"/>
                  <a:pt x="2160" y="4061"/>
                </a:cubicBezTo>
                <a:cubicBezTo>
                  <a:pt x="2420" y="2869"/>
                  <a:pt x="2588" y="1056"/>
                  <a:pt x="2871" y="459"/>
                </a:cubicBezTo>
                <a:cubicBezTo>
                  <a:pt x="3154" y="-138"/>
                  <a:pt x="3551" y="-173"/>
                  <a:pt x="3860" y="479"/>
                </a:cubicBezTo>
                <a:cubicBezTo>
                  <a:pt x="4169" y="1131"/>
                  <a:pt x="4412" y="3767"/>
                  <a:pt x="4725" y="4369"/>
                </a:cubicBezTo>
                <a:cubicBezTo>
                  <a:pt x="5038" y="4970"/>
                  <a:pt x="5413" y="4614"/>
                  <a:pt x="5739" y="4088"/>
                </a:cubicBezTo>
                <a:cubicBezTo>
                  <a:pt x="6065" y="3562"/>
                  <a:pt x="6047" y="1210"/>
                  <a:pt x="6682" y="1213"/>
                </a:cubicBezTo>
                <a:cubicBezTo>
                  <a:pt x="7317" y="1216"/>
                  <a:pt x="7327" y="2912"/>
                  <a:pt x="7660" y="4109"/>
                </a:cubicBezTo>
                <a:cubicBezTo>
                  <a:pt x="7993" y="5306"/>
                  <a:pt x="8293" y="7412"/>
                  <a:pt x="8683" y="8394"/>
                </a:cubicBezTo>
                <a:cubicBezTo>
                  <a:pt x="9073" y="9376"/>
                  <a:pt x="9715" y="10000"/>
                  <a:pt x="10000" y="10000"/>
                </a:cubicBezTo>
              </a:path>
            </a:pathLst>
          </a:custGeom>
          <a:noFill/>
          <a:ln w="28575" cap="flat" cmpd="sng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1" name="Text Box 74"/>
          <p:cNvSpPr txBox="1">
            <a:spLocks noChangeArrowheads="1"/>
          </p:cNvSpPr>
          <p:nvPr/>
        </p:nvSpPr>
        <p:spPr bwMode="auto">
          <a:xfrm>
            <a:off x="259789" y="5469632"/>
            <a:ext cx="21419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zh-TW" altLang="en-US" sz="1800" dirty="0" smtClean="0">
                <a:latin typeface="Times New Roman" panose="02020603050405020304" pitchFamily="18" charset="0"/>
              </a:rPr>
              <a:t> 越大分離越開</a:t>
            </a:r>
            <a:endParaRPr lang="en-US" altLang="zh-TW" sz="1800" dirty="0" smtClean="0">
              <a:latin typeface="Times New Roman" panose="02020603050405020304" pitchFamily="18" charset="0"/>
            </a:endParaRPr>
          </a:p>
          <a:p>
            <a:pPr algn="ctr"/>
            <a:r>
              <a:rPr lang="en-US" altLang="zh-TW" sz="18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b, c </a:t>
            </a:r>
            <a:r>
              <a:rPr lang="zh-TW" altLang="en-US" sz="1800" dirty="0" smtClean="0">
                <a:latin typeface="Times New Roman" panose="02020603050405020304" pitchFamily="18" charset="0"/>
              </a:rPr>
              <a:t>越小越好</a:t>
            </a:r>
            <a:endParaRPr lang="en-US" altLang="zh-TW" sz="1800" dirty="0" smtClean="0">
              <a:latin typeface="Times New Roman" panose="02020603050405020304" pitchFamily="18" charset="0"/>
            </a:endParaRPr>
          </a:p>
          <a:p>
            <a:pPr algn="ctr"/>
            <a:r>
              <a:rPr lang="en-US" altLang="zh-TW" sz="1800" dirty="0" smtClean="0">
                <a:solidFill>
                  <a:srgbClr val="9900FF"/>
                </a:solidFill>
                <a:latin typeface="Times New Roman" panose="02020603050405020304" pitchFamily="18" charset="0"/>
              </a:rPr>
              <a:t>R = 1</a:t>
            </a:r>
            <a:r>
              <a:rPr lang="en-US" altLang="zh-TW" sz="1800" dirty="0" smtClean="0">
                <a:latin typeface="Times New Roman" panose="02020603050405020304" pitchFamily="18" charset="0"/>
              </a:rPr>
              <a:t> </a:t>
            </a:r>
            <a:r>
              <a:rPr lang="zh-TW" altLang="en-US" sz="1800" dirty="0" smtClean="0">
                <a:latin typeface="Times New Roman" panose="02020603050405020304" pitchFamily="18" charset="0"/>
              </a:rPr>
              <a:t>表示剛好分開</a:t>
            </a:r>
            <a:endParaRPr lang="en-US" altLang="zh-TW" sz="1800" dirty="0">
              <a:latin typeface="Times New Roman" panose="02020603050405020304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6559551" y="3753177"/>
            <a:ext cx="1324817" cy="1777733"/>
            <a:chOff x="6559551" y="3753177"/>
            <a:chExt cx="1324817" cy="1777733"/>
          </a:xfrm>
        </p:grpSpPr>
        <p:grpSp>
          <p:nvGrpSpPr>
            <p:cNvPr id="62" name="Group 38"/>
            <p:cNvGrpSpPr>
              <a:grpSpLocks/>
            </p:cNvGrpSpPr>
            <p:nvPr/>
          </p:nvGrpSpPr>
          <p:grpSpPr bwMode="auto">
            <a:xfrm>
              <a:off x="6977060" y="4059783"/>
              <a:ext cx="526029" cy="1071017"/>
              <a:chOff x="600" y="2216"/>
              <a:chExt cx="289" cy="1056"/>
            </a:xfrm>
          </p:grpSpPr>
          <p:sp>
            <p:nvSpPr>
              <p:cNvPr id="63" name="Line 39"/>
              <p:cNvSpPr>
                <a:spLocks noChangeShapeType="1"/>
              </p:cNvSpPr>
              <p:nvPr/>
            </p:nvSpPr>
            <p:spPr bwMode="auto">
              <a:xfrm>
                <a:off x="600" y="2216"/>
                <a:ext cx="0" cy="105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64" name="Line 40"/>
              <p:cNvSpPr>
                <a:spLocks noChangeShapeType="1"/>
              </p:cNvSpPr>
              <p:nvPr/>
            </p:nvSpPr>
            <p:spPr bwMode="auto">
              <a:xfrm>
                <a:off x="889" y="2216"/>
                <a:ext cx="0" cy="1056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66" name="Line 48"/>
            <p:cNvSpPr>
              <a:spLocks noChangeShapeType="1"/>
            </p:cNvSpPr>
            <p:nvPr/>
          </p:nvSpPr>
          <p:spPr bwMode="auto">
            <a:xfrm flipV="1">
              <a:off x="6559551" y="5130800"/>
              <a:ext cx="8382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zh-TW" altLang="en-US"/>
            </a:p>
          </p:txBody>
        </p:sp>
        <p:sp>
          <p:nvSpPr>
            <p:cNvPr id="67" name="Text Box 49"/>
            <p:cNvSpPr txBox="1">
              <a:spLocks noChangeArrowheads="1"/>
            </p:cNvSpPr>
            <p:nvPr/>
          </p:nvSpPr>
          <p:spPr bwMode="auto">
            <a:xfrm>
              <a:off x="6826590" y="5130800"/>
              <a:ext cx="311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 i="1" dirty="0">
                  <a:solidFill>
                    <a:srgbClr val="FF0000"/>
                  </a:solidFill>
                  <a:latin typeface="Times New Roman" panose="02020603050405020304" pitchFamily="18" charset="0"/>
                  <a:ea typeface="華康楷書體W5" panose="02010609010101010101" pitchFamily="49" charset="-120"/>
                </a:rPr>
                <a:t>b</a:t>
              </a:r>
            </a:p>
          </p:txBody>
        </p:sp>
        <p:sp>
          <p:nvSpPr>
            <p:cNvPr id="68" name="Line 48"/>
            <p:cNvSpPr>
              <a:spLocks noChangeShapeType="1"/>
            </p:cNvSpPr>
            <p:nvPr/>
          </p:nvSpPr>
          <p:spPr bwMode="auto">
            <a:xfrm flipV="1">
              <a:off x="7155669" y="5191850"/>
              <a:ext cx="728699" cy="0"/>
            </a:xfrm>
            <a:prstGeom prst="line">
              <a:avLst/>
            </a:prstGeom>
            <a:noFill/>
            <a:ln w="9525">
              <a:solidFill>
                <a:srgbClr val="3333FF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zh-TW" altLang="en-US"/>
            </a:p>
          </p:txBody>
        </p:sp>
        <p:sp>
          <p:nvSpPr>
            <p:cNvPr id="69" name="Line 48"/>
            <p:cNvSpPr>
              <a:spLocks noChangeShapeType="1"/>
            </p:cNvSpPr>
            <p:nvPr/>
          </p:nvSpPr>
          <p:spPr bwMode="auto">
            <a:xfrm flipV="1">
              <a:off x="6977060" y="4092575"/>
              <a:ext cx="526029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zh-TW" altLang="en-US"/>
            </a:p>
          </p:txBody>
        </p:sp>
        <p:sp>
          <p:nvSpPr>
            <p:cNvPr id="70" name="Text Box 49"/>
            <p:cNvSpPr txBox="1">
              <a:spLocks noChangeArrowheads="1"/>
            </p:cNvSpPr>
            <p:nvPr/>
          </p:nvSpPr>
          <p:spPr bwMode="auto">
            <a:xfrm>
              <a:off x="7370778" y="5130800"/>
              <a:ext cx="29848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 i="1" dirty="0" smtClean="0">
                  <a:solidFill>
                    <a:srgbClr val="3333FF"/>
                  </a:solidFill>
                  <a:latin typeface="Times New Roman" panose="02020603050405020304" pitchFamily="18" charset="0"/>
                  <a:ea typeface="華康楷書體W5" panose="02010609010101010101" pitchFamily="49" charset="-120"/>
                </a:rPr>
                <a:t>c</a:t>
              </a:r>
              <a:endParaRPr lang="en-US" altLang="zh-TW" sz="2000" i="1" dirty="0">
                <a:solidFill>
                  <a:srgbClr val="3333FF"/>
                </a:solidFill>
                <a:latin typeface="Times New Roman" panose="02020603050405020304" pitchFamily="18" charset="0"/>
                <a:ea typeface="華康楷書體W5" panose="02010609010101010101" pitchFamily="49" charset="-120"/>
              </a:endParaRPr>
            </a:p>
          </p:txBody>
        </p:sp>
        <p:sp>
          <p:nvSpPr>
            <p:cNvPr id="71" name="Text Box 49"/>
            <p:cNvSpPr txBox="1">
              <a:spLocks noChangeArrowheads="1"/>
            </p:cNvSpPr>
            <p:nvPr/>
          </p:nvSpPr>
          <p:spPr bwMode="auto">
            <a:xfrm>
              <a:off x="7115739" y="3753177"/>
              <a:ext cx="31115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 i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華康楷書體W5" panose="02010609010101010101" pitchFamily="49" charset="-120"/>
                </a:rPr>
                <a:t>a</a:t>
              </a:r>
              <a:endPara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ea typeface="華康楷書體W5" panose="02010609010101010101" pitchFamily="49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58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8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8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8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8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88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8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8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8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8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8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8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8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8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58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8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8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8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8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8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8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158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58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58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88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58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58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228" grpId="0" autoUpdateAnimBg="0"/>
      <p:bldP spid="1588229" grpId="0" autoUpdateAnimBg="0"/>
      <p:bldP spid="1588230" grpId="0" autoUpdateAnimBg="0"/>
      <p:bldP spid="1588231" grpId="0" animBg="1"/>
      <p:bldP spid="1588253" grpId="0" autoUpdateAnimBg="0"/>
      <p:bldP spid="1588254" grpId="0" autoUpdateAnimBg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5967" name="Group 31"/>
          <p:cNvGrpSpPr>
            <a:grpSpLocks/>
          </p:cNvGrpSpPr>
          <p:nvPr/>
        </p:nvGrpSpPr>
        <p:grpSpPr bwMode="auto">
          <a:xfrm>
            <a:off x="6651625" y="3876675"/>
            <a:ext cx="609600" cy="1828800"/>
            <a:chOff x="4128" y="2272"/>
            <a:chExt cx="384" cy="1152"/>
          </a:xfrm>
        </p:grpSpPr>
        <p:sp>
          <p:nvSpPr>
            <p:cNvPr id="1575968" name="Rectangle 32"/>
            <p:cNvSpPr>
              <a:spLocks noChangeArrowheads="1"/>
            </p:cNvSpPr>
            <p:nvPr/>
          </p:nvSpPr>
          <p:spPr bwMode="auto">
            <a:xfrm>
              <a:off x="4128" y="3168"/>
              <a:ext cx="384" cy="256"/>
            </a:xfrm>
            <a:prstGeom prst="rect">
              <a:avLst/>
            </a:prstGeom>
            <a:solidFill>
              <a:srgbClr val="3333FF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zh-TW" sz="2000">
                  <a:solidFill>
                    <a:schemeClr val="bg1"/>
                  </a:solidFill>
                  <a:latin typeface="Arial" panose="020B0604020202020204" pitchFamily="34" charset="0"/>
                  <a:ea typeface="華康楷書體W5" panose="02010609010101010101" pitchFamily="49" charset="-120"/>
                </a:rPr>
                <a:t>20</a:t>
              </a:r>
            </a:p>
          </p:txBody>
        </p:sp>
        <p:sp>
          <p:nvSpPr>
            <p:cNvPr id="1575969" name="Line 33"/>
            <p:cNvSpPr>
              <a:spLocks noChangeShapeType="1"/>
            </p:cNvSpPr>
            <p:nvPr/>
          </p:nvSpPr>
          <p:spPr bwMode="auto">
            <a:xfrm>
              <a:off x="4320" y="2272"/>
              <a:ext cx="0" cy="896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575976" name="Group 40"/>
          <p:cNvGrpSpPr>
            <a:grpSpLocks/>
          </p:cNvGrpSpPr>
          <p:nvPr/>
        </p:nvGrpSpPr>
        <p:grpSpPr bwMode="auto">
          <a:xfrm>
            <a:off x="7489825" y="3876675"/>
            <a:ext cx="609600" cy="1828800"/>
            <a:chOff x="4656" y="2272"/>
            <a:chExt cx="384" cy="1152"/>
          </a:xfrm>
        </p:grpSpPr>
        <p:sp>
          <p:nvSpPr>
            <p:cNvPr id="1575977" name="Rectangle 41"/>
            <p:cNvSpPr>
              <a:spLocks noChangeArrowheads="1"/>
            </p:cNvSpPr>
            <p:nvPr/>
          </p:nvSpPr>
          <p:spPr bwMode="auto">
            <a:xfrm>
              <a:off x="4656" y="3168"/>
              <a:ext cx="384" cy="256"/>
            </a:xfrm>
            <a:prstGeom prst="rect">
              <a:avLst/>
            </a:prstGeom>
            <a:noFill/>
            <a:ln w="9525">
              <a:solidFill>
                <a:srgbClr val="66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zh-TW" sz="2000">
                  <a:solidFill>
                    <a:srgbClr val="6600FF"/>
                  </a:solidFill>
                  <a:latin typeface="Arial" panose="020B0604020202020204" pitchFamily="34" charset="0"/>
                  <a:ea typeface="華康楷書體W5" panose="02010609010101010101" pitchFamily="49" charset="-120"/>
                </a:rPr>
                <a:t>25</a:t>
              </a:r>
            </a:p>
          </p:txBody>
        </p:sp>
        <p:sp>
          <p:nvSpPr>
            <p:cNvPr id="1575978" name="Line 42"/>
            <p:cNvSpPr>
              <a:spLocks noChangeShapeType="1"/>
            </p:cNvSpPr>
            <p:nvPr/>
          </p:nvSpPr>
          <p:spPr bwMode="auto">
            <a:xfrm>
              <a:off x="4848" y="2272"/>
              <a:ext cx="0" cy="896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575973" name="Group 37"/>
          <p:cNvGrpSpPr>
            <a:grpSpLocks/>
          </p:cNvGrpSpPr>
          <p:nvPr/>
        </p:nvGrpSpPr>
        <p:grpSpPr bwMode="auto">
          <a:xfrm>
            <a:off x="7489825" y="2155825"/>
            <a:ext cx="609600" cy="1720850"/>
            <a:chOff x="4704" y="1364"/>
            <a:chExt cx="384" cy="1084"/>
          </a:xfrm>
        </p:grpSpPr>
        <p:sp>
          <p:nvSpPr>
            <p:cNvPr id="1575974" name="Rectangle 38"/>
            <p:cNvSpPr>
              <a:spLocks noChangeArrowheads="1"/>
            </p:cNvSpPr>
            <p:nvPr/>
          </p:nvSpPr>
          <p:spPr bwMode="auto">
            <a:xfrm>
              <a:off x="4704" y="2192"/>
              <a:ext cx="384" cy="256"/>
            </a:xfrm>
            <a:prstGeom prst="rect">
              <a:avLst/>
            </a:prstGeom>
            <a:solidFill>
              <a:srgbClr val="FF0000">
                <a:alpha val="99000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zh-TW" sz="2000">
                  <a:solidFill>
                    <a:schemeClr val="bg1"/>
                  </a:solidFill>
                  <a:latin typeface="Arial" panose="020B0604020202020204" pitchFamily="34" charset="0"/>
                  <a:ea typeface="華康楷書體W5" panose="02010609010101010101" pitchFamily="49" charset="-120"/>
                </a:rPr>
                <a:t>25</a:t>
              </a:r>
            </a:p>
          </p:txBody>
        </p:sp>
        <p:sp>
          <p:nvSpPr>
            <p:cNvPr id="1575975" name="Line 39"/>
            <p:cNvSpPr>
              <a:spLocks noChangeShapeType="1"/>
            </p:cNvSpPr>
            <p:nvPr/>
          </p:nvSpPr>
          <p:spPr bwMode="auto">
            <a:xfrm>
              <a:off x="4896" y="1364"/>
              <a:ext cx="0" cy="8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575939" name="Rectangle 3"/>
          <p:cNvSpPr>
            <a:spLocks noChangeArrowheads="1"/>
          </p:cNvSpPr>
          <p:nvPr/>
        </p:nvSpPr>
        <p:spPr bwMode="auto">
          <a:xfrm>
            <a:off x="179388" y="152400"/>
            <a:ext cx="595035" cy="504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■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膠</a:t>
            </a:r>
          </a:p>
          <a:p>
            <a:pPr>
              <a:lnSpc>
                <a:spcPct val="90000"/>
              </a:lnSpc>
            </a:pPr>
            <a:r>
              <a:rPr lang="zh-TW" altLang="en-US" sz="3200" dirty="0" smtClean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体</a:t>
            </a:r>
            <a:endParaRPr lang="zh-TW" altLang="en-US" sz="3200" dirty="0">
              <a:solidFill>
                <a:srgbClr val="006600"/>
              </a:solidFill>
              <a:latin typeface="細明體" panose="02020509000000000000" pitchFamily="49" charset="-120"/>
              <a:ea typeface="華康中黑體(P)" panose="02010600010101010101" pitchFamily="2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管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柱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的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最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佳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化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調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整</a:t>
            </a:r>
            <a:endParaRPr lang="zh-TW" altLang="en-US" sz="3200" dirty="0">
              <a:solidFill>
                <a:srgbClr val="006600"/>
              </a:solidFill>
              <a:latin typeface="華康中黑體(P)" panose="02010600010101010101" pitchFamily="2" charset="-120"/>
              <a:ea typeface="華康中黑體(P)" panose="02010600010101010101" pitchFamily="2" charset="-120"/>
            </a:endParaRPr>
          </a:p>
        </p:txBody>
      </p:sp>
      <p:sp>
        <p:nvSpPr>
          <p:cNvPr id="1575943" name="Text Box 7"/>
          <p:cNvSpPr txBox="1">
            <a:spLocks noChangeArrowheads="1"/>
          </p:cNvSpPr>
          <p:nvPr/>
        </p:nvSpPr>
        <p:spPr bwMode="auto">
          <a:xfrm rot="-48600000">
            <a:off x="6246813" y="3914775"/>
            <a:ext cx="5567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dirty="0">
                <a:latin typeface="Arial" panose="020B0604020202020204" pitchFamily="34" charset="0"/>
                <a:ea typeface="華康細明體(P)" panose="02010600010101010101" pitchFamily="2" charset="-120"/>
              </a:rPr>
              <a:t>Adapted from Pharmacia (1991) Gil Filtration – Principles and Methods p.59</a:t>
            </a:r>
          </a:p>
        </p:txBody>
      </p:sp>
      <p:grpSp>
        <p:nvGrpSpPr>
          <p:cNvPr id="1575944" name="Group 8"/>
          <p:cNvGrpSpPr>
            <a:grpSpLocks/>
          </p:cNvGrpSpPr>
          <p:nvPr/>
        </p:nvGrpSpPr>
        <p:grpSpPr bwMode="auto">
          <a:xfrm>
            <a:off x="1762125" y="142875"/>
            <a:ext cx="4191000" cy="2057400"/>
            <a:chOff x="1536" y="192"/>
            <a:chExt cx="2640" cy="1296"/>
          </a:xfrm>
        </p:grpSpPr>
        <p:sp>
          <p:nvSpPr>
            <p:cNvPr id="1575945" name="Rectangle 9"/>
            <p:cNvSpPr>
              <a:spLocks noChangeArrowheads="1"/>
            </p:cNvSpPr>
            <p:nvPr/>
          </p:nvSpPr>
          <p:spPr bwMode="auto">
            <a:xfrm>
              <a:off x="1536" y="192"/>
              <a:ext cx="2640" cy="1296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75946" name="Line 10"/>
            <p:cNvSpPr>
              <a:spLocks noChangeShapeType="1"/>
            </p:cNvSpPr>
            <p:nvPr/>
          </p:nvSpPr>
          <p:spPr bwMode="auto">
            <a:xfrm>
              <a:off x="2416" y="1392"/>
              <a:ext cx="0" cy="96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  <p:sp>
          <p:nvSpPr>
            <p:cNvPr id="1575947" name="Line 11"/>
            <p:cNvSpPr>
              <a:spLocks noChangeShapeType="1"/>
            </p:cNvSpPr>
            <p:nvPr/>
          </p:nvSpPr>
          <p:spPr bwMode="auto">
            <a:xfrm>
              <a:off x="3288" y="1392"/>
              <a:ext cx="0" cy="96"/>
            </a:xfrm>
            <a:prstGeom prst="line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575948" name="Group 12"/>
          <p:cNvGrpSpPr>
            <a:grpSpLocks/>
          </p:cNvGrpSpPr>
          <p:nvPr/>
        </p:nvGrpSpPr>
        <p:grpSpPr bwMode="auto">
          <a:xfrm>
            <a:off x="1762125" y="2708275"/>
            <a:ext cx="4191000" cy="1828800"/>
            <a:chOff x="1536" y="1536"/>
            <a:chExt cx="2640" cy="1152"/>
          </a:xfrm>
        </p:grpSpPr>
        <p:sp>
          <p:nvSpPr>
            <p:cNvPr id="1575949" name="Rectangle 13"/>
            <p:cNvSpPr>
              <a:spLocks noChangeArrowheads="1"/>
            </p:cNvSpPr>
            <p:nvPr/>
          </p:nvSpPr>
          <p:spPr bwMode="auto">
            <a:xfrm>
              <a:off x="1536" y="1536"/>
              <a:ext cx="2640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75950" name="Line 14"/>
            <p:cNvSpPr>
              <a:spLocks noChangeShapeType="1"/>
            </p:cNvSpPr>
            <p:nvPr/>
          </p:nvSpPr>
          <p:spPr bwMode="auto">
            <a:xfrm>
              <a:off x="2416" y="259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  <p:sp>
          <p:nvSpPr>
            <p:cNvPr id="1575951" name="Line 15"/>
            <p:cNvSpPr>
              <a:spLocks noChangeShapeType="1"/>
            </p:cNvSpPr>
            <p:nvPr/>
          </p:nvSpPr>
          <p:spPr bwMode="auto">
            <a:xfrm>
              <a:off x="3288" y="2592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575952" name="Group 16"/>
          <p:cNvGrpSpPr>
            <a:grpSpLocks/>
          </p:cNvGrpSpPr>
          <p:nvPr/>
        </p:nvGrpSpPr>
        <p:grpSpPr bwMode="auto">
          <a:xfrm>
            <a:off x="1762125" y="4613275"/>
            <a:ext cx="4191000" cy="1778000"/>
            <a:chOff x="1536" y="2736"/>
            <a:chExt cx="2640" cy="1120"/>
          </a:xfrm>
        </p:grpSpPr>
        <p:sp>
          <p:nvSpPr>
            <p:cNvPr id="1575953" name="Rectangle 17"/>
            <p:cNvSpPr>
              <a:spLocks noChangeArrowheads="1"/>
            </p:cNvSpPr>
            <p:nvPr/>
          </p:nvSpPr>
          <p:spPr bwMode="auto">
            <a:xfrm>
              <a:off x="1536" y="2736"/>
              <a:ext cx="2640" cy="112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75954" name="Line 18"/>
            <p:cNvSpPr>
              <a:spLocks noChangeShapeType="1"/>
            </p:cNvSpPr>
            <p:nvPr/>
          </p:nvSpPr>
          <p:spPr bwMode="auto">
            <a:xfrm>
              <a:off x="2416" y="376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  <p:sp>
          <p:nvSpPr>
            <p:cNvPr id="1575955" name="Line 19"/>
            <p:cNvSpPr>
              <a:spLocks noChangeShapeType="1"/>
            </p:cNvSpPr>
            <p:nvPr/>
          </p:nvSpPr>
          <p:spPr bwMode="auto">
            <a:xfrm>
              <a:off x="3288" y="3760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575957" name="Text Box 21"/>
          <p:cNvSpPr txBox="1">
            <a:spLocks noChangeArrowheads="1"/>
          </p:cNvSpPr>
          <p:nvPr/>
        </p:nvSpPr>
        <p:spPr bwMode="auto">
          <a:xfrm>
            <a:off x="6011863" y="6207125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>
                <a:latin typeface="Arial" panose="020B0604020202020204" pitchFamily="34" charset="0"/>
                <a:ea typeface="華康楷書體W5" panose="02010609010101010101" pitchFamily="49" charset="-120"/>
              </a:rPr>
              <a:t>Elution time (h)</a:t>
            </a:r>
          </a:p>
        </p:txBody>
      </p:sp>
      <p:sp>
        <p:nvSpPr>
          <p:cNvPr id="1575958" name="Text Box 22"/>
          <p:cNvSpPr txBox="1">
            <a:spLocks noChangeArrowheads="1"/>
          </p:cNvSpPr>
          <p:nvPr/>
        </p:nvSpPr>
        <p:spPr bwMode="auto">
          <a:xfrm rot="-5400000">
            <a:off x="302419" y="1006078"/>
            <a:ext cx="2084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>
                <a:latin typeface="Arial" panose="020B0604020202020204" pitchFamily="34" charset="0"/>
                <a:ea typeface="華康楷書體W5" panose="02010609010101010101" pitchFamily="49" charset="-120"/>
              </a:rPr>
              <a:t>Concentration</a:t>
            </a:r>
          </a:p>
        </p:txBody>
      </p:sp>
      <p:grpSp>
        <p:nvGrpSpPr>
          <p:cNvPr id="1575964" name="Group 28"/>
          <p:cNvGrpSpPr>
            <a:grpSpLocks/>
          </p:cNvGrpSpPr>
          <p:nvPr/>
        </p:nvGrpSpPr>
        <p:grpSpPr bwMode="auto">
          <a:xfrm>
            <a:off x="6651625" y="2146300"/>
            <a:ext cx="609600" cy="1730375"/>
            <a:chOff x="4176" y="1358"/>
            <a:chExt cx="384" cy="1090"/>
          </a:xfrm>
        </p:grpSpPr>
        <p:sp>
          <p:nvSpPr>
            <p:cNvPr id="1575965" name="Rectangle 29"/>
            <p:cNvSpPr>
              <a:spLocks noChangeArrowheads="1"/>
            </p:cNvSpPr>
            <p:nvPr/>
          </p:nvSpPr>
          <p:spPr bwMode="auto">
            <a:xfrm>
              <a:off x="4176" y="2192"/>
              <a:ext cx="384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zh-TW" sz="2000">
                  <a:solidFill>
                    <a:srgbClr val="FF6600"/>
                  </a:solidFill>
                  <a:latin typeface="Arial" panose="020B0604020202020204" pitchFamily="34" charset="0"/>
                  <a:ea typeface="華康楷書體W5" panose="02010609010101010101" pitchFamily="49" charset="-120"/>
                </a:rPr>
                <a:t>85</a:t>
              </a:r>
            </a:p>
          </p:txBody>
        </p:sp>
        <p:sp>
          <p:nvSpPr>
            <p:cNvPr id="1575966" name="Line 30"/>
            <p:cNvSpPr>
              <a:spLocks noChangeShapeType="1"/>
            </p:cNvSpPr>
            <p:nvPr/>
          </p:nvSpPr>
          <p:spPr bwMode="auto">
            <a:xfrm>
              <a:off x="4368" y="1358"/>
              <a:ext cx="0" cy="834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575970" name="Group 34"/>
          <p:cNvGrpSpPr>
            <a:grpSpLocks/>
          </p:cNvGrpSpPr>
          <p:nvPr/>
        </p:nvGrpSpPr>
        <p:grpSpPr bwMode="auto">
          <a:xfrm>
            <a:off x="7489825" y="1362075"/>
            <a:ext cx="609600" cy="787400"/>
            <a:chOff x="4656" y="864"/>
            <a:chExt cx="384" cy="496"/>
          </a:xfrm>
        </p:grpSpPr>
        <p:sp>
          <p:nvSpPr>
            <p:cNvPr id="1575971" name="Rectangle 35"/>
            <p:cNvSpPr>
              <a:spLocks noChangeArrowheads="1"/>
            </p:cNvSpPr>
            <p:nvPr/>
          </p:nvSpPr>
          <p:spPr bwMode="auto">
            <a:xfrm>
              <a:off x="4656" y="1104"/>
              <a:ext cx="384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zh-TW" sz="2000">
                  <a:solidFill>
                    <a:srgbClr val="FF00FF"/>
                  </a:solidFill>
                  <a:latin typeface="Arial" panose="020B0604020202020204" pitchFamily="34" charset="0"/>
                  <a:ea typeface="華康楷書體W5" panose="02010609010101010101" pitchFamily="49" charset="-120"/>
                </a:rPr>
                <a:t>2</a:t>
              </a:r>
            </a:p>
          </p:txBody>
        </p:sp>
        <p:sp>
          <p:nvSpPr>
            <p:cNvPr id="1575972" name="Line 36"/>
            <p:cNvSpPr>
              <a:spLocks noChangeShapeType="1"/>
            </p:cNvSpPr>
            <p:nvPr/>
          </p:nvSpPr>
          <p:spPr bwMode="auto">
            <a:xfrm>
              <a:off x="4848" y="864"/>
              <a:ext cx="0" cy="24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575979" name="Text Box 43"/>
          <p:cNvSpPr txBox="1">
            <a:spLocks noChangeArrowheads="1"/>
          </p:cNvSpPr>
          <p:nvPr/>
        </p:nvSpPr>
        <p:spPr bwMode="auto">
          <a:xfrm>
            <a:off x="1571625" y="6421438"/>
            <a:ext cx="44624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200" dirty="0">
                <a:latin typeface="Arial" panose="020B0604020202020204" pitchFamily="34" charset="0"/>
                <a:ea typeface="華康楷書體W5" panose="02010609010101010101" pitchFamily="49" charset="-120"/>
              </a:rPr>
              <a:t>0                1                2               3</a:t>
            </a:r>
          </a:p>
        </p:txBody>
      </p:sp>
      <p:sp>
        <p:nvSpPr>
          <p:cNvPr id="1575980" name="Text Box 44"/>
          <p:cNvSpPr txBox="1">
            <a:spLocks noChangeArrowheads="1"/>
          </p:cNvSpPr>
          <p:nvPr/>
        </p:nvSpPr>
        <p:spPr bwMode="auto">
          <a:xfrm>
            <a:off x="1609725" y="2224088"/>
            <a:ext cx="46180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0               10              20              30</a:t>
            </a:r>
          </a:p>
        </p:txBody>
      </p:sp>
      <p:sp>
        <p:nvSpPr>
          <p:cNvPr id="1575981" name="Text Box 45"/>
          <p:cNvSpPr txBox="1">
            <a:spLocks noChangeArrowheads="1"/>
          </p:cNvSpPr>
          <p:nvPr/>
        </p:nvSpPr>
        <p:spPr bwMode="auto">
          <a:xfrm>
            <a:off x="7800975" y="2492375"/>
            <a:ext cx="109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2000">
                <a:solidFill>
                  <a:srgbClr val="FF6600"/>
                </a:solidFill>
                <a:latin typeface="Times New Roman" panose="02020603050405020304" pitchFamily="18" charset="0"/>
                <a:ea typeface="華康中黑體(P)" panose="02010600010101010101" pitchFamily="2" charset="-120"/>
              </a:rPr>
              <a:t>Increase</a:t>
            </a:r>
          </a:p>
          <a:p>
            <a:pPr algn="ctr">
              <a:lnSpc>
                <a:spcPct val="90000"/>
              </a:lnSpc>
            </a:pPr>
            <a:r>
              <a:rPr lang="en-US" altLang="zh-TW" sz="2000">
                <a:solidFill>
                  <a:srgbClr val="FF6600"/>
                </a:solidFill>
                <a:latin typeface="Times New Roman" panose="02020603050405020304" pitchFamily="18" charset="0"/>
                <a:ea typeface="華康中黑體(P)" panose="02010600010101010101" pitchFamily="2" charset="-120"/>
              </a:rPr>
              <a:t>flow rate</a:t>
            </a:r>
          </a:p>
        </p:txBody>
      </p:sp>
      <p:sp>
        <p:nvSpPr>
          <p:cNvPr id="1575982" name="Text Box 46"/>
          <p:cNvSpPr txBox="1">
            <a:spLocks noChangeArrowheads="1"/>
          </p:cNvSpPr>
          <p:nvPr/>
        </p:nvSpPr>
        <p:spPr bwMode="auto">
          <a:xfrm>
            <a:off x="6011863" y="4149725"/>
            <a:ext cx="10080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TW" sz="2000">
                <a:solidFill>
                  <a:srgbClr val="6600FF"/>
                </a:solidFill>
                <a:latin typeface="Times New Roman" panose="02020603050405020304" pitchFamily="18" charset="0"/>
                <a:ea typeface="華康中黑體(P)" panose="02010600010101010101" pitchFamily="2" charset="-120"/>
              </a:rPr>
              <a:t>Reduce</a:t>
            </a:r>
          </a:p>
          <a:p>
            <a:pPr algn="ctr">
              <a:lnSpc>
                <a:spcPct val="80000"/>
              </a:lnSpc>
            </a:pPr>
            <a:r>
              <a:rPr lang="en-US" altLang="zh-TW" sz="2000">
                <a:solidFill>
                  <a:srgbClr val="6600FF"/>
                </a:solidFill>
                <a:latin typeface="Times New Roman" panose="02020603050405020304" pitchFamily="18" charset="0"/>
                <a:ea typeface="華康中黑體(P)" panose="02010600010101010101" pitchFamily="2" charset="-120"/>
              </a:rPr>
              <a:t>column </a:t>
            </a:r>
          </a:p>
          <a:p>
            <a:pPr algn="ctr">
              <a:lnSpc>
                <a:spcPct val="80000"/>
              </a:lnSpc>
            </a:pPr>
            <a:r>
              <a:rPr lang="en-US" altLang="zh-TW" sz="2000">
                <a:solidFill>
                  <a:srgbClr val="6600FF"/>
                </a:solidFill>
                <a:latin typeface="Times New Roman" panose="02020603050405020304" pitchFamily="18" charset="0"/>
                <a:ea typeface="華康中黑體(P)" panose="02010600010101010101" pitchFamily="2" charset="-120"/>
              </a:rPr>
              <a:t>height</a:t>
            </a:r>
          </a:p>
        </p:txBody>
      </p:sp>
      <p:grpSp>
        <p:nvGrpSpPr>
          <p:cNvPr id="1575983" name="Group 47"/>
          <p:cNvGrpSpPr>
            <a:grpSpLocks/>
          </p:cNvGrpSpPr>
          <p:nvPr/>
        </p:nvGrpSpPr>
        <p:grpSpPr bwMode="auto">
          <a:xfrm>
            <a:off x="3590925" y="219075"/>
            <a:ext cx="1844675" cy="457200"/>
            <a:chOff x="2448" y="144"/>
            <a:chExt cx="1162" cy="288"/>
          </a:xfrm>
        </p:grpSpPr>
        <p:sp>
          <p:nvSpPr>
            <p:cNvPr id="1575984" name="Text Box 48"/>
            <p:cNvSpPr txBox="1">
              <a:spLocks noChangeArrowheads="1"/>
            </p:cNvSpPr>
            <p:nvPr/>
          </p:nvSpPr>
          <p:spPr bwMode="auto">
            <a:xfrm>
              <a:off x="2448" y="144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chemeClr val="hlink"/>
                  </a:solidFill>
                  <a:latin typeface="Arial" panose="020B0604020202020204" pitchFamily="34" charset="0"/>
                  <a:ea typeface="華康楷書體W5" panose="02010609010101010101" pitchFamily="49" charset="-120"/>
                </a:rPr>
                <a:t>A</a:t>
              </a:r>
            </a:p>
          </p:txBody>
        </p:sp>
        <p:sp>
          <p:nvSpPr>
            <p:cNvPr id="1575985" name="Text Box 49"/>
            <p:cNvSpPr txBox="1">
              <a:spLocks noChangeArrowheads="1"/>
            </p:cNvSpPr>
            <p:nvPr/>
          </p:nvSpPr>
          <p:spPr bwMode="auto">
            <a:xfrm>
              <a:off x="2976" y="144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chemeClr val="hlink"/>
                  </a:solidFill>
                  <a:latin typeface="Arial" panose="020B0604020202020204" pitchFamily="34" charset="0"/>
                  <a:ea typeface="華康楷書體W5" panose="02010609010101010101" pitchFamily="49" charset="-120"/>
                </a:rPr>
                <a:t>B</a:t>
              </a:r>
            </a:p>
          </p:txBody>
        </p:sp>
        <p:sp>
          <p:nvSpPr>
            <p:cNvPr id="1575986" name="Text Box 50"/>
            <p:cNvSpPr txBox="1">
              <a:spLocks noChangeArrowheads="1"/>
            </p:cNvSpPr>
            <p:nvPr/>
          </p:nvSpPr>
          <p:spPr bwMode="auto">
            <a:xfrm>
              <a:off x="3355" y="144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chemeClr val="hlink"/>
                  </a:solidFill>
                  <a:latin typeface="Arial" panose="020B0604020202020204" pitchFamily="34" charset="0"/>
                  <a:ea typeface="華康楷書體W5" panose="02010609010101010101" pitchFamily="49" charset="-120"/>
                </a:rPr>
                <a:t>C</a:t>
              </a:r>
            </a:p>
          </p:txBody>
        </p:sp>
      </p:grpSp>
      <p:grpSp>
        <p:nvGrpSpPr>
          <p:cNvPr id="1575987" name="Group 51"/>
          <p:cNvGrpSpPr>
            <a:grpSpLocks/>
          </p:cNvGrpSpPr>
          <p:nvPr/>
        </p:nvGrpSpPr>
        <p:grpSpPr bwMode="auto">
          <a:xfrm>
            <a:off x="3362325" y="2733675"/>
            <a:ext cx="1844675" cy="457200"/>
            <a:chOff x="2304" y="1728"/>
            <a:chExt cx="1162" cy="288"/>
          </a:xfrm>
        </p:grpSpPr>
        <p:sp>
          <p:nvSpPr>
            <p:cNvPr id="1575988" name="Text Box 52"/>
            <p:cNvSpPr txBox="1">
              <a:spLocks noChangeArrowheads="1"/>
            </p:cNvSpPr>
            <p:nvPr/>
          </p:nvSpPr>
          <p:spPr bwMode="auto">
            <a:xfrm>
              <a:off x="2304" y="1728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chemeClr val="hlink"/>
                  </a:solidFill>
                  <a:latin typeface="Arial" panose="020B0604020202020204" pitchFamily="34" charset="0"/>
                  <a:ea typeface="華康楷書體W5" panose="02010609010101010101" pitchFamily="49" charset="-120"/>
                </a:rPr>
                <a:t>A</a:t>
              </a:r>
            </a:p>
          </p:txBody>
        </p:sp>
        <p:sp>
          <p:nvSpPr>
            <p:cNvPr id="1575989" name="Text Box 53"/>
            <p:cNvSpPr txBox="1">
              <a:spLocks noChangeArrowheads="1"/>
            </p:cNvSpPr>
            <p:nvPr/>
          </p:nvSpPr>
          <p:spPr bwMode="auto">
            <a:xfrm>
              <a:off x="2544" y="1728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chemeClr val="hlink"/>
                  </a:solidFill>
                  <a:latin typeface="Arial" panose="020B0604020202020204" pitchFamily="34" charset="0"/>
                  <a:ea typeface="華康楷書體W5" panose="02010609010101010101" pitchFamily="49" charset="-120"/>
                </a:rPr>
                <a:t>B</a:t>
              </a:r>
            </a:p>
          </p:txBody>
        </p:sp>
        <p:sp>
          <p:nvSpPr>
            <p:cNvPr id="1575990" name="Text Box 54"/>
            <p:cNvSpPr txBox="1">
              <a:spLocks noChangeArrowheads="1"/>
            </p:cNvSpPr>
            <p:nvPr/>
          </p:nvSpPr>
          <p:spPr bwMode="auto">
            <a:xfrm>
              <a:off x="3211" y="172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chemeClr val="hlink"/>
                  </a:solidFill>
                  <a:latin typeface="Arial" panose="020B0604020202020204" pitchFamily="34" charset="0"/>
                  <a:ea typeface="華康楷書體W5" panose="02010609010101010101" pitchFamily="49" charset="-120"/>
                </a:rPr>
                <a:t>C</a:t>
              </a:r>
            </a:p>
          </p:txBody>
        </p:sp>
      </p:grpSp>
      <p:grpSp>
        <p:nvGrpSpPr>
          <p:cNvPr id="1575991" name="Group 55"/>
          <p:cNvGrpSpPr>
            <a:grpSpLocks/>
          </p:cNvGrpSpPr>
          <p:nvPr/>
        </p:nvGrpSpPr>
        <p:grpSpPr bwMode="auto">
          <a:xfrm>
            <a:off x="1747838" y="4638675"/>
            <a:ext cx="952500" cy="457200"/>
            <a:chOff x="1287" y="2928"/>
            <a:chExt cx="600" cy="288"/>
          </a:xfrm>
        </p:grpSpPr>
        <p:sp>
          <p:nvSpPr>
            <p:cNvPr id="1575992" name="Text Box 56"/>
            <p:cNvSpPr txBox="1">
              <a:spLocks noChangeArrowheads="1"/>
            </p:cNvSpPr>
            <p:nvPr/>
          </p:nvSpPr>
          <p:spPr bwMode="auto">
            <a:xfrm>
              <a:off x="1287" y="2928"/>
              <a:ext cx="3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chemeClr val="hlink"/>
                  </a:solidFill>
                  <a:latin typeface="Arial" panose="020B0604020202020204" pitchFamily="34" charset="0"/>
                  <a:ea typeface="華康楷書體W5" panose="02010609010101010101" pitchFamily="49" charset="-120"/>
                </a:rPr>
                <a:t>AB</a:t>
              </a:r>
            </a:p>
          </p:txBody>
        </p:sp>
        <p:sp>
          <p:nvSpPr>
            <p:cNvPr id="1575993" name="Text Box 57"/>
            <p:cNvSpPr txBox="1">
              <a:spLocks noChangeArrowheads="1"/>
            </p:cNvSpPr>
            <p:nvPr/>
          </p:nvSpPr>
          <p:spPr bwMode="auto">
            <a:xfrm>
              <a:off x="1632" y="292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>
                  <a:solidFill>
                    <a:schemeClr val="hlink"/>
                  </a:solidFill>
                  <a:latin typeface="Arial" panose="020B0604020202020204" pitchFamily="34" charset="0"/>
                  <a:ea typeface="華康楷書體W5" panose="02010609010101010101" pitchFamily="49" charset="-120"/>
                </a:rPr>
                <a:t>C</a:t>
              </a:r>
            </a:p>
          </p:txBody>
        </p:sp>
      </p:grpSp>
      <p:sp>
        <p:nvSpPr>
          <p:cNvPr id="1575994" name="Freeform 58"/>
          <p:cNvSpPr>
            <a:spLocks/>
          </p:cNvSpPr>
          <p:nvPr/>
        </p:nvSpPr>
        <p:spPr bwMode="auto">
          <a:xfrm>
            <a:off x="3252788" y="2976563"/>
            <a:ext cx="2371725" cy="1560512"/>
          </a:xfrm>
          <a:custGeom>
            <a:avLst/>
            <a:gdLst>
              <a:gd name="T0" fmla="*/ 0 w 1494"/>
              <a:gd name="T1" fmla="*/ 976 h 983"/>
              <a:gd name="T2" fmla="*/ 44 w 1494"/>
              <a:gd name="T3" fmla="*/ 906 h 983"/>
              <a:gd name="T4" fmla="*/ 73 w 1494"/>
              <a:gd name="T5" fmla="*/ 819 h 983"/>
              <a:gd name="T6" fmla="*/ 128 w 1494"/>
              <a:gd name="T7" fmla="*/ 682 h 983"/>
              <a:gd name="T8" fmla="*/ 224 w 1494"/>
              <a:gd name="T9" fmla="*/ 195 h 983"/>
              <a:gd name="T10" fmla="*/ 294 w 1494"/>
              <a:gd name="T11" fmla="*/ 423 h 983"/>
              <a:gd name="T12" fmla="*/ 345 w 1494"/>
              <a:gd name="T13" fmla="*/ 327 h 983"/>
              <a:gd name="T14" fmla="*/ 390 w 1494"/>
              <a:gd name="T15" fmla="*/ 179 h 983"/>
              <a:gd name="T16" fmla="*/ 428 w 1494"/>
              <a:gd name="T17" fmla="*/ 256 h 983"/>
              <a:gd name="T18" fmla="*/ 518 w 1494"/>
              <a:gd name="T19" fmla="*/ 826 h 983"/>
              <a:gd name="T20" fmla="*/ 736 w 1494"/>
              <a:gd name="T21" fmla="*/ 893 h 983"/>
              <a:gd name="T22" fmla="*/ 822 w 1494"/>
              <a:gd name="T23" fmla="*/ 679 h 983"/>
              <a:gd name="T24" fmla="*/ 864 w 1494"/>
              <a:gd name="T25" fmla="*/ 272 h 983"/>
              <a:gd name="T26" fmla="*/ 934 w 1494"/>
              <a:gd name="T27" fmla="*/ 0 h 983"/>
              <a:gd name="T28" fmla="*/ 998 w 1494"/>
              <a:gd name="T29" fmla="*/ 266 h 983"/>
              <a:gd name="T30" fmla="*/ 1065 w 1494"/>
              <a:gd name="T31" fmla="*/ 823 h 983"/>
              <a:gd name="T32" fmla="*/ 1257 w 1494"/>
              <a:gd name="T33" fmla="*/ 963 h 983"/>
              <a:gd name="T34" fmla="*/ 1392 w 1494"/>
              <a:gd name="T35" fmla="*/ 941 h 983"/>
              <a:gd name="T36" fmla="*/ 1494 w 1494"/>
              <a:gd name="T37" fmla="*/ 973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94" h="983">
                <a:moveTo>
                  <a:pt x="0" y="976"/>
                </a:moveTo>
                <a:cubicBezTo>
                  <a:pt x="7" y="964"/>
                  <a:pt x="32" y="932"/>
                  <a:pt x="44" y="906"/>
                </a:cubicBezTo>
                <a:cubicBezTo>
                  <a:pt x="56" y="880"/>
                  <a:pt x="59" y="856"/>
                  <a:pt x="73" y="819"/>
                </a:cubicBezTo>
                <a:cubicBezTo>
                  <a:pt x="92" y="772"/>
                  <a:pt x="105" y="775"/>
                  <a:pt x="128" y="682"/>
                </a:cubicBezTo>
                <a:cubicBezTo>
                  <a:pt x="151" y="589"/>
                  <a:pt x="182" y="201"/>
                  <a:pt x="224" y="195"/>
                </a:cubicBezTo>
                <a:cubicBezTo>
                  <a:pt x="266" y="189"/>
                  <a:pt x="274" y="401"/>
                  <a:pt x="294" y="423"/>
                </a:cubicBezTo>
                <a:cubicBezTo>
                  <a:pt x="314" y="445"/>
                  <a:pt x="329" y="368"/>
                  <a:pt x="345" y="327"/>
                </a:cubicBezTo>
                <a:cubicBezTo>
                  <a:pt x="361" y="286"/>
                  <a:pt x="384" y="175"/>
                  <a:pt x="390" y="179"/>
                </a:cubicBezTo>
                <a:cubicBezTo>
                  <a:pt x="396" y="183"/>
                  <a:pt x="407" y="148"/>
                  <a:pt x="428" y="256"/>
                </a:cubicBezTo>
                <a:cubicBezTo>
                  <a:pt x="449" y="364"/>
                  <a:pt x="467" y="720"/>
                  <a:pt x="518" y="826"/>
                </a:cubicBezTo>
                <a:cubicBezTo>
                  <a:pt x="569" y="932"/>
                  <a:pt x="685" y="917"/>
                  <a:pt x="736" y="893"/>
                </a:cubicBezTo>
                <a:cubicBezTo>
                  <a:pt x="787" y="869"/>
                  <a:pt x="801" y="782"/>
                  <a:pt x="822" y="679"/>
                </a:cubicBezTo>
                <a:cubicBezTo>
                  <a:pt x="843" y="576"/>
                  <a:pt x="845" y="385"/>
                  <a:pt x="864" y="272"/>
                </a:cubicBezTo>
                <a:cubicBezTo>
                  <a:pt x="883" y="159"/>
                  <a:pt x="912" y="1"/>
                  <a:pt x="934" y="0"/>
                </a:cubicBezTo>
                <a:cubicBezTo>
                  <a:pt x="966" y="0"/>
                  <a:pt x="982" y="109"/>
                  <a:pt x="998" y="266"/>
                </a:cubicBezTo>
                <a:cubicBezTo>
                  <a:pt x="1014" y="423"/>
                  <a:pt x="1022" y="699"/>
                  <a:pt x="1065" y="823"/>
                </a:cubicBezTo>
                <a:cubicBezTo>
                  <a:pt x="1091" y="954"/>
                  <a:pt x="1202" y="945"/>
                  <a:pt x="1257" y="963"/>
                </a:cubicBezTo>
                <a:cubicBezTo>
                  <a:pt x="1311" y="983"/>
                  <a:pt x="1353" y="939"/>
                  <a:pt x="1392" y="941"/>
                </a:cubicBezTo>
                <a:cubicBezTo>
                  <a:pt x="1431" y="943"/>
                  <a:pt x="1473" y="966"/>
                  <a:pt x="1494" y="973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5995" name="Freeform 59"/>
          <p:cNvSpPr>
            <a:spLocks/>
          </p:cNvSpPr>
          <p:nvPr/>
        </p:nvSpPr>
        <p:spPr bwMode="auto">
          <a:xfrm>
            <a:off x="3490913" y="200025"/>
            <a:ext cx="2422525" cy="2005013"/>
          </a:xfrm>
          <a:custGeom>
            <a:avLst/>
            <a:gdLst>
              <a:gd name="T0" fmla="*/ 0 w 1526"/>
              <a:gd name="T1" fmla="*/ 1263 h 1263"/>
              <a:gd name="T2" fmla="*/ 102 w 1526"/>
              <a:gd name="T3" fmla="*/ 1153 h 1263"/>
              <a:gd name="T4" fmla="*/ 147 w 1526"/>
              <a:gd name="T5" fmla="*/ 1077 h 1263"/>
              <a:gd name="T6" fmla="*/ 195 w 1526"/>
              <a:gd name="T7" fmla="*/ 1026 h 1263"/>
              <a:gd name="T8" fmla="*/ 234 w 1526"/>
              <a:gd name="T9" fmla="*/ 1052 h 1263"/>
              <a:gd name="T10" fmla="*/ 278 w 1526"/>
              <a:gd name="T11" fmla="*/ 911 h 1263"/>
              <a:gd name="T12" fmla="*/ 317 w 1526"/>
              <a:gd name="T13" fmla="*/ 524 h 1263"/>
              <a:gd name="T14" fmla="*/ 365 w 1526"/>
              <a:gd name="T15" fmla="*/ 76 h 1263"/>
              <a:gd name="T16" fmla="*/ 394 w 1526"/>
              <a:gd name="T17" fmla="*/ 69 h 1263"/>
              <a:gd name="T18" fmla="*/ 410 w 1526"/>
              <a:gd name="T19" fmla="*/ 319 h 1263"/>
              <a:gd name="T20" fmla="*/ 429 w 1526"/>
              <a:gd name="T21" fmla="*/ 767 h 1263"/>
              <a:gd name="T22" fmla="*/ 467 w 1526"/>
              <a:gd name="T23" fmla="*/ 965 h 1263"/>
              <a:gd name="T24" fmla="*/ 515 w 1526"/>
              <a:gd name="T25" fmla="*/ 888 h 1263"/>
              <a:gd name="T26" fmla="*/ 560 w 1526"/>
              <a:gd name="T27" fmla="*/ 469 h 1263"/>
              <a:gd name="T28" fmla="*/ 595 w 1526"/>
              <a:gd name="T29" fmla="*/ 207 h 1263"/>
              <a:gd name="T30" fmla="*/ 630 w 1526"/>
              <a:gd name="T31" fmla="*/ 469 h 1263"/>
              <a:gd name="T32" fmla="*/ 669 w 1526"/>
              <a:gd name="T33" fmla="*/ 1080 h 1263"/>
              <a:gd name="T34" fmla="*/ 774 w 1526"/>
              <a:gd name="T35" fmla="*/ 1208 h 1263"/>
              <a:gd name="T36" fmla="*/ 1011 w 1526"/>
              <a:gd name="T37" fmla="*/ 1212 h 1263"/>
              <a:gd name="T38" fmla="*/ 1117 w 1526"/>
              <a:gd name="T39" fmla="*/ 1080 h 1263"/>
              <a:gd name="T40" fmla="*/ 1210 w 1526"/>
              <a:gd name="T41" fmla="*/ 332 h 1263"/>
              <a:gd name="T42" fmla="*/ 1251 w 1526"/>
              <a:gd name="T43" fmla="*/ 108 h 1263"/>
              <a:gd name="T44" fmla="*/ 1293 w 1526"/>
              <a:gd name="T45" fmla="*/ 351 h 1263"/>
              <a:gd name="T46" fmla="*/ 1363 w 1526"/>
              <a:gd name="T47" fmla="*/ 1048 h 1263"/>
              <a:gd name="T48" fmla="*/ 1430 w 1526"/>
              <a:gd name="T49" fmla="*/ 1202 h 1263"/>
              <a:gd name="T50" fmla="*/ 1526 w 1526"/>
              <a:gd name="T51" fmla="*/ 1215 h 1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26" h="1263">
                <a:moveTo>
                  <a:pt x="0" y="1263"/>
                </a:moveTo>
                <a:cubicBezTo>
                  <a:pt x="17" y="1245"/>
                  <a:pt x="78" y="1184"/>
                  <a:pt x="102" y="1153"/>
                </a:cubicBezTo>
                <a:cubicBezTo>
                  <a:pt x="126" y="1122"/>
                  <a:pt x="132" y="1098"/>
                  <a:pt x="147" y="1077"/>
                </a:cubicBezTo>
                <a:cubicBezTo>
                  <a:pt x="162" y="1056"/>
                  <a:pt x="181" y="1030"/>
                  <a:pt x="195" y="1026"/>
                </a:cubicBezTo>
                <a:cubicBezTo>
                  <a:pt x="209" y="1022"/>
                  <a:pt x="220" y="1071"/>
                  <a:pt x="234" y="1052"/>
                </a:cubicBezTo>
                <a:cubicBezTo>
                  <a:pt x="248" y="1033"/>
                  <a:pt x="264" y="999"/>
                  <a:pt x="278" y="911"/>
                </a:cubicBezTo>
                <a:cubicBezTo>
                  <a:pt x="292" y="823"/>
                  <a:pt x="303" y="663"/>
                  <a:pt x="317" y="524"/>
                </a:cubicBezTo>
                <a:cubicBezTo>
                  <a:pt x="331" y="385"/>
                  <a:pt x="352" y="152"/>
                  <a:pt x="365" y="76"/>
                </a:cubicBezTo>
                <a:cubicBezTo>
                  <a:pt x="378" y="0"/>
                  <a:pt x="387" y="29"/>
                  <a:pt x="394" y="69"/>
                </a:cubicBezTo>
                <a:cubicBezTo>
                  <a:pt x="401" y="109"/>
                  <a:pt x="404" y="203"/>
                  <a:pt x="410" y="319"/>
                </a:cubicBezTo>
                <a:cubicBezTo>
                  <a:pt x="416" y="435"/>
                  <a:pt x="420" y="659"/>
                  <a:pt x="429" y="767"/>
                </a:cubicBezTo>
                <a:cubicBezTo>
                  <a:pt x="438" y="875"/>
                  <a:pt x="453" y="945"/>
                  <a:pt x="467" y="965"/>
                </a:cubicBezTo>
                <a:cubicBezTo>
                  <a:pt x="495" y="971"/>
                  <a:pt x="502" y="948"/>
                  <a:pt x="515" y="888"/>
                </a:cubicBezTo>
                <a:cubicBezTo>
                  <a:pt x="528" y="828"/>
                  <a:pt x="547" y="582"/>
                  <a:pt x="560" y="469"/>
                </a:cubicBezTo>
                <a:cubicBezTo>
                  <a:pt x="573" y="356"/>
                  <a:pt x="583" y="207"/>
                  <a:pt x="595" y="207"/>
                </a:cubicBezTo>
                <a:cubicBezTo>
                  <a:pt x="609" y="207"/>
                  <a:pt x="618" y="324"/>
                  <a:pt x="630" y="469"/>
                </a:cubicBezTo>
                <a:cubicBezTo>
                  <a:pt x="642" y="614"/>
                  <a:pt x="645" y="957"/>
                  <a:pt x="669" y="1080"/>
                </a:cubicBezTo>
                <a:cubicBezTo>
                  <a:pt x="693" y="1203"/>
                  <a:pt x="717" y="1186"/>
                  <a:pt x="774" y="1208"/>
                </a:cubicBezTo>
                <a:cubicBezTo>
                  <a:pt x="831" y="1230"/>
                  <a:pt x="954" y="1233"/>
                  <a:pt x="1011" y="1212"/>
                </a:cubicBezTo>
                <a:cubicBezTo>
                  <a:pt x="1059" y="1189"/>
                  <a:pt x="1088" y="1189"/>
                  <a:pt x="1117" y="1080"/>
                </a:cubicBezTo>
                <a:cubicBezTo>
                  <a:pt x="1146" y="971"/>
                  <a:pt x="1188" y="494"/>
                  <a:pt x="1210" y="332"/>
                </a:cubicBezTo>
                <a:cubicBezTo>
                  <a:pt x="1232" y="170"/>
                  <a:pt x="1229" y="111"/>
                  <a:pt x="1251" y="108"/>
                </a:cubicBezTo>
                <a:cubicBezTo>
                  <a:pt x="1273" y="105"/>
                  <a:pt x="1274" y="194"/>
                  <a:pt x="1293" y="351"/>
                </a:cubicBezTo>
                <a:cubicBezTo>
                  <a:pt x="1312" y="508"/>
                  <a:pt x="1340" y="906"/>
                  <a:pt x="1363" y="1048"/>
                </a:cubicBezTo>
                <a:cubicBezTo>
                  <a:pt x="1386" y="1190"/>
                  <a:pt x="1403" y="1174"/>
                  <a:pt x="1430" y="1202"/>
                </a:cubicBezTo>
                <a:cubicBezTo>
                  <a:pt x="1457" y="1230"/>
                  <a:pt x="1506" y="1212"/>
                  <a:pt x="1526" y="1215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5996" name="Freeform 60"/>
          <p:cNvSpPr>
            <a:spLocks/>
          </p:cNvSpPr>
          <p:nvPr/>
        </p:nvSpPr>
        <p:spPr bwMode="auto">
          <a:xfrm>
            <a:off x="1978025" y="4932363"/>
            <a:ext cx="1147763" cy="1452562"/>
          </a:xfrm>
          <a:custGeom>
            <a:avLst/>
            <a:gdLst>
              <a:gd name="T0" fmla="*/ 0 w 723"/>
              <a:gd name="T1" fmla="*/ 913 h 915"/>
              <a:gd name="T2" fmla="*/ 76 w 723"/>
              <a:gd name="T3" fmla="*/ 823 h 915"/>
              <a:gd name="T4" fmla="*/ 89 w 723"/>
              <a:gd name="T5" fmla="*/ 496 h 915"/>
              <a:gd name="T6" fmla="*/ 124 w 723"/>
              <a:gd name="T7" fmla="*/ 394 h 915"/>
              <a:gd name="T8" fmla="*/ 127 w 723"/>
              <a:gd name="T9" fmla="*/ 231 h 915"/>
              <a:gd name="T10" fmla="*/ 166 w 723"/>
              <a:gd name="T11" fmla="*/ 141 h 915"/>
              <a:gd name="T12" fmla="*/ 182 w 723"/>
              <a:gd name="T13" fmla="*/ 0 h 915"/>
              <a:gd name="T14" fmla="*/ 201 w 723"/>
              <a:gd name="T15" fmla="*/ 173 h 915"/>
              <a:gd name="T16" fmla="*/ 223 w 723"/>
              <a:gd name="T17" fmla="*/ 570 h 915"/>
              <a:gd name="T18" fmla="*/ 243 w 723"/>
              <a:gd name="T19" fmla="*/ 778 h 915"/>
              <a:gd name="T20" fmla="*/ 265 w 723"/>
              <a:gd name="T21" fmla="*/ 634 h 915"/>
              <a:gd name="T22" fmla="*/ 278 w 723"/>
              <a:gd name="T23" fmla="*/ 352 h 915"/>
              <a:gd name="T24" fmla="*/ 300 w 723"/>
              <a:gd name="T25" fmla="*/ 179 h 915"/>
              <a:gd name="T26" fmla="*/ 332 w 723"/>
              <a:gd name="T27" fmla="*/ 288 h 915"/>
              <a:gd name="T28" fmla="*/ 374 w 723"/>
              <a:gd name="T29" fmla="*/ 791 h 915"/>
              <a:gd name="T30" fmla="*/ 467 w 723"/>
              <a:gd name="T31" fmla="*/ 874 h 915"/>
              <a:gd name="T32" fmla="*/ 553 w 723"/>
              <a:gd name="T33" fmla="*/ 858 h 915"/>
              <a:gd name="T34" fmla="*/ 633 w 723"/>
              <a:gd name="T35" fmla="*/ 906 h 915"/>
              <a:gd name="T36" fmla="*/ 723 w 723"/>
              <a:gd name="T37" fmla="*/ 91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23" h="915">
                <a:moveTo>
                  <a:pt x="0" y="913"/>
                </a:moveTo>
                <a:cubicBezTo>
                  <a:pt x="13" y="898"/>
                  <a:pt x="61" y="892"/>
                  <a:pt x="76" y="823"/>
                </a:cubicBezTo>
                <a:cubicBezTo>
                  <a:pt x="91" y="754"/>
                  <a:pt x="81" y="567"/>
                  <a:pt x="89" y="496"/>
                </a:cubicBezTo>
                <a:cubicBezTo>
                  <a:pt x="97" y="425"/>
                  <a:pt x="118" y="438"/>
                  <a:pt x="124" y="394"/>
                </a:cubicBezTo>
                <a:cubicBezTo>
                  <a:pt x="130" y="350"/>
                  <a:pt x="120" y="273"/>
                  <a:pt x="127" y="231"/>
                </a:cubicBezTo>
                <a:cubicBezTo>
                  <a:pt x="134" y="189"/>
                  <a:pt x="157" y="179"/>
                  <a:pt x="166" y="141"/>
                </a:cubicBezTo>
                <a:cubicBezTo>
                  <a:pt x="175" y="103"/>
                  <a:pt x="173" y="0"/>
                  <a:pt x="182" y="0"/>
                </a:cubicBezTo>
                <a:cubicBezTo>
                  <a:pt x="191" y="0"/>
                  <a:pt x="194" y="78"/>
                  <a:pt x="201" y="173"/>
                </a:cubicBezTo>
                <a:cubicBezTo>
                  <a:pt x="208" y="268"/>
                  <a:pt x="216" y="469"/>
                  <a:pt x="223" y="570"/>
                </a:cubicBezTo>
                <a:cubicBezTo>
                  <a:pt x="230" y="671"/>
                  <a:pt x="236" y="767"/>
                  <a:pt x="243" y="778"/>
                </a:cubicBezTo>
                <a:cubicBezTo>
                  <a:pt x="255" y="787"/>
                  <a:pt x="259" y="705"/>
                  <a:pt x="265" y="634"/>
                </a:cubicBezTo>
                <a:cubicBezTo>
                  <a:pt x="271" y="563"/>
                  <a:pt x="272" y="428"/>
                  <a:pt x="278" y="352"/>
                </a:cubicBezTo>
                <a:cubicBezTo>
                  <a:pt x="284" y="276"/>
                  <a:pt x="291" y="190"/>
                  <a:pt x="300" y="179"/>
                </a:cubicBezTo>
                <a:cubicBezTo>
                  <a:pt x="309" y="168"/>
                  <a:pt x="320" y="186"/>
                  <a:pt x="332" y="288"/>
                </a:cubicBezTo>
                <a:cubicBezTo>
                  <a:pt x="344" y="390"/>
                  <a:pt x="352" y="693"/>
                  <a:pt x="374" y="791"/>
                </a:cubicBezTo>
                <a:cubicBezTo>
                  <a:pt x="396" y="889"/>
                  <a:pt x="437" y="863"/>
                  <a:pt x="467" y="874"/>
                </a:cubicBezTo>
                <a:cubicBezTo>
                  <a:pt x="497" y="885"/>
                  <a:pt x="525" y="853"/>
                  <a:pt x="553" y="858"/>
                </a:cubicBezTo>
                <a:cubicBezTo>
                  <a:pt x="581" y="863"/>
                  <a:pt x="605" y="897"/>
                  <a:pt x="633" y="906"/>
                </a:cubicBezTo>
                <a:cubicBezTo>
                  <a:pt x="661" y="915"/>
                  <a:pt x="704" y="911"/>
                  <a:pt x="723" y="912"/>
                </a:cubicBezTo>
              </a:path>
            </a:pathLst>
          </a:custGeom>
          <a:noFill/>
          <a:ln w="38100" cap="flat" cmpd="sng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 flipH="1">
            <a:off x="971550" y="94554"/>
            <a:ext cx="0" cy="676910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8" name="文字方塊 57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zh-TW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75961" name="Group 25"/>
          <p:cNvGrpSpPr>
            <a:grpSpLocks/>
          </p:cNvGrpSpPr>
          <p:nvPr/>
        </p:nvGrpSpPr>
        <p:grpSpPr bwMode="auto">
          <a:xfrm>
            <a:off x="6651625" y="600075"/>
            <a:ext cx="609600" cy="1549400"/>
            <a:chOff x="4128" y="384"/>
            <a:chExt cx="384" cy="976"/>
          </a:xfrm>
        </p:grpSpPr>
        <p:sp>
          <p:nvSpPr>
            <p:cNvPr id="1575962" name="Rectangle 26"/>
            <p:cNvSpPr>
              <a:spLocks noChangeArrowheads="1"/>
            </p:cNvSpPr>
            <p:nvPr/>
          </p:nvSpPr>
          <p:spPr bwMode="auto">
            <a:xfrm>
              <a:off x="4128" y="1104"/>
              <a:ext cx="384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zh-TW" sz="2000">
                  <a:solidFill>
                    <a:srgbClr val="FF00FF"/>
                  </a:solidFill>
                  <a:latin typeface="Arial" panose="020B0604020202020204" pitchFamily="34" charset="0"/>
                  <a:ea typeface="華康楷書體W5" panose="02010609010101010101" pitchFamily="49" charset="-120"/>
                </a:rPr>
                <a:t>85</a:t>
              </a:r>
            </a:p>
          </p:txBody>
        </p:sp>
        <p:sp>
          <p:nvSpPr>
            <p:cNvPr id="1575963" name="Line 27"/>
            <p:cNvSpPr>
              <a:spLocks noChangeShapeType="1"/>
            </p:cNvSpPr>
            <p:nvPr/>
          </p:nvSpPr>
          <p:spPr bwMode="auto">
            <a:xfrm>
              <a:off x="4320" y="384"/>
              <a:ext cx="0" cy="720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575960" name="Text Box 24"/>
          <p:cNvSpPr txBox="1">
            <a:spLocks noChangeArrowheads="1"/>
          </p:cNvSpPr>
          <p:nvPr/>
        </p:nvSpPr>
        <p:spPr bwMode="auto">
          <a:xfrm>
            <a:off x="7337425" y="712788"/>
            <a:ext cx="1571264" cy="6771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Flow rate </a:t>
            </a:r>
          </a:p>
          <a:p>
            <a:pPr>
              <a:lnSpc>
                <a:spcPct val="90000"/>
              </a:lnSpc>
            </a:pP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  (mL/cm</a:t>
            </a:r>
            <a:r>
              <a:rPr lang="en-US" altLang="zh-TW" sz="2000" baseline="30000" dirty="0">
                <a:solidFill>
                  <a:schemeClr val="bg1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2</a:t>
            </a:r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/h)</a:t>
            </a:r>
          </a:p>
        </p:txBody>
      </p:sp>
      <p:sp>
        <p:nvSpPr>
          <p:cNvPr id="1575959" name="Text Box 23"/>
          <p:cNvSpPr txBox="1">
            <a:spLocks noChangeArrowheads="1"/>
          </p:cNvSpPr>
          <p:nvPr/>
        </p:nvSpPr>
        <p:spPr bwMode="auto">
          <a:xfrm>
            <a:off x="6575425" y="219075"/>
            <a:ext cx="1974850" cy="3968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Bed height (cm)</a:t>
            </a:r>
          </a:p>
        </p:txBody>
      </p:sp>
      <p:sp>
        <p:nvSpPr>
          <p:cNvPr id="66" name="Text Box 46"/>
          <p:cNvSpPr txBox="1">
            <a:spLocks noChangeArrowheads="1"/>
          </p:cNvSpPr>
          <p:nvPr/>
        </p:nvSpPr>
        <p:spPr bwMode="auto">
          <a:xfrm>
            <a:off x="1763688" y="179943"/>
            <a:ext cx="15696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 dirty="0" smtClean="0">
                <a:latin typeface="華康楷書體W5" panose="02010609010101010101" pitchFamily="49" charset="-120"/>
                <a:ea typeface="華康楷書體W5" panose="02010609010101010101" pitchFamily="49" charset="-120"/>
              </a:rPr>
              <a:t>標準分離條件</a:t>
            </a:r>
            <a:endParaRPr lang="en-US" altLang="zh-TW" sz="1800" dirty="0" smtClean="0">
              <a:latin typeface="華康楷書體W5" panose="02010609010101010101" pitchFamily="49" charset="-120"/>
              <a:ea typeface="華康楷書體W5" panose="02010609010101010101" pitchFamily="49" charset="-120"/>
            </a:endParaRPr>
          </a:p>
          <a:p>
            <a:pPr algn="ctr"/>
            <a:r>
              <a:rPr lang="zh-TW" altLang="en-US" sz="1800" dirty="0" smtClean="0">
                <a:latin typeface="華康楷書體W5" panose="02010609010101010101" pitchFamily="49" charset="-120"/>
                <a:ea typeface="華康楷書體W5" panose="02010609010101010101" pitchFamily="49" charset="-120"/>
              </a:rPr>
              <a:t>都可分得很好</a:t>
            </a:r>
            <a:endParaRPr lang="zh-TW" altLang="en-US" sz="1800" dirty="0">
              <a:latin typeface="華康楷書體W5" panose="02010609010101010101" pitchFamily="49" charset="-120"/>
              <a:ea typeface="華康楷書體W5" panose="02010609010101010101" pitchFamily="49" charset="-120"/>
            </a:endParaRPr>
          </a:p>
        </p:txBody>
      </p:sp>
      <p:sp>
        <p:nvSpPr>
          <p:cNvPr id="67" name="Text Box 46"/>
          <p:cNvSpPr txBox="1">
            <a:spLocks noChangeArrowheads="1"/>
          </p:cNvSpPr>
          <p:nvPr/>
        </p:nvSpPr>
        <p:spPr bwMode="auto">
          <a:xfrm>
            <a:off x="1763688" y="2708920"/>
            <a:ext cx="13388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 dirty="0" smtClean="0">
                <a:latin typeface="華康楷書體W5" panose="02010609010101010101" pitchFamily="49" charset="-120"/>
                <a:ea typeface="華康楷書體W5" panose="02010609010101010101" pitchFamily="49" charset="-120"/>
              </a:rPr>
              <a:t>若加快流速</a:t>
            </a:r>
            <a:endParaRPr lang="en-US" altLang="zh-TW" sz="1800" dirty="0" smtClean="0">
              <a:latin typeface="華康楷書體W5" panose="02010609010101010101" pitchFamily="49" charset="-120"/>
              <a:ea typeface="華康楷書體W5" panose="02010609010101010101" pitchFamily="49" charset="-120"/>
            </a:endParaRPr>
          </a:p>
          <a:p>
            <a:pPr algn="ctr"/>
            <a:r>
              <a:rPr lang="zh-TW" altLang="en-US" sz="1800" dirty="0" smtClean="0">
                <a:solidFill>
                  <a:srgbClr val="FF0000"/>
                </a:solidFill>
                <a:latin typeface="華康楷書體W5" panose="02010609010101010101" pitchFamily="49" charset="-120"/>
                <a:ea typeface="華康楷書體W5" panose="02010609010101010101" pitchFamily="49" charset="-120"/>
              </a:rPr>
              <a:t>時間省十倍</a:t>
            </a:r>
            <a:endParaRPr lang="en-US" altLang="zh-TW" sz="1800" dirty="0" smtClean="0">
              <a:solidFill>
                <a:srgbClr val="FF0000"/>
              </a:solidFill>
              <a:latin typeface="華康楷書體W5" panose="02010609010101010101" pitchFamily="49" charset="-120"/>
              <a:ea typeface="華康楷書體W5" panose="02010609010101010101" pitchFamily="49" charset="-120"/>
            </a:endParaRPr>
          </a:p>
          <a:p>
            <a:pPr algn="ctr"/>
            <a:r>
              <a:rPr lang="zh-TW" altLang="en-US" sz="1800" dirty="0" smtClean="0">
                <a:latin typeface="華康楷書體W5" panose="02010609010101010101" pitchFamily="49" charset="-120"/>
                <a:ea typeface="華康楷書體W5" panose="02010609010101010101" pitchFamily="49" charset="-120"/>
              </a:rPr>
              <a:t>解析力下降</a:t>
            </a:r>
            <a:endParaRPr lang="zh-TW" altLang="en-US" sz="1800" dirty="0">
              <a:latin typeface="華康楷書體W5" panose="02010609010101010101" pitchFamily="49" charset="-120"/>
              <a:ea typeface="華康楷書體W5" panose="02010609010101010101" pitchFamily="49" charset="-120"/>
            </a:endParaRPr>
          </a:p>
        </p:txBody>
      </p:sp>
      <p:sp>
        <p:nvSpPr>
          <p:cNvPr id="68" name="Text Box 46"/>
          <p:cNvSpPr txBox="1">
            <a:spLocks noChangeArrowheads="1"/>
          </p:cNvSpPr>
          <p:nvPr/>
        </p:nvSpPr>
        <p:spPr bwMode="auto">
          <a:xfrm>
            <a:off x="4565410" y="4637088"/>
            <a:ext cx="13773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 dirty="0" smtClean="0">
                <a:solidFill>
                  <a:srgbClr val="FF0000"/>
                </a:solidFill>
                <a:ea typeface="華康楷書體W5" panose="02010609010101010101" pitchFamily="49" charset="-120"/>
                <a:cs typeface="Times New Roman" panose="02020603050405020304" pitchFamily="18" charset="0"/>
              </a:rPr>
              <a:t>流速已加快</a:t>
            </a:r>
            <a:endParaRPr lang="en-US" altLang="zh-TW" sz="1800" dirty="0" smtClean="0">
              <a:solidFill>
                <a:srgbClr val="FF0000"/>
              </a:solidFill>
              <a:ea typeface="華康楷書體W5" panose="02010609010101010101" pitchFamily="49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800" dirty="0" smtClean="0">
                <a:solidFill>
                  <a:srgbClr val="3333FF"/>
                </a:solidFill>
                <a:ea typeface="華康楷書體W5" panose="02010609010101010101" pitchFamily="49" charset="-120"/>
                <a:cs typeface="Times New Roman" panose="02020603050405020304" pitchFamily="18" charset="0"/>
              </a:rPr>
              <a:t>再縮短管柱</a:t>
            </a:r>
            <a:endParaRPr lang="en-US" altLang="zh-TW" sz="1800" dirty="0" smtClean="0">
              <a:solidFill>
                <a:srgbClr val="3333FF"/>
              </a:solidFill>
              <a:ea typeface="華康楷書體W5" panose="02010609010101010101" pitchFamily="49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800" dirty="0" smtClean="0">
                <a:ea typeface="華康楷書體W5" panose="02010609010101010101" pitchFamily="49" charset="-120"/>
                <a:cs typeface="Times New Roman" panose="02020603050405020304" pitchFamily="18" charset="0"/>
              </a:rPr>
              <a:t>時間再縮短</a:t>
            </a:r>
            <a:endParaRPr lang="en-US" altLang="zh-TW" sz="1800" dirty="0" smtClean="0">
              <a:ea typeface="華康楷書體W5" panose="02010609010101010101" pitchFamily="49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800" dirty="0" smtClean="0">
                <a:ea typeface="華康楷書體W5" panose="02010609010101010101" pitchFamily="49" charset="-120"/>
                <a:cs typeface="Times New Roman" panose="02020603050405020304" pitchFamily="18" charset="0"/>
              </a:rPr>
              <a:t>效果則更差</a:t>
            </a:r>
            <a:endParaRPr lang="en-US" altLang="zh-TW" sz="1800" dirty="0" smtClean="0">
              <a:ea typeface="華康楷書體W5" panose="02010609010101010101" pitchFamily="49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800" dirty="0" smtClean="0">
                <a:ea typeface="華康楷書體W5" panose="02010609010101010101" pitchFamily="49" charset="-120"/>
                <a:cs typeface="Times New Roman" panose="02020603050405020304" pitchFamily="18" charset="0"/>
              </a:rPr>
              <a:t>但 </a:t>
            </a:r>
            <a:r>
              <a:rPr lang="en-US" altLang="zh-TW" sz="1800" dirty="0" smtClean="0">
                <a:ea typeface="華康楷書體W5" panose="02010609010101010101" pitchFamily="49" charset="-120"/>
                <a:cs typeface="Times New Roman" panose="02020603050405020304" pitchFamily="18" charset="0"/>
              </a:rPr>
              <a:t>C </a:t>
            </a:r>
            <a:r>
              <a:rPr lang="zh-TW" altLang="en-US" sz="1800" dirty="0" smtClean="0">
                <a:ea typeface="華康楷書體W5" panose="02010609010101010101" pitchFamily="49" charset="-120"/>
                <a:cs typeface="Times New Roman" panose="02020603050405020304" pitchFamily="18" charset="0"/>
              </a:rPr>
              <a:t>沒問題</a:t>
            </a:r>
            <a:endParaRPr lang="zh-TW" altLang="en-US" sz="1800" dirty="0">
              <a:ea typeface="華康楷書體W5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69" name="Text Box 46"/>
          <p:cNvSpPr txBox="1">
            <a:spLocks noChangeArrowheads="1"/>
          </p:cNvSpPr>
          <p:nvPr/>
        </p:nvSpPr>
        <p:spPr bwMode="auto">
          <a:xfrm>
            <a:off x="6305825" y="656650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600" dirty="0" smtClean="0">
                <a:latin typeface="華康楷書體W5" panose="02010609010101010101" pitchFamily="49" charset="-120"/>
                <a:ea typeface="華康楷書體W5" panose="02010609010101010101" pitchFamily="49" charset="-120"/>
              </a:rPr>
              <a:t>管柱</a:t>
            </a:r>
            <a:endParaRPr lang="en-US" altLang="zh-TW" sz="1600" dirty="0" smtClean="0">
              <a:latin typeface="華康楷書體W5" panose="02010609010101010101" pitchFamily="49" charset="-120"/>
              <a:ea typeface="華康楷書體W5" panose="02010609010101010101" pitchFamily="49" charset="-120"/>
            </a:endParaRPr>
          </a:p>
          <a:p>
            <a:pPr algn="ctr"/>
            <a:r>
              <a:rPr lang="zh-TW" altLang="en-US" sz="1600" dirty="0" smtClean="0">
                <a:latin typeface="華康楷書體W5" panose="02010609010101010101" pitchFamily="49" charset="-120"/>
                <a:ea typeface="華康楷書體W5" panose="02010609010101010101" pitchFamily="49" charset="-120"/>
              </a:rPr>
              <a:t>長度</a:t>
            </a:r>
            <a:endParaRPr lang="zh-TW" altLang="en-US" sz="1600" dirty="0">
              <a:latin typeface="華康楷書體W5" panose="02010609010101010101" pitchFamily="49" charset="-120"/>
              <a:ea typeface="華康楷書體W5" panose="02010609010101010101" pitchFamily="49" charset="-120"/>
            </a:endParaRPr>
          </a:p>
        </p:txBody>
      </p:sp>
      <p:sp>
        <p:nvSpPr>
          <p:cNvPr id="70" name="Text Box 46"/>
          <p:cNvSpPr txBox="1">
            <a:spLocks noChangeArrowheads="1"/>
          </p:cNvSpPr>
          <p:nvPr/>
        </p:nvSpPr>
        <p:spPr bwMode="auto">
          <a:xfrm>
            <a:off x="8185757" y="1389896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600" dirty="0" smtClean="0">
                <a:latin typeface="華康楷書體W5" panose="02010609010101010101" pitchFamily="49" charset="-120"/>
                <a:ea typeface="華康楷書體W5" panose="02010609010101010101" pitchFamily="49" charset="-120"/>
              </a:rPr>
              <a:t>溶離</a:t>
            </a:r>
            <a:endParaRPr lang="en-US" altLang="zh-TW" sz="1600" dirty="0" smtClean="0">
              <a:latin typeface="華康楷書體W5" panose="02010609010101010101" pitchFamily="49" charset="-120"/>
              <a:ea typeface="華康楷書體W5" panose="02010609010101010101" pitchFamily="49" charset="-120"/>
            </a:endParaRPr>
          </a:p>
          <a:p>
            <a:pPr algn="ctr"/>
            <a:r>
              <a:rPr lang="zh-TW" altLang="en-US" sz="1600" dirty="0" smtClean="0">
                <a:latin typeface="華康楷書體W5" panose="02010609010101010101" pitchFamily="49" charset="-120"/>
                <a:ea typeface="華康楷書體W5" panose="02010609010101010101" pitchFamily="49" charset="-120"/>
              </a:rPr>
              <a:t>速度</a:t>
            </a:r>
            <a:endParaRPr lang="zh-TW" altLang="en-US" sz="1600" dirty="0">
              <a:latin typeface="華康楷書體W5" panose="02010609010101010101" pitchFamily="49" charset="-120"/>
              <a:ea typeface="華康楷書體W5" panose="02010609010101010101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7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7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7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75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75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7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7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57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57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75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75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75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75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7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7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7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7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7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withGroup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75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75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75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759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7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75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7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57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75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75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75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00" fill="hold"/>
                                        <p:tgtEl>
                                          <p:spTgt spid="15759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75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75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75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575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7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7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57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7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75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75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75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75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75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5943" grpId="0" autoUpdateAnimBg="0"/>
      <p:bldP spid="1575957" grpId="0" autoUpdateAnimBg="0"/>
      <p:bldP spid="1575958" grpId="0" autoUpdateAnimBg="0"/>
      <p:bldP spid="1575979" grpId="0" autoUpdateAnimBg="0"/>
      <p:bldP spid="1575979" grpId="1"/>
      <p:bldP spid="1575980" grpId="0"/>
      <p:bldP spid="1575981" grpId="0" autoUpdateAnimBg="0"/>
      <p:bldP spid="1575982" grpId="0" autoUpdateAnimBg="0"/>
      <p:bldP spid="1575960" grpId="0" animBg="1" autoUpdateAnimBg="0"/>
      <p:bldP spid="1575959" grpId="0" animBg="1" autoUpdateAnimBg="0"/>
      <p:bldP spid="66" grpId="0"/>
      <p:bldP spid="67" grpId="0"/>
      <p:bldP spid="68" grpId="0"/>
      <p:bldP spid="69" grpId="0"/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7" name="Rectangle 3"/>
          <p:cNvSpPr>
            <a:spLocks noChangeArrowheads="1"/>
          </p:cNvSpPr>
          <p:nvPr/>
        </p:nvSpPr>
        <p:spPr bwMode="auto">
          <a:xfrm>
            <a:off x="179388" y="152400"/>
            <a:ext cx="595035" cy="371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■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色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析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管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柱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的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形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狀</a:t>
            </a:r>
            <a:endParaRPr lang="zh-TW" altLang="en-US" sz="3200" dirty="0">
              <a:solidFill>
                <a:srgbClr val="006600"/>
              </a:solidFill>
              <a:latin typeface="華康中黑體(P)" panose="02010600010101010101" pitchFamily="2" charset="-120"/>
              <a:ea typeface="華康中黑體(P)" panose="02010600010101010101" pitchFamily="2" charset="-120"/>
            </a:endParaRPr>
          </a:p>
        </p:txBody>
      </p:sp>
      <p:grpSp>
        <p:nvGrpSpPr>
          <p:cNvPr id="1578045" name="Group 61"/>
          <p:cNvGrpSpPr>
            <a:grpSpLocks/>
          </p:cNvGrpSpPr>
          <p:nvPr/>
        </p:nvGrpSpPr>
        <p:grpSpPr bwMode="auto">
          <a:xfrm>
            <a:off x="2355850" y="692150"/>
            <a:ext cx="1193800" cy="2270125"/>
            <a:chOff x="1655" y="436"/>
            <a:chExt cx="752" cy="1430"/>
          </a:xfrm>
        </p:grpSpPr>
        <p:grpSp>
          <p:nvGrpSpPr>
            <p:cNvPr id="1578044" name="Group 60"/>
            <p:cNvGrpSpPr>
              <a:grpSpLocks/>
            </p:cNvGrpSpPr>
            <p:nvPr/>
          </p:nvGrpSpPr>
          <p:grpSpPr bwMode="auto">
            <a:xfrm>
              <a:off x="1655" y="436"/>
              <a:ext cx="746" cy="1430"/>
              <a:chOff x="1655" y="436"/>
              <a:chExt cx="746" cy="1430"/>
            </a:xfrm>
          </p:grpSpPr>
          <p:sp>
            <p:nvSpPr>
              <p:cNvPr id="1577990" name="Oval 6"/>
              <p:cNvSpPr>
                <a:spLocks noChangeArrowheads="1"/>
              </p:cNvSpPr>
              <p:nvPr/>
            </p:nvSpPr>
            <p:spPr bwMode="auto">
              <a:xfrm>
                <a:off x="1655" y="1555"/>
                <a:ext cx="746" cy="311"/>
              </a:xfrm>
              <a:prstGeom prst="ellipse">
                <a:avLst/>
              </a:prstGeom>
              <a:solidFill>
                <a:srgbClr val="E5EEF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77991" name="Rectangle 7"/>
              <p:cNvSpPr>
                <a:spLocks noChangeArrowheads="1"/>
              </p:cNvSpPr>
              <p:nvPr/>
            </p:nvSpPr>
            <p:spPr bwMode="auto">
              <a:xfrm>
                <a:off x="1655" y="623"/>
                <a:ext cx="746" cy="1077"/>
              </a:xfrm>
              <a:prstGeom prst="rect">
                <a:avLst/>
              </a:prstGeom>
              <a:solidFill>
                <a:srgbClr val="E5EEF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grpSp>
            <p:nvGrpSpPr>
              <p:cNvPr id="1578043" name="Group 59"/>
              <p:cNvGrpSpPr>
                <a:grpSpLocks/>
              </p:cNvGrpSpPr>
              <p:nvPr/>
            </p:nvGrpSpPr>
            <p:grpSpPr bwMode="auto">
              <a:xfrm>
                <a:off x="1655" y="498"/>
                <a:ext cx="746" cy="311"/>
                <a:chOff x="1655" y="498"/>
                <a:chExt cx="746" cy="311"/>
              </a:xfrm>
            </p:grpSpPr>
            <p:sp>
              <p:nvSpPr>
                <p:cNvPr id="1577993" name="Oval 9" descr="細網紋"/>
                <p:cNvSpPr>
                  <a:spLocks noChangeArrowheads="1"/>
                </p:cNvSpPr>
                <p:nvPr/>
              </p:nvSpPr>
              <p:spPr bwMode="auto">
                <a:xfrm>
                  <a:off x="1655" y="498"/>
                  <a:ext cx="746" cy="311"/>
                </a:xfrm>
                <a:prstGeom prst="ellipse">
                  <a:avLst/>
                </a:prstGeom>
                <a:pattFill prst="trellis">
                  <a:fgClr>
                    <a:srgbClr val="0066CC"/>
                  </a:fgClr>
                  <a:bgClr>
                    <a:srgbClr val="E5EEF1"/>
                  </a:bgClr>
                </a:patt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  <p:sp>
              <p:nvSpPr>
                <p:cNvPr id="1577994" name="Rectangle 10" descr="細網紋"/>
                <p:cNvSpPr>
                  <a:spLocks noChangeArrowheads="1"/>
                </p:cNvSpPr>
                <p:nvPr/>
              </p:nvSpPr>
              <p:spPr bwMode="auto">
                <a:xfrm>
                  <a:off x="1655" y="560"/>
                  <a:ext cx="746" cy="99"/>
                </a:xfrm>
                <a:prstGeom prst="rect">
                  <a:avLst/>
                </a:prstGeom>
                <a:pattFill prst="trellis">
                  <a:fgClr>
                    <a:srgbClr val="0066CC"/>
                  </a:fgClr>
                  <a:bgClr>
                    <a:srgbClr val="E5EEF1"/>
                  </a:bgClr>
                </a:patt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fol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TW" altLang="en-US"/>
                </a:p>
              </p:txBody>
            </p:sp>
          </p:grpSp>
          <p:sp>
            <p:nvSpPr>
              <p:cNvPr id="1577995" name="Oval 11"/>
              <p:cNvSpPr>
                <a:spLocks noChangeArrowheads="1"/>
              </p:cNvSpPr>
              <p:nvPr/>
            </p:nvSpPr>
            <p:spPr bwMode="auto">
              <a:xfrm>
                <a:off x="1655" y="436"/>
                <a:ext cx="746" cy="285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1577996" name="Oval 12"/>
            <p:cNvSpPr>
              <a:spLocks noChangeArrowheads="1"/>
            </p:cNvSpPr>
            <p:nvPr/>
          </p:nvSpPr>
          <p:spPr bwMode="auto">
            <a:xfrm>
              <a:off x="1661" y="1548"/>
              <a:ext cx="746" cy="311"/>
            </a:xfrm>
            <a:prstGeom prst="ellipse">
              <a:avLst/>
            </a:prstGeom>
            <a:solidFill>
              <a:srgbClr val="E5EE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577997" name="Group 13"/>
          <p:cNvGrpSpPr>
            <a:grpSpLocks/>
          </p:cNvGrpSpPr>
          <p:nvPr/>
        </p:nvGrpSpPr>
        <p:grpSpPr bwMode="auto">
          <a:xfrm>
            <a:off x="7310438" y="736600"/>
            <a:ext cx="690562" cy="5481638"/>
            <a:chOff x="4512" y="528"/>
            <a:chExt cx="435" cy="3453"/>
          </a:xfrm>
        </p:grpSpPr>
        <p:sp>
          <p:nvSpPr>
            <p:cNvPr id="1577998" name="Oval 14"/>
            <p:cNvSpPr>
              <a:spLocks noChangeArrowheads="1"/>
            </p:cNvSpPr>
            <p:nvPr/>
          </p:nvSpPr>
          <p:spPr bwMode="auto">
            <a:xfrm>
              <a:off x="4512" y="3696"/>
              <a:ext cx="435" cy="285"/>
            </a:xfrm>
            <a:prstGeom prst="ellipse">
              <a:avLst/>
            </a:prstGeom>
            <a:solidFill>
              <a:srgbClr val="E5EEF1"/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1577999" name="Group 15"/>
            <p:cNvGrpSpPr>
              <a:grpSpLocks/>
            </p:cNvGrpSpPr>
            <p:nvPr/>
          </p:nvGrpSpPr>
          <p:grpSpPr bwMode="auto">
            <a:xfrm>
              <a:off x="4512" y="528"/>
              <a:ext cx="435" cy="3448"/>
              <a:chOff x="4512" y="528"/>
              <a:chExt cx="435" cy="3448"/>
            </a:xfrm>
          </p:grpSpPr>
          <p:sp>
            <p:nvSpPr>
              <p:cNvPr id="1578000" name="Rectangle 16"/>
              <p:cNvSpPr>
                <a:spLocks noChangeArrowheads="1"/>
              </p:cNvSpPr>
              <p:nvPr/>
            </p:nvSpPr>
            <p:spPr bwMode="auto">
              <a:xfrm>
                <a:off x="4512" y="652"/>
                <a:ext cx="435" cy="3192"/>
              </a:xfrm>
              <a:prstGeom prst="rect">
                <a:avLst/>
              </a:prstGeom>
              <a:solidFill>
                <a:srgbClr val="E5EEF1"/>
              </a:soli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78001" name="Oval 17" descr="細網紋"/>
              <p:cNvSpPr>
                <a:spLocks noChangeArrowheads="1"/>
              </p:cNvSpPr>
              <p:nvPr/>
            </p:nvSpPr>
            <p:spPr bwMode="auto">
              <a:xfrm>
                <a:off x="4512" y="659"/>
                <a:ext cx="435" cy="267"/>
              </a:xfrm>
              <a:prstGeom prst="ellipse">
                <a:avLst/>
              </a:prstGeom>
              <a:pattFill prst="trellis">
                <a:fgClr>
                  <a:srgbClr val="0066CC"/>
                </a:fgClr>
                <a:bgClr>
                  <a:srgbClr val="E5EEF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78002" name="Rectangle 18" descr="細網紋"/>
              <p:cNvSpPr>
                <a:spLocks noChangeArrowheads="1"/>
              </p:cNvSpPr>
              <p:nvPr/>
            </p:nvSpPr>
            <p:spPr bwMode="auto">
              <a:xfrm>
                <a:off x="4512" y="715"/>
                <a:ext cx="435" cy="124"/>
              </a:xfrm>
              <a:prstGeom prst="rect">
                <a:avLst/>
              </a:prstGeom>
              <a:pattFill prst="trellis">
                <a:fgClr>
                  <a:srgbClr val="0066CC"/>
                </a:fgClr>
                <a:bgClr>
                  <a:srgbClr val="E5EEF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78003" name="Oval 19"/>
              <p:cNvSpPr>
                <a:spLocks noChangeArrowheads="1"/>
              </p:cNvSpPr>
              <p:nvPr/>
            </p:nvSpPr>
            <p:spPr bwMode="auto">
              <a:xfrm>
                <a:off x="4512" y="528"/>
                <a:ext cx="435" cy="285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78004" name="Oval 20"/>
              <p:cNvSpPr>
                <a:spLocks noChangeArrowheads="1"/>
              </p:cNvSpPr>
              <p:nvPr/>
            </p:nvSpPr>
            <p:spPr bwMode="auto">
              <a:xfrm>
                <a:off x="4520" y="3691"/>
                <a:ext cx="427" cy="285"/>
              </a:xfrm>
              <a:prstGeom prst="ellipse">
                <a:avLst/>
              </a:prstGeom>
              <a:solidFill>
                <a:srgbClr val="E5EEF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</p:grpSp>
      </p:grpSp>
      <p:grpSp>
        <p:nvGrpSpPr>
          <p:cNvPr id="1578005" name="Group 21"/>
          <p:cNvGrpSpPr>
            <a:grpSpLocks/>
          </p:cNvGrpSpPr>
          <p:nvPr/>
        </p:nvGrpSpPr>
        <p:grpSpPr bwMode="auto">
          <a:xfrm>
            <a:off x="7234238" y="203200"/>
            <a:ext cx="893762" cy="396875"/>
            <a:chOff x="4176" y="192"/>
            <a:chExt cx="563" cy="250"/>
          </a:xfrm>
        </p:grpSpPr>
        <p:sp>
          <p:nvSpPr>
            <p:cNvPr id="1578006" name="Line 22"/>
            <p:cNvSpPr>
              <a:spLocks noChangeShapeType="1"/>
            </p:cNvSpPr>
            <p:nvPr/>
          </p:nvSpPr>
          <p:spPr bwMode="auto">
            <a:xfrm>
              <a:off x="4224" y="432"/>
              <a:ext cx="43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zh-TW" altLang="en-US"/>
            </a:p>
          </p:txBody>
        </p:sp>
        <p:sp>
          <p:nvSpPr>
            <p:cNvPr id="1578007" name="Text Box 23"/>
            <p:cNvSpPr txBox="1">
              <a:spLocks noChangeArrowheads="1"/>
            </p:cNvSpPr>
            <p:nvPr/>
          </p:nvSpPr>
          <p:spPr bwMode="auto">
            <a:xfrm>
              <a:off x="4176" y="192"/>
              <a:ext cx="5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>
                  <a:solidFill>
                    <a:srgbClr val="FF0000"/>
                  </a:solidFill>
                  <a:latin typeface="Times New Roman" panose="02020603050405020304" pitchFamily="18" charset="0"/>
                  <a:ea typeface="華康楷書體W5" panose="02010609010101010101" pitchFamily="49" charset="-120"/>
                </a:rPr>
                <a:t>10 cm</a:t>
              </a:r>
              <a:r>
                <a:rPr lang="en-US" altLang="zh-TW" sz="200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華康楷書體W5" panose="02010609010101010101" pitchFamily="49" charset="-120"/>
                </a:rPr>
                <a:t>2</a:t>
              </a:r>
            </a:p>
          </p:txBody>
        </p:sp>
      </p:grpSp>
      <p:grpSp>
        <p:nvGrpSpPr>
          <p:cNvPr id="1578008" name="Group 24"/>
          <p:cNvGrpSpPr>
            <a:grpSpLocks/>
          </p:cNvGrpSpPr>
          <p:nvPr/>
        </p:nvGrpSpPr>
        <p:grpSpPr bwMode="auto">
          <a:xfrm>
            <a:off x="8148638" y="965200"/>
            <a:ext cx="887412" cy="5105400"/>
            <a:chOff x="4752" y="672"/>
            <a:chExt cx="559" cy="3216"/>
          </a:xfrm>
        </p:grpSpPr>
        <p:sp>
          <p:nvSpPr>
            <p:cNvPr id="1578009" name="Line 25"/>
            <p:cNvSpPr>
              <a:spLocks noChangeShapeType="1"/>
            </p:cNvSpPr>
            <p:nvPr/>
          </p:nvSpPr>
          <p:spPr bwMode="auto">
            <a:xfrm flipV="1">
              <a:off x="4752" y="672"/>
              <a:ext cx="0" cy="32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578010" name="Text Box 26"/>
            <p:cNvSpPr txBox="1">
              <a:spLocks noChangeArrowheads="1"/>
            </p:cNvSpPr>
            <p:nvPr/>
          </p:nvSpPr>
          <p:spPr bwMode="auto">
            <a:xfrm>
              <a:off x="4800" y="2064"/>
              <a:ext cx="5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>
                  <a:solidFill>
                    <a:srgbClr val="FF0000"/>
                  </a:solidFill>
                  <a:latin typeface="Times New Roman" panose="02020603050405020304" pitchFamily="18" charset="0"/>
                  <a:ea typeface="華康楷書體W5" panose="02010609010101010101" pitchFamily="49" charset="-120"/>
                </a:rPr>
                <a:t>30 cm</a:t>
              </a:r>
              <a:endParaRPr lang="en-US" altLang="zh-TW" sz="2000" baseline="30000">
                <a:solidFill>
                  <a:srgbClr val="FF0000"/>
                </a:solidFill>
                <a:latin typeface="Times New Roman" panose="02020603050405020304" pitchFamily="18" charset="0"/>
                <a:ea typeface="華康楷書體W5" panose="02010609010101010101" pitchFamily="49" charset="-120"/>
              </a:endParaRPr>
            </a:p>
          </p:txBody>
        </p:sp>
      </p:grpSp>
      <p:grpSp>
        <p:nvGrpSpPr>
          <p:cNvPr id="1578011" name="Group 27"/>
          <p:cNvGrpSpPr>
            <a:grpSpLocks/>
          </p:cNvGrpSpPr>
          <p:nvPr/>
        </p:nvGrpSpPr>
        <p:grpSpPr bwMode="auto">
          <a:xfrm>
            <a:off x="1331913" y="965200"/>
            <a:ext cx="838200" cy="1828800"/>
            <a:chOff x="960" y="1632"/>
            <a:chExt cx="528" cy="1152"/>
          </a:xfrm>
        </p:grpSpPr>
        <p:sp>
          <p:nvSpPr>
            <p:cNvPr id="1578012" name="Line 28"/>
            <p:cNvSpPr>
              <a:spLocks noChangeShapeType="1"/>
            </p:cNvSpPr>
            <p:nvPr/>
          </p:nvSpPr>
          <p:spPr bwMode="auto">
            <a:xfrm flipV="1">
              <a:off x="1488" y="1632"/>
              <a:ext cx="0" cy="11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578013" name="Text Box 29"/>
            <p:cNvSpPr txBox="1">
              <a:spLocks noChangeArrowheads="1"/>
            </p:cNvSpPr>
            <p:nvPr/>
          </p:nvSpPr>
          <p:spPr bwMode="auto">
            <a:xfrm>
              <a:off x="960" y="2064"/>
              <a:ext cx="51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>
                  <a:solidFill>
                    <a:srgbClr val="FF0000"/>
                  </a:solidFill>
                  <a:latin typeface="Times New Roman" panose="02020603050405020304" pitchFamily="18" charset="0"/>
                  <a:ea typeface="華康楷書體W5" panose="02010609010101010101" pitchFamily="49" charset="-120"/>
                </a:rPr>
                <a:t>10 cm</a:t>
              </a:r>
              <a:endParaRPr lang="en-US" altLang="zh-TW" sz="2000" baseline="30000">
                <a:solidFill>
                  <a:srgbClr val="FF0000"/>
                </a:solidFill>
                <a:latin typeface="Times New Roman" panose="02020603050405020304" pitchFamily="18" charset="0"/>
                <a:ea typeface="華康楷書體W5" panose="02010609010101010101" pitchFamily="49" charset="-120"/>
              </a:endParaRPr>
            </a:p>
          </p:txBody>
        </p:sp>
      </p:grpSp>
      <p:grpSp>
        <p:nvGrpSpPr>
          <p:cNvPr id="1578014" name="Group 30"/>
          <p:cNvGrpSpPr>
            <a:grpSpLocks/>
          </p:cNvGrpSpPr>
          <p:nvPr/>
        </p:nvGrpSpPr>
        <p:grpSpPr bwMode="auto">
          <a:xfrm>
            <a:off x="2395538" y="223838"/>
            <a:ext cx="1143000" cy="396875"/>
            <a:chOff x="1584" y="1152"/>
            <a:chExt cx="720" cy="250"/>
          </a:xfrm>
        </p:grpSpPr>
        <p:sp>
          <p:nvSpPr>
            <p:cNvPr id="1578015" name="Line 31"/>
            <p:cNvSpPr>
              <a:spLocks noChangeShapeType="1"/>
            </p:cNvSpPr>
            <p:nvPr/>
          </p:nvSpPr>
          <p:spPr bwMode="auto">
            <a:xfrm>
              <a:off x="1584" y="1392"/>
              <a:ext cx="72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578016" name="Text Box 32"/>
            <p:cNvSpPr txBox="1">
              <a:spLocks noChangeArrowheads="1"/>
            </p:cNvSpPr>
            <p:nvPr/>
          </p:nvSpPr>
          <p:spPr bwMode="auto">
            <a:xfrm>
              <a:off x="1680" y="1152"/>
              <a:ext cx="5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>
                  <a:solidFill>
                    <a:srgbClr val="FF0000"/>
                  </a:solidFill>
                  <a:latin typeface="Times New Roman" panose="02020603050405020304" pitchFamily="18" charset="0"/>
                  <a:ea typeface="華康楷書體W5" panose="02010609010101010101" pitchFamily="49" charset="-120"/>
                </a:rPr>
                <a:t>30 cm</a:t>
              </a:r>
              <a:r>
                <a:rPr lang="en-US" altLang="zh-TW" sz="2000" baseline="30000">
                  <a:solidFill>
                    <a:srgbClr val="FF0000"/>
                  </a:solidFill>
                  <a:latin typeface="Times New Roman" panose="02020603050405020304" pitchFamily="18" charset="0"/>
                  <a:ea typeface="華康楷書體W5" panose="02010609010101010101" pitchFamily="49" charset="-120"/>
                </a:rPr>
                <a:t>2</a:t>
              </a:r>
            </a:p>
          </p:txBody>
        </p:sp>
      </p:grpSp>
      <p:sp>
        <p:nvSpPr>
          <p:cNvPr id="1578017" name="Text Box 33"/>
          <p:cNvSpPr txBox="1">
            <a:spLocks noChangeArrowheads="1"/>
          </p:cNvSpPr>
          <p:nvPr/>
        </p:nvSpPr>
        <p:spPr bwMode="auto">
          <a:xfrm>
            <a:off x="4596350" y="736600"/>
            <a:ext cx="1497526" cy="523220"/>
          </a:xfrm>
          <a:prstGeom prst="rect">
            <a:avLst/>
          </a:prstGeom>
          <a:noFill/>
          <a:ln w="9525">
            <a:solidFill>
              <a:srgbClr val="99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800">
                <a:solidFill>
                  <a:srgbClr val="9900FF"/>
                </a:solidFill>
                <a:latin typeface="Swis721 Blk BT" pitchFamily="34" charset="0"/>
                <a:ea typeface="華康楷書體W5" panose="02010609010101010101" pitchFamily="49" charset="-120"/>
              </a:rPr>
              <a:t>300 cm</a:t>
            </a:r>
            <a:r>
              <a:rPr lang="en-US" altLang="zh-TW" sz="2800" baseline="30000">
                <a:solidFill>
                  <a:srgbClr val="9900FF"/>
                </a:solidFill>
                <a:latin typeface="Swis721 Blk BT" pitchFamily="34" charset="0"/>
                <a:ea typeface="華康楷書體W5" panose="02010609010101010101" pitchFamily="49" charset="-120"/>
              </a:rPr>
              <a:t>3</a:t>
            </a:r>
          </a:p>
        </p:txBody>
      </p:sp>
      <p:grpSp>
        <p:nvGrpSpPr>
          <p:cNvPr id="1578018" name="Group 34"/>
          <p:cNvGrpSpPr>
            <a:grpSpLocks/>
          </p:cNvGrpSpPr>
          <p:nvPr/>
        </p:nvGrpSpPr>
        <p:grpSpPr bwMode="auto">
          <a:xfrm>
            <a:off x="2338388" y="1427163"/>
            <a:ext cx="1203325" cy="1025525"/>
            <a:chOff x="1674" y="960"/>
            <a:chExt cx="758" cy="646"/>
          </a:xfrm>
        </p:grpSpPr>
        <p:sp>
          <p:nvSpPr>
            <p:cNvPr id="1578019" name="Oval 35" descr="30%"/>
            <p:cNvSpPr>
              <a:spLocks noChangeArrowheads="1"/>
            </p:cNvSpPr>
            <p:nvPr/>
          </p:nvSpPr>
          <p:spPr bwMode="auto">
            <a:xfrm rot="-785763">
              <a:off x="1686" y="1295"/>
              <a:ext cx="746" cy="311"/>
            </a:xfrm>
            <a:prstGeom prst="ellipse">
              <a:avLst/>
            </a:prstGeom>
            <a:pattFill prst="pct30">
              <a:fgClr>
                <a:srgbClr val="0066CC"/>
              </a:fgClr>
              <a:bgClr>
                <a:srgbClr val="E5EEF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78020" name="Oval 36"/>
            <p:cNvSpPr>
              <a:spLocks noChangeArrowheads="1"/>
            </p:cNvSpPr>
            <p:nvPr/>
          </p:nvSpPr>
          <p:spPr bwMode="auto">
            <a:xfrm rot="-677356">
              <a:off x="1674" y="1200"/>
              <a:ext cx="746" cy="285"/>
            </a:xfrm>
            <a:prstGeom prst="ellipse">
              <a:avLst/>
            </a:prstGeom>
            <a:solidFill>
              <a:srgbClr val="E5EE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78021" name="Oval 37" descr="小網點"/>
            <p:cNvSpPr>
              <a:spLocks noChangeArrowheads="1"/>
            </p:cNvSpPr>
            <p:nvPr/>
          </p:nvSpPr>
          <p:spPr bwMode="auto">
            <a:xfrm rot="-655631">
              <a:off x="1684" y="1055"/>
              <a:ext cx="746" cy="311"/>
            </a:xfrm>
            <a:prstGeom prst="ellipse">
              <a:avLst/>
            </a:prstGeom>
            <a:pattFill prst="smConfetti">
              <a:fgClr>
                <a:srgbClr val="0066CC"/>
              </a:fgClr>
              <a:bgClr>
                <a:srgbClr val="E5EEF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78022" name="Oval 38"/>
            <p:cNvSpPr>
              <a:spLocks noChangeArrowheads="1"/>
            </p:cNvSpPr>
            <p:nvPr/>
          </p:nvSpPr>
          <p:spPr bwMode="auto">
            <a:xfrm rot="-547224">
              <a:off x="1676" y="960"/>
              <a:ext cx="746" cy="285"/>
            </a:xfrm>
            <a:prstGeom prst="ellipse">
              <a:avLst/>
            </a:prstGeom>
            <a:solidFill>
              <a:srgbClr val="E5EE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578024" name="Text Box 40"/>
          <p:cNvSpPr txBox="1">
            <a:spLocks noChangeArrowheads="1"/>
          </p:cNvSpPr>
          <p:nvPr/>
        </p:nvSpPr>
        <p:spPr bwMode="auto">
          <a:xfrm>
            <a:off x="3582988" y="1574800"/>
            <a:ext cx="149383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>
                <a:latin typeface="Times New Roman" panose="02020603050405020304" pitchFamily="18" charset="0"/>
                <a:ea typeface="華康中黑體" panose="02010609010101010101" pitchFamily="49" charset="-120"/>
              </a:rPr>
              <a:t>矮胖型</a:t>
            </a:r>
          </a:p>
          <a:p>
            <a:pPr algn="ctr">
              <a:lnSpc>
                <a:spcPct val="90000"/>
              </a:lnSpc>
            </a:pPr>
            <a:r>
              <a:rPr lang="en-US" altLang="zh-TW" sz="2000">
                <a:latin typeface="Times New Roman" panose="02020603050405020304" pitchFamily="18" charset="0"/>
                <a:ea typeface="華康楷書體W5" panose="02010609010101010101" pitchFamily="49" charset="-120"/>
              </a:rPr>
              <a:t>Short and fat</a:t>
            </a:r>
          </a:p>
        </p:txBody>
      </p:sp>
      <p:sp>
        <p:nvSpPr>
          <p:cNvPr id="1578025" name="Text Box 41"/>
          <p:cNvSpPr txBox="1">
            <a:spLocks noChangeArrowheads="1"/>
          </p:cNvSpPr>
          <p:nvPr/>
        </p:nvSpPr>
        <p:spPr bwMode="auto">
          <a:xfrm>
            <a:off x="5594350" y="1574800"/>
            <a:ext cx="16494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>
                <a:latin typeface="Times New Roman" panose="02020603050405020304" pitchFamily="18" charset="0"/>
                <a:ea typeface="華康中黑體" panose="02010609010101010101" pitchFamily="49" charset="-120"/>
              </a:rPr>
              <a:t>細長型</a:t>
            </a:r>
          </a:p>
          <a:p>
            <a:pPr algn="ctr">
              <a:lnSpc>
                <a:spcPct val="90000"/>
              </a:lnSpc>
            </a:pPr>
            <a:r>
              <a:rPr lang="en-US" altLang="zh-TW" sz="2000">
                <a:latin typeface="Times New Roman" panose="02020603050405020304" pitchFamily="18" charset="0"/>
                <a:ea typeface="華康中黑體" panose="02010609010101010101" pitchFamily="49" charset="-120"/>
              </a:rPr>
              <a:t>Long and slim</a:t>
            </a:r>
            <a:endParaRPr lang="en-US" altLang="zh-TW" sz="2000">
              <a:latin typeface="Times New Roman" panose="02020603050405020304" pitchFamily="18" charset="0"/>
              <a:ea typeface="華康楷書體W5" panose="02010609010101010101" pitchFamily="49" charset="-120"/>
            </a:endParaRPr>
          </a:p>
        </p:txBody>
      </p:sp>
      <p:grpSp>
        <p:nvGrpSpPr>
          <p:cNvPr id="1578026" name="Group 42"/>
          <p:cNvGrpSpPr>
            <a:grpSpLocks/>
          </p:cNvGrpSpPr>
          <p:nvPr/>
        </p:nvGrpSpPr>
        <p:grpSpPr bwMode="auto">
          <a:xfrm>
            <a:off x="1865313" y="2492375"/>
            <a:ext cx="1981200" cy="2209800"/>
            <a:chOff x="1392" y="1968"/>
            <a:chExt cx="1248" cy="1392"/>
          </a:xfrm>
        </p:grpSpPr>
        <p:sp>
          <p:nvSpPr>
            <p:cNvPr id="1578027" name="Rectangle 43"/>
            <p:cNvSpPr>
              <a:spLocks noChangeArrowheads="1"/>
            </p:cNvSpPr>
            <p:nvPr/>
          </p:nvSpPr>
          <p:spPr bwMode="auto">
            <a:xfrm>
              <a:off x="1392" y="2400"/>
              <a:ext cx="1248" cy="96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78028" name="Line 44"/>
            <p:cNvSpPr>
              <a:spLocks noChangeShapeType="1"/>
            </p:cNvSpPr>
            <p:nvPr/>
          </p:nvSpPr>
          <p:spPr bwMode="auto">
            <a:xfrm>
              <a:off x="2016" y="1968"/>
              <a:ext cx="0" cy="432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grpSp>
        <p:nvGrpSpPr>
          <p:cNvPr id="1578029" name="Group 45"/>
          <p:cNvGrpSpPr>
            <a:grpSpLocks/>
          </p:cNvGrpSpPr>
          <p:nvPr/>
        </p:nvGrpSpPr>
        <p:grpSpPr bwMode="auto">
          <a:xfrm>
            <a:off x="4716463" y="3178175"/>
            <a:ext cx="2590800" cy="1524000"/>
            <a:chOff x="2880" y="2400"/>
            <a:chExt cx="1632" cy="960"/>
          </a:xfrm>
        </p:grpSpPr>
        <p:sp>
          <p:nvSpPr>
            <p:cNvPr id="1578030" name="Rectangle 46"/>
            <p:cNvSpPr>
              <a:spLocks noChangeArrowheads="1"/>
            </p:cNvSpPr>
            <p:nvPr/>
          </p:nvSpPr>
          <p:spPr bwMode="auto">
            <a:xfrm>
              <a:off x="2880" y="2400"/>
              <a:ext cx="1248" cy="96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78031" name="Line 47"/>
            <p:cNvSpPr>
              <a:spLocks noChangeShapeType="1"/>
            </p:cNvSpPr>
            <p:nvPr/>
          </p:nvSpPr>
          <p:spPr bwMode="auto">
            <a:xfrm flipH="1">
              <a:off x="4128" y="2880"/>
              <a:ext cx="384" cy="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578032" name="Text Box 48"/>
          <p:cNvSpPr txBox="1">
            <a:spLocks noChangeArrowheads="1"/>
          </p:cNvSpPr>
          <p:nvPr/>
        </p:nvSpPr>
        <p:spPr bwMode="auto">
          <a:xfrm>
            <a:off x="1403648" y="4869160"/>
            <a:ext cx="5785558" cy="159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dirty="0">
                <a:solidFill>
                  <a:srgbClr val="9900CC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●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solidFill>
                  <a:srgbClr val="00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矮胖型管柱不能容忍分離不佳</a:t>
            </a:r>
          </a:p>
          <a:p>
            <a:r>
              <a:rPr lang="zh-TW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	</a:t>
            </a:r>
            <a:r>
              <a:rPr lang="en-US" altLang="zh-TW" sz="2000" dirty="0">
                <a:solidFill>
                  <a:srgbClr val="00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Fat column cannot tolerate poor separation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     </a:t>
            </a:r>
            <a:r>
              <a:rPr lang="zh-TW" altLang="en-US" dirty="0">
                <a:solidFill>
                  <a:srgbClr val="FF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但其流速及容量均較大</a:t>
            </a:r>
          </a:p>
          <a:p>
            <a:r>
              <a:rPr lang="zh-TW" altLang="en-US" sz="2000" dirty="0">
                <a:solidFill>
                  <a:srgbClr val="FF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	</a:t>
            </a:r>
            <a:r>
              <a:rPr lang="en-US" altLang="zh-TW" sz="2000" dirty="0">
                <a:solidFill>
                  <a:srgbClr val="FF00FF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But it has better flow rate and higher capacity</a:t>
            </a:r>
          </a:p>
        </p:txBody>
      </p:sp>
      <p:grpSp>
        <p:nvGrpSpPr>
          <p:cNvPr id="1578033" name="Group 49"/>
          <p:cNvGrpSpPr>
            <a:grpSpLocks/>
          </p:cNvGrpSpPr>
          <p:nvPr/>
        </p:nvGrpSpPr>
        <p:grpSpPr bwMode="auto">
          <a:xfrm>
            <a:off x="7321550" y="2484438"/>
            <a:ext cx="682625" cy="1743075"/>
            <a:chOff x="4519" y="1629"/>
            <a:chExt cx="430" cy="1098"/>
          </a:xfrm>
        </p:grpSpPr>
        <p:sp>
          <p:nvSpPr>
            <p:cNvPr id="1578034" name="Oval 50" descr="30%"/>
            <p:cNvSpPr>
              <a:spLocks noChangeArrowheads="1"/>
            </p:cNvSpPr>
            <p:nvPr/>
          </p:nvSpPr>
          <p:spPr bwMode="auto">
            <a:xfrm rot="-1094995">
              <a:off x="4528" y="2199"/>
              <a:ext cx="405" cy="528"/>
            </a:xfrm>
            <a:prstGeom prst="ellipse">
              <a:avLst/>
            </a:prstGeom>
            <a:pattFill prst="pct30">
              <a:fgClr>
                <a:srgbClr val="0066CC"/>
              </a:fgClr>
              <a:bgClr>
                <a:srgbClr val="E5EEF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78035" name="Oval 51"/>
            <p:cNvSpPr>
              <a:spLocks noChangeArrowheads="1"/>
            </p:cNvSpPr>
            <p:nvPr/>
          </p:nvSpPr>
          <p:spPr bwMode="auto">
            <a:xfrm rot="-824687">
              <a:off x="4519" y="2127"/>
              <a:ext cx="424" cy="346"/>
            </a:xfrm>
            <a:prstGeom prst="ellipse">
              <a:avLst/>
            </a:prstGeom>
            <a:solidFill>
              <a:srgbClr val="E5EE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78036" name="Oval 52" descr="小網點"/>
            <p:cNvSpPr>
              <a:spLocks noChangeArrowheads="1"/>
            </p:cNvSpPr>
            <p:nvPr/>
          </p:nvSpPr>
          <p:spPr bwMode="auto">
            <a:xfrm rot="-1142123">
              <a:off x="4533" y="1753"/>
              <a:ext cx="416" cy="430"/>
            </a:xfrm>
            <a:prstGeom prst="ellipse">
              <a:avLst/>
            </a:prstGeom>
            <a:pattFill prst="smConfetti">
              <a:fgClr>
                <a:srgbClr val="0066CC"/>
              </a:fgClr>
              <a:bgClr>
                <a:srgbClr val="E5EEF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78037" name="Oval 53"/>
            <p:cNvSpPr>
              <a:spLocks noChangeArrowheads="1"/>
            </p:cNvSpPr>
            <p:nvPr/>
          </p:nvSpPr>
          <p:spPr bwMode="auto">
            <a:xfrm rot="-871815">
              <a:off x="4523" y="1629"/>
              <a:ext cx="420" cy="375"/>
            </a:xfrm>
            <a:prstGeom prst="ellipse">
              <a:avLst/>
            </a:prstGeom>
            <a:solidFill>
              <a:srgbClr val="E5EE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578039" name="Text Box 55"/>
          <p:cNvSpPr txBox="1">
            <a:spLocks noChangeArrowheads="1"/>
          </p:cNvSpPr>
          <p:nvPr/>
        </p:nvSpPr>
        <p:spPr bwMode="auto">
          <a:xfrm rot="-43200000">
            <a:off x="3276600" y="6583363"/>
            <a:ext cx="5867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200">
                <a:latin typeface="Arial" panose="020B0604020202020204" pitchFamily="34" charset="0"/>
                <a:ea typeface="華康細明體(P)" panose="02010600010101010101" pitchFamily="2" charset="-120"/>
              </a:rPr>
              <a:t>Adapted from Scope RK (1987) Protein Purification – Principles and Practice p.195</a:t>
            </a:r>
          </a:p>
        </p:txBody>
      </p:sp>
      <p:sp>
        <p:nvSpPr>
          <p:cNvPr id="1578040" name="Freeform 56"/>
          <p:cNvSpPr>
            <a:spLocks/>
          </p:cNvSpPr>
          <p:nvPr/>
        </p:nvSpPr>
        <p:spPr bwMode="auto">
          <a:xfrm>
            <a:off x="2162175" y="3789363"/>
            <a:ext cx="1562100" cy="725487"/>
          </a:xfrm>
          <a:custGeom>
            <a:avLst/>
            <a:gdLst>
              <a:gd name="T0" fmla="*/ 0 w 984"/>
              <a:gd name="T1" fmla="*/ 457 h 457"/>
              <a:gd name="T2" fmla="*/ 122 w 984"/>
              <a:gd name="T3" fmla="*/ 392 h 457"/>
              <a:gd name="T4" fmla="*/ 213 w 984"/>
              <a:gd name="T5" fmla="*/ 165 h 457"/>
              <a:gd name="T6" fmla="*/ 307 w 984"/>
              <a:gd name="T7" fmla="*/ 9 h 457"/>
              <a:gd name="T8" fmla="*/ 397 w 984"/>
              <a:gd name="T9" fmla="*/ 130 h 457"/>
              <a:gd name="T10" fmla="*/ 454 w 984"/>
              <a:gd name="T11" fmla="*/ 265 h 457"/>
              <a:gd name="T12" fmla="*/ 509 w 984"/>
              <a:gd name="T13" fmla="*/ 217 h 457"/>
              <a:gd name="T14" fmla="*/ 550 w 984"/>
              <a:gd name="T15" fmla="*/ 108 h 457"/>
              <a:gd name="T16" fmla="*/ 611 w 984"/>
              <a:gd name="T17" fmla="*/ 41 h 457"/>
              <a:gd name="T18" fmla="*/ 723 w 984"/>
              <a:gd name="T19" fmla="*/ 213 h 457"/>
              <a:gd name="T20" fmla="*/ 787 w 984"/>
              <a:gd name="T21" fmla="*/ 399 h 457"/>
              <a:gd name="T22" fmla="*/ 864 w 984"/>
              <a:gd name="T23" fmla="*/ 450 h 457"/>
              <a:gd name="T24" fmla="*/ 984 w 984"/>
              <a:gd name="T25" fmla="*/ 43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84" h="457">
                <a:moveTo>
                  <a:pt x="0" y="457"/>
                </a:moveTo>
                <a:cubicBezTo>
                  <a:pt x="21" y="446"/>
                  <a:pt x="87" y="440"/>
                  <a:pt x="122" y="392"/>
                </a:cubicBezTo>
                <a:cubicBezTo>
                  <a:pt x="157" y="344"/>
                  <a:pt x="196" y="225"/>
                  <a:pt x="213" y="165"/>
                </a:cubicBezTo>
                <a:cubicBezTo>
                  <a:pt x="230" y="105"/>
                  <a:pt x="262" y="18"/>
                  <a:pt x="307" y="9"/>
                </a:cubicBezTo>
                <a:cubicBezTo>
                  <a:pt x="352" y="0"/>
                  <a:pt x="378" y="75"/>
                  <a:pt x="397" y="130"/>
                </a:cubicBezTo>
                <a:cubicBezTo>
                  <a:pt x="416" y="185"/>
                  <a:pt x="419" y="271"/>
                  <a:pt x="454" y="265"/>
                </a:cubicBezTo>
                <a:cubicBezTo>
                  <a:pt x="489" y="259"/>
                  <a:pt x="493" y="243"/>
                  <a:pt x="509" y="217"/>
                </a:cubicBezTo>
                <a:cubicBezTo>
                  <a:pt x="525" y="191"/>
                  <a:pt x="534" y="143"/>
                  <a:pt x="550" y="108"/>
                </a:cubicBezTo>
                <a:cubicBezTo>
                  <a:pt x="566" y="73"/>
                  <a:pt x="576" y="44"/>
                  <a:pt x="611" y="41"/>
                </a:cubicBezTo>
                <a:cubicBezTo>
                  <a:pt x="646" y="38"/>
                  <a:pt x="701" y="140"/>
                  <a:pt x="723" y="213"/>
                </a:cubicBezTo>
                <a:cubicBezTo>
                  <a:pt x="745" y="286"/>
                  <a:pt x="763" y="359"/>
                  <a:pt x="787" y="399"/>
                </a:cubicBezTo>
                <a:cubicBezTo>
                  <a:pt x="811" y="439"/>
                  <a:pt x="831" y="444"/>
                  <a:pt x="864" y="450"/>
                </a:cubicBezTo>
                <a:cubicBezTo>
                  <a:pt x="897" y="456"/>
                  <a:pt x="959" y="440"/>
                  <a:pt x="984" y="437"/>
                </a:cubicBez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8041" name="Freeform 57"/>
          <p:cNvSpPr>
            <a:spLocks/>
          </p:cNvSpPr>
          <p:nvPr/>
        </p:nvSpPr>
        <p:spPr bwMode="auto">
          <a:xfrm>
            <a:off x="4932363" y="3324225"/>
            <a:ext cx="1577975" cy="1231900"/>
          </a:xfrm>
          <a:custGeom>
            <a:avLst/>
            <a:gdLst>
              <a:gd name="T0" fmla="*/ 0 w 994"/>
              <a:gd name="T1" fmla="*/ 730 h 776"/>
              <a:gd name="T2" fmla="*/ 181 w 994"/>
              <a:gd name="T3" fmla="*/ 708 h 776"/>
              <a:gd name="T4" fmla="*/ 232 w 994"/>
              <a:gd name="T5" fmla="*/ 602 h 776"/>
              <a:gd name="T6" fmla="*/ 272 w 994"/>
              <a:gd name="T7" fmla="*/ 276 h 776"/>
              <a:gd name="T8" fmla="*/ 328 w 994"/>
              <a:gd name="T9" fmla="*/ 7 h 776"/>
              <a:gd name="T10" fmla="*/ 379 w 994"/>
              <a:gd name="T11" fmla="*/ 215 h 776"/>
              <a:gd name="T12" fmla="*/ 421 w 994"/>
              <a:gd name="T13" fmla="*/ 650 h 776"/>
              <a:gd name="T14" fmla="*/ 498 w 994"/>
              <a:gd name="T15" fmla="*/ 727 h 776"/>
              <a:gd name="T16" fmla="*/ 562 w 994"/>
              <a:gd name="T17" fmla="*/ 548 h 776"/>
              <a:gd name="T18" fmla="*/ 619 w 994"/>
              <a:gd name="T19" fmla="*/ 234 h 776"/>
              <a:gd name="T20" fmla="*/ 680 w 994"/>
              <a:gd name="T21" fmla="*/ 186 h 776"/>
              <a:gd name="T22" fmla="*/ 771 w 994"/>
              <a:gd name="T23" fmla="*/ 685 h 776"/>
              <a:gd name="T24" fmla="*/ 862 w 994"/>
              <a:gd name="T25" fmla="*/ 734 h 776"/>
              <a:gd name="T26" fmla="*/ 994 w 994"/>
              <a:gd name="T27" fmla="*/ 734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94" h="776">
                <a:moveTo>
                  <a:pt x="0" y="730"/>
                </a:moveTo>
                <a:cubicBezTo>
                  <a:pt x="30" y="726"/>
                  <a:pt x="142" y="729"/>
                  <a:pt x="181" y="708"/>
                </a:cubicBezTo>
                <a:cubicBezTo>
                  <a:pt x="220" y="687"/>
                  <a:pt x="217" y="674"/>
                  <a:pt x="232" y="602"/>
                </a:cubicBezTo>
                <a:cubicBezTo>
                  <a:pt x="247" y="530"/>
                  <a:pt x="261" y="382"/>
                  <a:pt x="272" y="276"/>
                </a:cubicBezTo>
                <a:cubicBezTo>
                  <a:pt x="283" y="170"/>
                  <a:pt x="302" y="14"/>
                  <a:pt x="328" y="7"/>
                </a:cubicBezTo>
                <a:cubicBezTo>
                  <a:pt x="354" y="0"/>
                  <a:pt x="364" y="108"/>
                  <a:pt x="379" y="215"/>
                </a:cubicBezTo>
                <a:cubicBezTo>
                  <a:pt x="394" y="322"/>
                  <a:pt x="401" y="565"/>
                  <a:pt x="421" y="650"/>
                </a:cubicBezTo>
                <a:cubicBezTo>
                  <a:pt x="441" y="735"/>
                  <a:pt x="475" y="744"/>
                  <a:pt x="498" y="727"/>
                </a:cubicBezTo>
                <a:cubicBezTo>
                  <a:pt x="521" y="710"/>
                  <a:pt x="542" y="630"/>
                  <a:pt x="562" y="548"/>
                </a:cubicBezTo>
                <a:cubicBezTo>
                  <a:pt x="582" y="466"/>
                  <a:pt x="606" y="304"/>
                  <a:pt x="619" y="234"/>
                </a:cubicBezTo>
                <a:cubicBezTo>
                  <a:pt x="632" y="164"/>
                  <a:pt x="655" y="111"/>
                  <a:pt x="680" y="186"/>
                </a:cubicBezTo>
                <a:cubicBezTo>
                  <a:pt x="705" y="261"/>
                  <a:pt x="741" y="594"/>
                  <a:pt x="771" y="685"/>
                </a:cubicBezTo>
                <a:cubicBezTo>
                  <a:pt x="801" y="776"/>
                  <a:pt x="825" y="726"/>
                  <a:pt x="862" y="734"/>
                </a:cubicBezTo>
                <a:cubicBezTo>
                  <a:pt x="899" y="742"/>
                  <a:pt x="967" y="734"/>
                  <a:pt x="994" y="734"/>
                </a:cubicBezTo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" name="Line 6"/>
          <p:cNvSpPr>
            <a:spLocks noChangeShapeType="1"/>
          </p:cNvSpPr>
          <p:nvPr/>
        </p:nvSpPr>
        <p:spPr bwMode="auto">
          <a:xfrm flipH="1">
            <a:off x="971550" y="94554"/>
            <a:ext cx="0" cy="676910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7" name="文字方塊 56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46"/>
          <p:cNvSpPr txBox="1">
            <a:spLocks noChangeArrowheads="1"/>
          </p:cNvSpPr>
          <p:nvPr/>
        </p:nvSpPr>
        <p:spPr bwMode="auto">
          <a:xfrm>
            <a:off x="5887365" y="2583944"/>
            <a:ext cx="14157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600" dirty="0" smtClean="0">
                <a:latin typeface="華康楷書體W5" panose="02010609010101010101" pitchFamily="49" charset="-120"/>
                <a:ea typeface="華康楷書體W5" panose="02010609010101010101" pitchFamily="49" charset="-120"/>
              </a:rPr>
              <a:t>色帶有點歪斜</a:t>
            </a:r>
            <a:endParaRPr lang="en-US" altLang="zh-TW" sz="1600" dirty="0" smtClean="0">
              <a:latin typeface="華康楷書體W5" panose="02010609010101010101" pitchFamily="49" charset="-120"/>
              <a:ea typeface="華康楷書體W5" panose="02010609010101010101" pitchFamily="49" charset="-120"/>
            </a:endParaRPr>
          </a:p>
          <a:p>
            <a:pPr algn="ctr"/>
            <a:r>
              <a:rPr lang="zh-TW" altLang="en-US" sz="1600" dirty="0" smtClean="0">
                <a:latin typeface="華康楷書體W5" panose="02010609010101010101" pitchFamily="49" charset="-120"/>
                <a:ea typeface="華康楷書體W5" panose="02010609010101010101" pitchFamily="49" charset="-120"/>
              </a:rPr>
              <a:t>但不影響結果</a:t>
            </a:r>
            <a:endParaRPr lang="zh-TW" altLang="en-US" sz="1600" dirty="0">
              <a:latin typeface="華康楷書體W5" panose="02010609010101010101" pitchFamily="49" charset="-120"/>
              <a:ea typeface="華康楷書體W5" panose="02010609010101010101" pitchFamily="49" charset="-120"/>
            </a:endParaRPr>
          </a:p>
        </p:txBody>
      </p:sp>
      <p:sp>
        <p:nvSpPr>
          <p:cNvPr id="59" name="Text Box 46"/>
          <p:cNvSpPr txBox="1">
            <a:spLocks noChangeArrowheads="1"/>
          </p:cNvSpPr>
          <p:nvPr/>
        </p:nvSpPr>
        <p:spPr bwMode="auto">
          <a:xfrm>
            <a:off x="3491880" y="2556193"/>
            <a:ext cx="14157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600" dirty="0" smtClean="0">
                <a:latin typeface="華康楷書體W5" panose="02010609010101010101" pitchFamily="49" charset="-120"/>
                <a:ea typeface="華康楷書體W5" panose="02010609010101010101" pitchFamily="49" charset="-120"/>
              </a:rPr>
              <a:t>色帶有點歪斜</a:t>
            </a:r>
            <a:endParaRPr lang="en-US" altLang="zh-TW" sz="1600" dirty="0" smtClean="0">
              <a:latin typeface="華康楷書體W5" panose="02010609010101010101" pitchFamily="49" charset="-120"/>
              <a:ea typeface="華康楷書體W5" panose="02010609010101010101" pitchFamily="49" charset="-120"/>
            </a:endParaRPr>
          </a:p>
          <a:p>
            <a:pPr algn="ctr"/>
            <a:r>
              <a:rPr lang="zh-TW" altLang="en-US" sz="1600" dirty="0" smtClean="0">
                <a:latin typeface="華康楷書體W5" panose="02010609010101010101" pitchFamily="49" charset="-120"/>
                <a:ea typeface="華康楷書體W5" panose="02010609010101010101" pitchFamily="49" charset="-120"/>
              </a:rPr>
              <a:t>就會影響分離</a:t>
            </a:r>
            <a:endParaRPr lang="zh-TW" altLang="en-US" sz="1600" dirty="0">
              <a:latin typeface="華康楷書體W5" panose="02010609010101010101" pitchFamily="49" charset="-120"/>
              <a:ea typeface="華康楷書體W5" panose="02010609010101010101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79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7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7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7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7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7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78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8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78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7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7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57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78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78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78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78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78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7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57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78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78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78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7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157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578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578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78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8017" grpId="0" animBg="1" autoUpdateAnimBg="0"/>
      <p:bldP spid="1578024" grpId="0" autoUpdateAnimBg="0"/>
      <p:bldP spid="1578025" grpId="0" autoUpdateAnimBg="0"/>
      <p:bldP spid="1578032" grpId="0" autoUpdateAnimBg="0"/>
      <p:bldP spid="1578039" grpId="0" autoUpdateAnimBg="0"/>
      <p:bldP spid="58" grpId="0"/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3938" name="Group 50"/>
          <p:cNvGrpSpPr>
            <a:grpSpLocks/>
          </p:cNvGrpSpPr>
          <p:nvPr/>
        </p:nvGrpSpPr>
        <p:grpSpPr bwMode="auto">
          <a:xfrm>
            <a:off x="6372225" y="2492375"/>
            <a:ext cx="1150938" cy="1152525"/>
            <a:chOff x="4105" y="1525"/>
            <a:chExt cx="725" cy="726"/>
          </a:xfrm>
        </p:grpSpPr>
        <p:sp>
          <p:nvSpPr>
            <p:cNvPr id="1573936" name="Line 48"/>
            <p:cNvSpPr>
              <a:spLocks noChangeShapeType="1"/>
            </p:cNvSpPr>
            <p:nvPr/>
          </p:nvSpPr>
          <p:spPr bwMode="auto">
            <a:xfrm>
              <a:off x="4105" y="2251"/>
              <a:ext cx="725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3937" name="Line 49"/>
            <p:cNvSpPr>
              <a:spLocks noChangeShapeType="1"/>
            </p:cNvSpPr>
            <p:nvPr/>
          </p:nvSpPr>
          <p:spPr bwMode="auto">
            <a:xfrm>
              <a:off x="4830" y="1525"/>
              <a:ext cx="0" cy="72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73891" name="Rectangle 3"/>
          <p:cNvSpPr>
            <a:spLocks noChangeArrowheads="1"/>
          </p:cNvSpPr>
          <p:nvPr/>
        </p:nvSpPr>
        <p:spPr bwMode="auto">
          <a:xfrm>
            <a:off x="179388" y="152400"/>
            <a:ext cx="595035" cy="415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■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液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相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層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析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管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柱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系</a:t>
            </a:r>
          </a:p>
          <a:p>
            <a:pPr>
              <a:lnSpc>
                <a:spcPct val="90000"/>
              </a:lnSpc>
            </a:pP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統</a:t>
            </a:r>
            <a:endParaRPr lang="zh-TW" altLang="en-US" sz="3200" dirty="0">
              <a:solidFill>
                <a:srgbClr val="006600"/>
              </a:solidFill>
              <a:latin typeface="華康中黑體(P)" panose="02010600010101010101" pitchFamily="2" charset="-120"/>
              <a:ea typeface="華康中黑體(P)" panose="02010600010101010101" pitchFamily="2" charset="-120"/>
            </a:endParaRPr>
          </a:p>
        </p:txBody>
      </p:sp>
      <p:graphicFrame>
        <p:nvGraphicFramePr>
          <p:cNvPr id="1573903" name="Object 15"/>
          <p:cNvGraphicFramePr>
            <a:graphicFrameLocks noChangeAspect="1"/>
          </p:cNvGraphicFramePr>
          <p:nvPr/>
        </p:nvGraphicFramePr>
        <p:xfrm>
          <a:off x="4716463" y="747713"/>
          <a:ext cx="99377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342" name="Designer 4.1 Drawing" r:id="rId4" imgW="994320" imgH="1167840" progId="MgxDesigner">
                  <p:embed/>
                </p:oleObj>
              </mc:Choice>
              <mc:Fallback>
                <p:oleObj name="Designer 4.1 Drawing" r:id="rId4" imgW="994320" imgH="1167840" progId="MgxDesigner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747713"/>
                        <a:ext cx="993775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3904" name="Object 16"/>
          <p:cNvGraphicFramePr>
            <a:graphicFrameLocks noChangeAspect="1"/>
          </p:cNvGraphicFramePr>
          <p:nvPr/>
        </p:nvGraphicFramePr>
        <p:xfrm>
          <a:off x="5172075" y="3311525"/>
          <a:ext cx="1255713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343" name="Designer 4.1 Drawing" r:id="rId6" imgW="1256400" imgH="710640" progId="MgxDesigner">
                  <p:embed/>
                </p:oleObj>
              </mc:Choice>
              <mc:Fallback>
                <p:oleObj name="Designer 4.1 Drawing" r:id="rId6" imgW="1256400" imgH="710640" progId="MgxDesigner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3311525"/>
                        <a:ext cx="1255713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3906" name="Object 18"/>
          <p:cNvGraphicFramePr>
            <a:graphicFrameLocks noChangeAspect="1"/>
          </p:cNvGraphicFramePr>
          <p:nvPr/>
        </p:nvGraphicFramePr>
        <p:xfrm>
          <a:off x="4184650" y="2401888"/>
          <a:ext cx="539750" cy="364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344" name="Designer 4.1 Drawing" r:id="rId8" imgW="540000" imgH="3642840" progId="MgxDesigner">
                  <p:embed/>
                </p:oleObj>
              </mc:Choice>
              <mc:Fallback>
                <p:oleObj name="Designer 4.1 Drawing" r:id="rId8" imgW="540000" imgH="3642840" progId="MgxDesigner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2401888"/>
                        <a:ext cx="539750" cy="364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3908" name="Object 20"/>
          <p:cNvGraphicFramePr>
            <a:graphicFrameLocks noChangeAspect="1"/>
          </p:cNvGraphicFramePr>
          <p:nvPr/>
        </p:nvGraphicFramePr>
        <p:xfrm>
          <a:off x="2852738" y="4814888"/>
          <a:ext cx="576262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345" name="Designer 4.1 Drawing" r:id="rId10" imgW="576720" imgH="1597680" progId="MgxDesigner">
                  <p:embed/>
                </p:oleObj>
              </mc:Choice>
              <mc:Fallback>
                <p:oleObj name="Designer 4.1 Drawing" r:id="rId10" imgW="576720" imgH="1597680" progId="MgxDesigner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4814888"/>
                        <a:ext cx="576262" cy="159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3909" name="Object 21"/>
          <p:cNvGraphicFramePr>
            <a:graphicFrameLocks noChangeAspect="1"/>
          </p:cNvGraphicFramePr>
          <p:nvPr/>
        </p:nvGraphicFramePr>
        <p:xfrm>
          <a:off x="1446213" y="3057525"/>
          <a:ext cx="893762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346" name="Designer 4.1 Drawing" r:id="rId12" imgW="893520" imgH="1655640" progId="MgxDesigner">
                  <p:embed/>
                </p:oleObj>
              </mc:Choice>
              <mc:Fallback>
                <p:oleObj name="Designer 4.1 Drawing" r:id="rId12" imgW="893520" imgH="1655640" progId="MgxDesigner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3057525"/>
                        <a:ext cx="893762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3910" name="Text Box 22"/>
          <p:cNvSpPr txBox="1">
            <a:spLocks noChangeArrowheads="1"/>
          </p:cNvSpPr>
          <p:nvPr/>
        </p:nvSpPr>
        <p:spPr bwMode="auto">
          <a:xfrm>
            <a:off x="2185988" y="2852738"/>
            <a:ext cx="9461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000" dirty="0">
                <a:latin typeface="華康中黑體(P)" panose="02010600010101010101" pitchFamily="2" charset="-120"/>
                <a:ea typeface="華康中黑體(P)" panose="02010600010101010101" pitchFamily="2" charset="-120"/>
              </a:rPr>
              <a:t>緩衝液</a:t>
            </a:r>
          </a:p>
          <a:p>
            <a:pPr algn="ctr"/>
            <a:r>
              <a:rPr lang="en-US" altLang="zh-TW" sz="1800" dirty="0">
                <a:latin typeface="Arial" panose="020B0604020202020204" pitchFamily="34" charset="0"/>
                <a:ea typeface="華康中黑體(P)" panose="02010600010101010101" pitchFamily="2" charset="-120"/>
              </a:rPr>
              <a:t>Buffer</a:t>
            </a:r>
          </a:p>
        </p:txBody>
      </p:sp>
      <p:sp>
        <p:nvSpPr>
          <p:cNvPr id="1573911" name="Text Box 23"/>
          <p:cNvSpPr txBox="1">
            <a:spLocks noChangeArrowheads="1"/>
          </p:cNvSpPr>
          <p:nvPr/>
        </p:nvSpPr>
        <p:spPr bwMode="auto">
          <a:xfrm>
            <a:off x="2457202" y="165100"/>
            <a:ext cx="16827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000">
                <a:latin typeface="華康中黑體(P)" panose="02010600010101010101" pitchFamily="2" charset="-120"/>
                <a:ea typeface="華康中黑體(P)" panose="02010600010101010101" pitchFamily="2" charset="-120"/>
              </a:rPr>
              <a:t>梯度製造器</a:t>
            </a:r>
          </a:p>
          <a:p>
            <a:pPr algn="ctr"/>
            <a:r>
              <a:rPr lang="en-US" altLang="zh-TW" sz="1800" dirty="0">
                <a:latin typeface="Arial" panose="020B0604020202020204" pitchFamily="34" charset="0"/>
                <a:ea typeface="華康中黑體(P)" panose="02010600010101010101" pitchFamily="2" charset="-120"/>
              </a:rPr>
              <a:t>Gradient mixer</a:t>
            </a:r>
          </a:p>
        </p:txBody>
      </p:sp>
      <p:sp>
        <p:nvSpPr>
          <p:cNvPr id="1573912" name="Text Box 24"/>
          <p:cNvSpPr txBox="1">
            <a:spLocks noChangeArrowheads="1"/>
          </p:cNvSpPr>
          <p:nvPr/>
        </p:nvSpPr>
        <p:spPr bwMode="auto">
          <a:xfrm>
            <a:off x="4870450" y="1938338"/>
            <a:ext cx="78105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TW" altLang="en-US" sz="2000" dirty="0">
                <a:latin typeface="華康中黑體(P)" panose="02010600010101010101" pitchFamily="2" charset="-120"/>
                <a:ea typeface="華康中黑體(P)" panose="02010600010101010101" pitchFamily="2" charset="-120"/>
              </a:rPr>
              <a:t>幫浦</a:t>
            </a:r>
          </a:p>
          <a:p>
            <a:pPr algn="ctr">
              <a:lnSpc>
                <a:spcPct val="90000"/>
              </a:lnSpc>
            </a:pPr>
            <a:r>
              <a:rPr lang="en-US" altLang="zh-TW" sz="1800" dirty="0">
                <a:latin typeface="Arial" panose="020B0604020202020204" pitchFamily="34" charset="0"/>
                <a:ea typeface="華康中黑體(P)" panose="02010600010101010101" pitchFamily="2" charset="-120"/>
              </a:rPr>
              <a:t>Pump</a:t>
            </a:r>
          </a:p>
        </p:txBody>
      </p:sp>
      <p:sp>
        <p:nvSpPr>
          <p:cNvPr id="1573913" name="Text Box 25"/>
          <p:cNvSpPr txBox="1">
            <a:spLocks noChangeArrowheads="1"/>
          </p:cNvSpPr>
          <p:nvPr/>
        </p:nvSpPr>
        <p:spPr bwMode="auto">
          <a:xfrm>
            <a:off x="7667625" y="2614613"/>
            <a:ext cx="11239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000">
                <a:latin typeface="華康中黑體(P)" panose="02010600010101010101" pitchFamily="2" charset="-120"/>
                <a:ea typeface="華康中黑體(P)" panose="02010600010101010101" pitchFamily="2" charset="-120"/>
              </a:rPr>
              <a:t>記錄器</a:t>
            </a:r>
          </a:p>
          <a:p>
            <a:pPr algn="ctr"/>
            <a:r>
              <a:rPr lang="en-US" altLang="zh-TW" sz="1800">
                <a:latin typeface="Arial" panose="020B0604020202020204" pitchFamily="34" charset="0"/>
                <a:ea typeface="華康中黑體(P)" panose="02010600010101010101" pitchFamily="2" charset="-120"/>
              </a:rPr>
              <a:t>Recorder</a:t>
            </a:r>
          </a:p>
        </p:txBody>
      </p:sp>
      <p:sp>
        <p:nvSpPr>
          <p:cNvPr id="1573914" name="Text Box 26"/>
          <p:cNvSpPr txBox="1">
            <a:spLocks noChangeArrowheads="1"/>
          </p:cNvSpPr>
          <p:nvPr/>
        </p:nvSpPr>
        <p:spPr bwMode="auto">
          <a:xfrm>
            <a:off x="5426075" y="4075113"/>
            <a:ext cx="94615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zh-TW" altLang="en-US" sz="2000">
                <a:latin typeface="華康中黑體(P)" panose="02010600010101010101" pitchFamily="2" charset="-120"/>
                <a:ea typeface="華康中黑體(P)" panose="02010600010101010101" pitchFamily="2" charset="-120"/>
              </a:rPr>
              <a:t>監視器</a:t>
            </a:r>
          </a:p>
          <a:p>
            <a:pPr>
              <a:lnSpc>
                <a:spcPct val="90000"/>
              </a:lnSpc>
            </a:pPr>
            <a:r>
              <a:rPr lang="en-US" altLang="zh-TW" sz="1800">
                <a:latin typeface="Arial" panose="020B0604020202020204" pitchFamily="34" charset="0"/>
                <a:ea typeface="華康中黑體(P)" panose="02010600010101010101" pitchFamily="2" charset="-120"/>
              </a:rPr>
              <a:t>Monitor</a:t>
            </a:r>
          </a:p>
        </p:txBody>
      </p:sp>
      <p:sp>
        <p:nvSpPr>
          <p:cNvPr id="1573915" name="Text Box 27"/>
          <p:cNvSpPr txBox="1">
            <a:spLocks noChangeArrowheads="1"/>
          </p:cNvSpPr>
          <p:nvPr/>
        </p:nvSpPr>
        <p:spPr bwMode="auto">
          <a:xfrm>
            <a:off x="3313113" y="3500438"/>
            <a:ext cx="971550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TW" altLang="en-US" sz="2000" dirty="0">
                <a:latin typeface="華康中黑體(P)" panose="02010600010101010101" pitchFamily="2" charset="-120"/>
                <a:ea typeface="華康中黑體(P)" panose="02010600010101010101" pitchFamily="2" charset="-120"/>
              </a:rPr>
              <a:t>管柱</a:t>
            </a:r>
          </a:p>
          <a:p>
            <a:pPr algn="ctr">
              <a:lnSpc>
                <a:spcPct val="90000"/>
              </a:lnSpc>
            </a:pPr>
            <a:r>
              <a:rPr lang="en-US" altLang="zh-TW" sz="1800" dirty="0">
                <a:latin typeface="Arial" panose="020B0604020202020204" pitchFamily="34" charset="0"/>
                <a:ea typeface="華康中黑體(P)" panose="02010600010101010101" pitchFamily="2" charset="-120"/>
              </a:rPr>
              <a:t>Column</a:t>
            </a:r>
          </a:p>
        </p:txBody>
      </p:sp>
      <p:sp>
        <p:nvSpPr>
          <p:cNvPr id="1573916" name="Text Box 28"/>
          <p:cNvSpPr txBox="1">
            <a:spLocks noChangeArrowheads="1"/>
          </p:cNvSpPr>
          <p:nvPr/>
        </p:nvSpPr>
        <p:spPr bwMode="auto">
          <a:xfrm>
            <a:off x="4500563" y="3911600"/>
            <a:ext cx="6921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000" dirty="0" smtClean="0">
                <a:solidFill>
                  <a:schemeClr val="bg2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膠体</a:t>
            </a:r>
            <a:endParaRPr lang="zh-TW" altLang="en-US" sz="2000" dirty="0">
              <a:solidFill>
                <a:schemeClr val="bg2"/>
              </a:solidFill>
              <a:latin typeface="華康中黑體(P)" panose="02010600010101010101" pitchFamily="2" charset="-120"/>
              <a:ea typeface="華康中黑體(P)" panose="02010600010101010101" pitchFamily="2" charset="-120"/>
            </a:endParaRPr>
          </a:p>
          <a:p>
            <a:pPr algn="ctr"/>
            <a:r>
              <a:rPr lang="en-US" altLang="zh-TW" sz="1800" dirty="0">
                <a:solidFill>
                  <a:schemeClr val="bg2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Gel</a:t>
            </a:r>
          </a:p>
        </p:txBody>
      </p:sp>
      <p:sp>
        <p:nvSpPr>
          <p:cNvPr id="1573917" name="Text Box 29"/>
          <p:cNvSpPr txBox="1">
            <a:spLocks noChangeArrowheads="1"/>
          </p:cNvSpPr>
          <p:nvPr/>
        </p:nvSpPr>
        <p:spPr bwMode="auto">
          <a:xfrm>
            <a:off x="3419475" y="5106988"/>
            <a:ext cx="4127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zh-TW" altLang="en-US" sz="1800" dirty="0">
                <a:solidFill>
                  <a:schemeClr val="bg2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膠</a:t>
            </a:r>
          </a:p>
          <a:p>
            <a:pPr>
              <a:lnSpc>
                <a:spcPct val="90000"/>
              </a:lnSpc>
            </a:pPr>
            <a:r>
              <a:rPr lang="zh-TW" altLang="en-US" sz="1800" dirty="0" smtClean="0">
                <a:solidFill>
                  <a:schemeClr val="bg2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体</a:t>
            </a:r>
            <a:endParaRPr lang="zh-TW" altLang="en-US" sz="1800" dirty="0">
              <a:solidFill>
                <a:schemeClr val="bg2"/>
              </a:solidFill>
              <a:latin typeface="華康中黑體(P)" panose="02010600010101010101" pitchFamily="2" charset="-120"/>
              <a:ea typeface="華康中黑體(P)" panose="02010600010101010101" pitchFamily="2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1800" dirty="0">
                <a:solidFill>
                  <a:schemeClr val="bg2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裝</a:t>
            </a:r>
          </a:p>
          <a:p>
            <a:pPr>
              <a:lnSpc>
                <a:spcPct val="90000"/>
              </a:lnSpc>
            </a:pPr>
            <a:r>
              <a:rPr lang="zh-TW" altLang="en-US" sz="1800" dirty="0">
                <a:solidFill>
                  <a:schemeClr val="bg2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填</a:t>
            </a:r>
          </a:p>
        </p:txBody>
      </p:sp>
      <p:sp>
        <p:nvSpPr>
          <p:cNvPr id="1573918" name="Text Box 30"/>
          <p:cNvSpPr txBox="1">
            <a:spLocks noChangeArrowheads="1"/>
          </p:cNvSpPr>
          <p:nvPr/>
        </p:nvSpPr>
        <p:spPr bwMode="auto">
          <a:xfrm>
            <a:off x="7164388" y="4076700"/>
            <a:ext cx="19240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華康中黑體(P)" panose="02010600010101010101" pitchFamily="2" charset="-120"/>
                <a:ea typeface="華康中黑體(P)" panose="02010600010101010101" pitchFamily="2" charset="-120"/>
              </a:rPr>
              <a:t>分劃收集器</a:t>
            </a:r>
          </a:p>
          <a:p>
            <a:r>
              <a:rPr lang="en-US" altLang="zh-TW" sz="1800" dirty="0">
                <a:latin typeface="Arial" panose="020B0604020202020204" pitchFamily="34" charset="0"/>
                <a:ea typeface="華康中黑體(P)" panose="02010600010101010101" pitchFamily="2" charset="-120"/>
              </a:rPr>
              <a:t>Fraction collector</a:t>
            </a:r>
          </a:p>
        </p:txBody>
      </p:sp>
      <p:sp>
        <p:nvSpPr>
          <p:cNvPr id="1573919" name="Text Box 31"/>
          <p:cNvSpPr txBox="1">
            <a:spLocks noChangeArrowheads="1"/>
          </p:cNvSpPr>
          <p:nvPr/>
        </p:nvSpPr>
        <p:spPr bwMode="auto">
          <a:xfrm>
            <a:off x="2687638" y="2252663"/>
            <a:ext cx="46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i="1">
                <a:solidFill>
                  <a:srgbClr val="FF5050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(1)</a:t>
            </a:r>
          </a:p>
        </p:txBody>
      </p:sp>
      <p:sp>
        <p:nvSpPr>
          <p:cNvPr id="1573920" name="Text Box 32"/>
          <p:cNvSpPr txBox="1">
            <a:spLocks noChangeArrowheads="1"/>
          </p:cNvSpPr>
          <p:nvPr/>
        </p:nvSpPr>
        <p:spPr bwMode="auto">
          <a:xfrm>
            <a:off x="5076825" y="33337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i="1">
                <a:solidFill>
                  <a:srgbClr val="FF5050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(2)</a:t>
            </a:r>
          </a:p>
        </p:txBody>
      </p:sp>
      <p:sp>
        <p:nvSpPr>
          <p:cNvPr id="1573921" name="Text Box 33"/>
          <p:cNvSpPr txBox="1">
            <a:spLocks noChangeArrowheads="1"/>
          </p:cNvSpPr>
          <p:nvPr/>
        </p:nvSpPr>
        <p:spPr bwMode="auto">
          <a:xfrm>
            <a:off x="3603625" y="313372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i="1" dirty="0">
                <a:solidFill>
                  <a:srgbClr val="FF5050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(3)</a:t>
            </a:r>
          </a:p>
        </p:txBody>
      </p:sp>
      <p:sp>
        <p:nvSpPr>
          <p:cNvPr id="1573922" name="Text Box 34"/>
          <p:cNvSpPr txBox="1">
            <a:spLocks noChangeArrowheads="1"/>
          </p:cNvSpPr>
          <p:nvPr/>
        </p:nvSpPr>
        <p:spPr bwMode="auto">
          <a:xfrm>
            <a:off x="6824663" y="314325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i="1" dirty="0">
                <a:solidFill>
                  <a:srgbClr val="FF5050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(4)</a:t>
            </a:r>
          </a:p>
        </p:txBody>
      </p:sp>
      <p:sp>
        <p:nvSpPr>
          <p:cNvPr id="1573923" name="Text Box 35"/>
          <p:cNvSpPr txBox="1">
            <a:spLocks noChangeArrowheads="1"/>
          </p:cNvSpPr>
          <p:nvPr/>
        </p:nvSpPr>
        <p:spPr bwMode="auto">
          <a:xfrm>
            <a:off x="6804025" y="40767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i="1" dirty="0">
                <a:solidFill>
                  <a:srgbClr val="FF5050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(5)</a:t>
            </a:r>
          </a:p>
        </p:txBody>
      </p:sp>
      <p:sp>
        <p:nvSpPr>
          <p:cNvPr id="1573924" name="Text Box 36"/>
          <p:cNvSpPr txBox="1">
            <a:spLocks noChangeArrowheads="1"/>
          </p:cNvSpPr>
          <p:nvPr/>
        </p:nvSpPr>
        <p:spPr bwMode="auto">
          <a:xfrm>
            <a:off x="4787900" y="2636838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i="1">
                <a:solidFill>
                  <a:schemeClr val="bg2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adapter</a:t>
            </a:r>
          </a:p>
        </p:txBody>
      </p:sp>
      <p:sp>
        <p:nvSpPr>
          <p:cNvPr id="1573925" name="Text Box 37"/>
          <p:cNvSpPr txBox="1">
            <a:spLocks noChangeArrowheads="1"/>
          </p:cNvSpPr>
          <p:nvPr/>
        </p:nvSpPr>
        <p:spPr bwMode="auto">
          <a:xfrm>
            <a:off x="2698750" y="4221163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i="1">
                <a:solidFill>
                  <a:schemeClr val="bg2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reservoir</a:t>
            </a:r>
          </a:p>
        </p:txBody>
      </p:sp>
      <p:sp>
        <p:nvSpPr>
          <p:cNvPr id="1573926" name="Freeform 38"/>
          <p:cNvSpPr>
            <a:spLocks/>
          </p:cNvSpPr>
          <p:nvPr/>
        </p:nvSpPr>
        <p:spPr bwMode="auto">
          <a:xfrm>
            <a:off x="2763838" y="1976438"/>
            <a:ext cx="1149350" cy="136525"/>
          </a:xfrm>
          <a:custGeom>
            <a:avLst/>
            <a:gdLst>
              <a:gd name="T0" fmla="*/ 0 w 724"/>
              <a:gd name="T1" fmla="*/ 86 h 86"/>
              <a:gd name="T2" fmla="*/ 218 w 724"/>
              <a:gd name="T3" fmla="*/ 65 h 86"/>
              <a:gd name="T4" fmla="*/ 553 w 724"/>
              <a:gd name="T5" fmla="*/ 10 h 86"/>
              <a:gd name="T6" fmla="*/ 724 w 724"/>
              <a:gd name="T7" fmla="*/ 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4" h="86">
                <a:moveTo>
                  <a:pt x="0" y="86"/>
                </a:moveTo>
                <a:cubicBezTo>
                  <a:pt x="63" y="82"/>
                  <a:pt x="126" y="78"/>
                  <a:pt x="218" y="65"/>
                </a:cubicBezTo>
                <a:cubicBezTo>
                  <a:pt x="310" y="52"/>
                  <a:pt x="469" y="20"/>
                  <a:pt x="553" y="10"/>
                </a:cubicBezTo>
                <a:cubicBezTo>
                  <a:pt x="637" y="0"/>
                  <a:pt x="695" y="4"/>
                  <a:pt x="724" y="2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3927" name="Freeform 39"/>
          <p:cNvSpPr>
            <a:spLocks/>
          </p:cNvSpPr>
          <p:nvPr/>
        </p:nvSpPr>
        <p:spPr bwMode="auto">
          <a:xfrm>
            <a:off x="3914775" y="1231900"/>
            <a:ext cx="809625" cy="612775"/>
          </a:xfrm>
          <a:custGeom>
            <a:avLst/>
            <a:gdLst>
              <a:gd name="T0" fmla="*/ 0 w 505"/>
              <a:gd name="T1" fmla="*/ 378 h 378"/>
              <a:gd name="T2" fmla="*/ 46 w 505"/>
              <a:gd name="T3" fmla="*/ 151 h 378"/>
              <a:gd name="T4" fmla="*/ 138 w 505"/>
              <a:gd name="T5" fmla="*/ 39 h 378"/>
              <a:gd name="T6" fmla="*/ 289 w 505"/>
              <a:gd name="T7" fmla="*/ 5 h 378"/>
              <a:gd name="T8" fmla="*/ 505 w 505"/>
              <a:gd name="T9" fmla="*/ 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5" h="378">
                <a:moveTo>
                  <a:pt x="0" y="378"/>
                </a:moveTo>
                <a:cubicBezTo>
                  <a:pt x="8" y="340"/>
                  <a:pt x="23" y="207"/>
                  <a:pt x="46" y="151"/>
                </a:cubicBezTo>
                <a:cubicBezTo>
                  <a:pt x="61" y="98"/>
                  <a:pt x="108" y="58"/>
                  <a:pt x="138" y="39"/>
                </a:cubicBezTo>
                <a:cubicBezTo>
                  <a:pt x="168" y="20"/>
                  <a:pt x="228" y="10"/>
                  <a:pt x="289" y="5"/>
                </a:cubicBezTo>
                <a:cubicBezTo>
                  <a:pt x="350" y="0"/>
                  <a:pt x="460" y="7"/>
                  <a:pt x="505" y="8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73946" name="Group 58"/>
          <p:cNvGrpSpPr>
            <a:grpSpLocks/>
          </p:cNvGrpSpPr>
          <p:nvPr/>
        </p:nvGrpSpPr>
        <p:grpSpPr bwMode="auto">
          <a:xfrm>
            <a:off x="3713163" y="1773238"/>
            <a:ext cx="379412" cy="431800"/>
            <a:chOff x="2339" y="1117"/>
            <a:chExt cx="239" cy="272"/>
          </a:xfrm>
        </p:grpSpPr>
        <p:sp>
          <p:nvSpPr>
            <p:cNvPr id="1573928" name="Oval 40"/>
            <p:cNvSpPr>
              <a:spLocks noChangeArrowheads="1"/>
            </p:cNvSpPr>
            <p:nvPr/>
          </p:nvSpPr>
          <p:spPr bwMode="auto">
            <a:xfrm>
              <a:off x="2351" y="1134"/>
              <a:ext cx="227" cy="227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73929" name="Line 41"/>
            <p:cNvSpPr>
              <a:spLocks noChangeShapeType="1"/>
            </p:cNvSpPr>
            <p:nvPr/>
          </p:nvSpPr>
          <p:spPr bwMode="auto">
            <a:xfrm flipH="1">
              <a:off x="2472" y="1117"/>
              <a:ext cx="0" cy="272"/>
            </a:xfrm>
            <a:prstGeom prst="line">
              <a:avLst/>
            </a:prstGeom>
            <a:noFill/>
            <a:ln w="38100" cmpd="dbl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73930" name="Line 42"/>
            <p:cNvSpPr>
              <a:spLocks noChangeShapeType="1"/>
            </p:cNvSpPr>
            <p:nvPr/>
          </p:nvSpPr>
          <p:spPr bwMode="auto">
            <a:xfrm rot="5400000" flipH="1">
              <a:off x="2407" y="1183"/>
              <a:ext cx="0" cy="136"/>
            </a:xfrm>
            <a:prstGeom prst="line">
              <a:avLst/>
            </a:prstGeom>
            <a:noFill/>
            <a:ln w="38100" cmpd="dbl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73932" name="Freeform 44"/>
          <p:cNvSpPr>
            <a:spLocks/>
          </p:cNvSpPr>
          <p:nvPr/>
        </p:nvSpPr>
        <p:spPr bwMode="auto">
          <a:xfrm>
            <a:off x="4419600" y="1744663"/>
            <a:ext cx="301625" cy="673100"/>
          </a:xfrm>
          <a:custGeom>
            <a:avLst/>
            <a:gdLst>
              <a:gd name="T0" fmla="*/ 190 w 190"/>
              <a:gd name="T1" fmla="*/ 0 h 424"/>
              <a:gd name="T2" fmla="*/ 89 w 190"/>
              <a:gd name="T3" fmla="*/ 72 h 424"/>
              <a:gd name="T4" fmla="*/ 22 w 190"/>
              <a:gd name="T5" fmla="*/ 264 h 424"/>
              <a:gd name="T6" fmla="*/ 0 w 190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0" h="424">
                <a:moveTo>
                  <a:pt x="190" y="0"/>
                </a:moveTo>
                <a:cubicBezTo>
                  <a:pt x="173" y="12"/>
                  <a:pt x="120" y="21"/>
                  <a:pt x="89" y="72"/>
                </a:cubicBezTo>
                <a:cubicBezTo>
                  <a:pt x="58" y="123"/>
                  <a:pt x="37" y="205"/>
                  <a:pt x="22" y="264"/>
                </a:cubicBezTo>
                <a:cubicBezTo>
                  <a:pt x="7" y="323"/>
                  <a:pt x="5" y="391"/>
                  <a:pt x="0" y="424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3933" name="Freeform 45"/>
          <p:cNvSpPr>
            <a:spLocks/>
          </p:cNvSpPr>
          <p:nvPr/>
        </p:nvSpPr>
        <p:spPr bwMode="auto">
          <a:xfrm>
            <a:off x="1525588" y="2870200"/>
            <a:ext cx="528637" cy="1800225"/>
          </a:xfrm>
          <a:custGeom>
            <a:avLst/>
            <a:gdLst>
              <a:gd name="T0" fmla="*/ 82 w 333"/>
              <a:gd name="T1" fmla="*/ 1134 h 1134"/>
              <a:gd name="T2" fmla="*/ 14 w 333"/>
              <a:gd name="T3" fmla="*/ 842 h 1134"/>
              <a:gd name="T4" fmla="*/ 165 w 333"/>
              <a:gd name="T5" fmla="*/ 470 h 1134"/>
              <a:gd name="T6" fmla="*/ 208 w 333"/>
              <a:gd name="T7" fmla="*/ 184 h 1134"/>
              <a:gd name="T8" fmla="*/ 258 w 333"/>
              <a:gd name="T9" fmla="*/ 45 h 1134"/>
              <a:gd name="T10" fmla="*/ 333 w 333"/>
              <a:gd name="T11" fmla="*/ 0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3" h="1134">
                <a:moveTo>
                  <a:pt x="82" y="1134"/>
                </a:moveTo>
                <a:cubicBezTo>
                  <a:pt x="71" y="1085"/>
                  <a:pt x="0" y="952"/>
                  <a:pt x="14" y="842"/>
                </a:cubicBezTo>
                <a:cubicBezTo>
                  <a:pt x="28" y="731"/>
                  <a:pt x="133" y="580"/>
                  <a:pt x="165" y="470"/>
                </a:cubicBezTo>
                <a:cubicBezTo>
                  <a:pt x="197" y="360"/>
                  <a:pt x="192" y="255"/>
                  <a:pt x="208" y="184"/>
                </a:cubicBezTo>
                <a:cubicBezTo>
                  <a:pt x="208" y="160"/>
                  <a:pt x="216" y="80"/>
                  <a:pt x="258" y="45"/>
                </a:cubicBezTo>
                <a:cubicBezTo>
                  <a:pt x="301" y="10"/>
                  <a:pt x="318" y="9"/>
                  <a:pt x="333" y="0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3934" name="Freeform 46"/>
          <p:cNvSpPr>
            <a:spLocks/>
          </p:cNvSpPr>
          <p:nvPr/>
        </p:nvSpPr>
        <p:spPr bwMode="auto">
          <a:xfrm>
            <a:off x="4403725" y="6046788"/>
            <a:ext cx="500063" cy="304800"/>
          </a:xfrm>
          <a:custGeom>
            <a:avLst/>
            <a:gdLst>
              <a:gd name="T0" fmla="*/ 0 w 315"/>
              <a:gd name="T1" fmla="*/ 0 h 192"/>
              <a:gd name="T2" fmla="*/ 84 w 315"/>
              <a:gd name="T3" fmla="*/ 153 h 192"/>
              <a:gd name="T4" fmla="*/ 315 w 315"/>
              <a:gd name="T5" fmla="*/ 189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15" h="192">
                <a:moveTo>
                  <a:pt x="0" y="0"/>
                </a:moveTo>
                <a:cubicBezTo>
                  <a:pt x="2" y="36"/>
                  <a:pt x="32" y="121"/>
                  <a:pt x="84" y="153"/>
                </a:cubicBezTo>
                <a:cubicBezTo>
                  <a:pt x="136" y="185"/>
                  <a:pt x="262" y="192"/>
                  <a:pt x="315" y="189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3935" name="Freeform 47"/>
          <p:cNvSpPr>
            <a:spLocks/>
          </p:cNvSpPr>
          <p:nvPr/>
        </p:nvSpPr>
        <p:spPr bwMode="auto">
          <a:xfrm>
            <a:off x="5437188" y="2925763"/>
            <a:ext cx="1039812" cy="381000"/>
          </a:xfrm>
          <a:custGeom>
            <a:avLst/>
            <a:gdLst>
              <a:gd name="T0" fmla="*/ 0 w 655"/>
              <a:gd name="T1" fmla="*/ 240 h 240"/>
              <a:gd name="T2" fmla="*/ 70 w 655"/>
              <a:gd name="T3" fmla="*/ 100 h 240"/>
              <a:gd name="T4" fmla="*/ 283 w 655"/>
              <a:gd name="T5" fmla="*/ 12 h 240"/>
              <a:gd name="T6" fmla="*/ 655 w 655"/>
              <a:gd name="T7" fmla="*/ 7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5" h="240">
                <a:moveTo>
                  <a:pt x="0" y="240"/>
                </a:moveTo>
                <a:cubicBezTo>
                  <a:pt x="12" y="217"/>
                  <a:pt x="26" y="147"/>
                  <a:pt x="70" y="100"/>
                </a:cubicBezTo>
                <a:cubicBezTo>
                  <a:pt x="114" y="53"/>
                  <a:pt x="134" y="24"/>
                  <a:pt x="283" y="12"/>
                </a:cubicBezTo>
                <a:cubicBezTo>
                  <a:pt x="432" y="0"/>
                  <a:pt x="578" y="58"/>
                  <a:pt x="655" y="70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3939" name="Line 51"/>
          <p:cNvSpPr>
            <a:spLocks noChangeShapeType="1"/>
          </p:cNvSpPr>
          <p:nvPr/>
        </p:nvSpPr>
        <p:spPr bwMode="auto">
          <a:xfrm flipH="1">
            <a:off x="3203575" y="4532313"/>
            <a:ext cx="123825" cy="263525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3940" name="Line 52"/>
          <p:cNvSpPr>
            <a:spLocks noChangeShapeType="1"/>
          </p:cNvSpPr>
          <p:nvPr/>
        </p:nvSpPr>
        <p:spPr bwMode="auto">
          <a:xfrm flipH="1">
            <a:off x="4452938" y="2970213"/>
            <a:ext cx="639762" cy="458787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573941" name="Object 53"/>
          <p:cNvGraphicFramePr>
            <a:graphicFrameLocks noChangeAspect="1"/>
          </p:cNvGraphicFramePr>
          <p:nvPr/>
        </p:nvGraphicFramePr>
        <p:xfrm>
          <a:off x="1403350" y="765175"/>
          <a:ext cx="1393825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347" name="Designer 4.1 Drawing" r:id="rId14" imgW="1393560" imgH="1509480" progId="MgxDesigner">
                  <p:embed/>
                </p:oleObj>
              </mc:Choice>
              <mc:Fallback>
                <p:oleObj name="Designer 4.1 Drawing" r:id="rId14" imgW="1393560" imgH="1509480" progId="MgxDesigner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765175"/>
                        <a:ext cx="1393825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3942" name="Object 54"/>
          <p:cNvGraphicFramePr>
            <a:graphicFrameLocks noChangeAspect="1"/>
          </p:cNvGraphicFramePr>
          <p:nvPr/>
        </p:nvGraphicFramePr>
        <p:xfrm>
          <a:off x="6372225" y="908050"/>
          <a:ext cx="2278063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348" name="Designer 4.1 Drawing" r:id="rId16" imgW="2277360" imgH="1646640" progId="MgxDesigner">
                  <p:embed/>
                </p:oleObj>
              </mc:Choice>
              <mc:Fallback>
                <p:oleObj name="Designer 4.1 Drawing" r:id="rId16" imgW="2277360" imgH="1646640" progId="MgxDesigner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908050"/>
                        <a:ext cx="2278063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3943" name="Object 55"/>
          <p:cNvGraphicFramePr>
            <a:graphicFrameLocks noChangeAspect="1"/>
          </p:cNvGraphicFramePr>
          <p:nvPr/>
        </p:nvGraphicFramePr>
        <p:xfrm>
          <a:off x="6562725" y="4470400"/>
          <a:ext cx="3540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349" name="Designer 4.1 Drawing" r:id="rId18" imgW="354240" imgH="293040" progId="MgxDesigner">
                  <p:embed/>
                </p:oleObj>
              </mc:Choice>
              <mc:Fallback>
                <p:oleObj name="Designer 4.1 Drawing" r:id="rId18" imgW="354240" imgH="293040" progId="MgxDesigner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5" y="4470400"/>
                        <a:ext cx="3540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73944" name="Object 56"/>
          <p:cNvGraphicFramePr>
            <a:graphicFrameLocks noChangeAspect="1"/>
          </p:cNvGraphicFramePr>
          <p:nvPr/>
        </p:nvGraphicFramePr>
        <p:xfrm>
          <a:off x="6156325" y="4797425"/>
          <a:ext cx="227806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350" name="Designer 4.1 Drawing" r:id="rId20" imgW="2277360" imgH="1542960" progId="MgxDesigner">
                  <p:embed/>
                </p:oleObj>
              </mc:Choice>
              <mc:Fallback>
                <p:oleObj name="Designer 4.1 Drawing" r:id="rId20" imgW="2277360" imgH="1542960" progId="MgxDesigner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797425"/>
                        <a:ext cx="2278063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3945" name="Freeform 57"/>
          <p:cNvSpPr>
            <a:spLocks/>
          </p:cNvSpPr>
          <p:nvPr/>
        </p:nvSpPr>
        <p:spPr bwMode="auto">
          <a:xfrm>
            <a:off x="7264400" y="1392238"/>
            <a:ext cx="334963" cy="965200"/>
          </a:xfrm>
          <a:custGeom>
            <a:avLst/>
            <a:gdLst>
              <a:gd name="T0" fmla="*/ 211 w 211"/>
              <a:gd name="T1" fmla="*/ 608 h 608"/>
              <a:gd name="T2" fmla="*/ 176 w 211"/>
              <a:gd name="T3" fmla="*/ 521 h 608"/>
              <a:gd name="T4" fmla="*/ 157 w 211"/>
              <a:gd name="T5" fmla="*/ 448 h 608"/>
              <a:gd name="T6" fmla="*/ 86 w 211"/>
              <a:gd name="T7" fmla="*/ 425 h 608"/>
              <a:gd name="T8" fmla="*/ 16 w 211"/>
              <a:gd name="T9" fmla="*/ 406 h 608"/>
              <a:gd name="T10" fmla="*/ 16 w 211"/>
              <a:gd name="T11" fmla="*/ 361 h 608"/>
              <a:gd name="T12" fmla="*/ 112 w 211"/>
              <a:gd name="T13" fmla="*/ 281 h 608"/>
              <a:gd name="T14" fmla="*/ 160 w 211"/>
              <a:gd name="T15" fmla="*/ 198 h 608"/>
              <a:gd name="T16" fmla="*/ 170 w 211"/>
              <a:gd name="T17" fmla="*/ 77 h 608"/>
              <a:gd name="T18" fmla="*/ 163 w 211"/>
              <a:gd name="T19" fmla="*/ 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1" h="608">
                <a:moveTo>
                  <a:pt x="211" y="608"/>
                </a:moveTo>
                <a:cubicBezTo>
                  <a:pt x="206" y="594"/>
                  <a:pt x="185" y="547"/>
                  <a:pt x="176" y="521"/>
                </a:cubicBezTo>
                <a:cubicBezTo>
                  <a:pt x="167" y="495"/>
                  <a:pt x="172" y="464"/>
                  <a:pt x="157" y="448"/>
                </a:cubicBezTo>
                <a:cubicBezTo>
                  <a:pt x="142" y="432"/>
                  <a:pt x="109" y="432"/>
                  <a:pt x="86" y="425"/>
                </a:cubicBezTo>
                <a:cubicBezTo>
                  <a:pt x="63" y="418"/>
                  <a:pt x="27" y="416"/>
                  <a:pt x="16" y="406"/>
                </a:cubicBezTo>
                <a:cubicBezTo>
                  <a:pt x="5" y="396"/>
                  <a:pt x="0" y="382"/>
                  <a:pt x="16" y="361"/>
                </a:cubicBezTo>
                <a:cubicBezTo>
                  <a:pt x="32" y="340"/>
                  <a:pt x="88" y="308"/>
                  <a:pt x="112" y="281"/>
                </a:cubicBezTo>
                <a:cubicBezTo>
                  <a:pt x="136" y="254"/>
                  <a:pt x="150" y="232"/>
                  <a:pt x="160" y="198"/>
                </a:cubicBezTo>
                <a:cubicBezTo>
                  <a:pt x="170" y="164"/>
                  <a:pt x="170" y="110"/>
                  <a:pt x="170" y="77"/>
                </a:cubicBezTo>
                <a:cubicBezTo>
                  <a:pt x="170" y="44"/>
                  <a:pt x="164" y="11"/>
                  <a:pt x="163" y="0"/>
                </a:cubicBezTo>
              </a:path>
            </a:pathLst>
          </a:custGeom>
          <a:noFill/>
          <a:ln w="12700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3947" name="Freeform 59"/>
          <p:cNvSpPr>
            <a:spLocks/>
          </p:cNvSpPr>
          <p:nvPr/>
        </p:nvSpPr>
        <p:spPr bwMode="auto">
          <a:xfrm>
            <a:off x="4895850" y="4019550"/>
            <a:ext cx="561975" cy="2332038"/>
          </a:xfrm>
          <a:custGeom>
            <a:avLst/>
            <a:gdLst>
              <a:gd name="T0" fmla="*/ 0 w 354"/>
              <a:gd name="T1" fmla="*/ 1469 h 1469"/>
              <a:gd name="T2" fmla="*/ 255 w 354"/>
              <a:gd name="T3" fmla="*/ 1357 h 1469"/>
              <a:gd name="T4" fmla="*/ 339 w 354"/>
              <a:gd name="T5" fmla="*/ 868 h 1469"/>
              <a:gd name="T6" fmla="*/ 347 w 354"/>
              <a:gd name="T7" fmla="*/ 408 h 1469"/>
              <a:gd name="T8" fmla="*/ 343 w 354"/>
              <a:gd name="T9" fmla="*/ 0 h 1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4" h="1469">
                <a:moveTo>
                  <a:pt x="0" y="1469"/>
                </a:moveTo>
                <a:cubicBezTo>
                  <a:pt x="50" y="1465"/>
                  <a:pt x="199" y="1457"/>
                  <a:pt x="255" y="1357"/>
                </a:cubicBezTo>
                <a:cubicBezTo>
                  <a:pt x="311" y="1257"/>
                  <a:pt x="324" y="1026"/>
                  <a:pt x="339" y="868"/>
                </a:cubicBezTo>
                <a:cubicBezTo>
                  <a:pt x="354" y="710"/>
                  <a:pt x="346" y="553"/>
                  <a:pt x="347" y="408"/>
                </a:cubicBezTo>
                <a:cubicBezTo>
                  <a:pt x="348" y="263"/>
                  <a:pt x="346" y="71"/>
                  <a:pt x="343" y="0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3948" name="Freeform 60"/>
          <p:cNvSpPr>
            <a:spLocks/>
          </p:cNvSpPr>
          <p:nvPr/>
        </p:nvSpPr>
        <p:spPr bwMode="auto">
          <a:xfrm>
            <a:off x="6467475" y="3032125"/>
            <a:ext cx="304800" cy="1449388"/>
          </a:xfrm>
          <a:custGeom>
            <a:avLst/>
            <a:gdLst>
              <a:gd name="T0" fmla="*/ 0 w 192"/>
              <a:gd name="T1" fmla="*/ 0 h 913"/>
              <a:gd name="T2" fmla="*/ 163 w 192"/>
              <a:gd name="T3" fmla="*/ 324 h 913"/>
              <a:gd name="T4" fmla="*/ 172 w 192"/>
              <a:gd name="T5" fmla="*/ 761 h 913"/>
              <a:gd name="T6" fmla="*/ 169 w 192"/>
              <a:gd name="T7" fmla="*/ 913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913">
                <a:moveTo>
                  <a:pt x="0" y="0"/>
                </a:moveTo>
                <a:cubicBezTo>
                  <a:pt x="121" y="44"/>
                  <a:pt x="134" y="197"/>
                  <a:pt x="163" y="324"/>
                </a:cubicBezTo>
                <a:cubicBezTo>
                  <a:pt x="192" y="451"/>
                  <a:pt x="171" y="663"/>
                  <a:pt x="172" y="761"/>
                </a:cubicBezTo>
                <a:cubicBezTo>
                  <a:pt x="173" y="859"/>
                  <a:pt x="169" y="881"/>
                  <a:pt x="169" y="913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3949" name="Freeform 61"/>
          <p:cNvSpPr>
            <a:spLocks/>
          </p:cNvSpPr>
          <p:nvPr/>
        </p:nvSpPr>
        <p:spPr bwMode="auto">
          <a:xfrm>
            <a:off x="2052638" y="2182813"/>
            <a:ext cx="1878012" cy="687387"/>
          </a:xfrm>
          <a:custGeom>
            <a:avLst/>
            <a:gdLst>
              <a:gd name="T0" fmla="*/ 0 w 1183"/>
              <a:gd name="T1" fmla="*/ 433 h 433"/>
              <a:gd name="T2" fmla="*/ 424 w 1183"/>
              <a:gd name="T3" fmla="*/ 385 h 433"/>
              <a:gd name="T4" fmla="*/ 879 w 1183"/>
              <a:gd name="T5" fmla="*/ 340 h 433"/>
              <a:gd name="T6" fmla="*/ 1101 w 1183"/>
              <a:gd name="T7" fmla="*/ 209 h 433"/>
              <a:gd name="T8" fmla="*/ 1183 w 1183"/>
              <a:gd name="T9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3" h="433">
                <a:moveTo>
                  <a:pt x="0" y="433"/>
                </a:moveTo>
                <a:cubicBezTo>
                  <a:pt x="71" y="425"/>
                  <a:pt x="278" y="400"/>
                  <a:pt x="424" y="385"/>
                </a:cubicBezTo>
                <a:cubicBezTo>
                  <a:pt x="575" y="375"/>
                  <a:pt x="766" y="369"/>
                  <a:pt x="879" y="340"/>
                </a:cubicBezTo>
                <a:cubicBezTo>
                  <a:pt x="992" y="311"/>
                  <a:pt x="1050" y="265"/>
                  <a:pt x="1101" y="209"/>
                </a:cubicBezTo>
                <a:cubicBezTo>
                  <a:pt x="1152" y="152"/>
                  <a:pt x="1166" y="44"/>
                  <a:pt x="1183" y="0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73950" name="Rectangle 62"/>
          <p:cNvSpPr>
            <a:spLocks noChangeArrowheads="1"/>
          </p:cNvSpPr>
          <p:nvPr/>
        </p:nvSpPr>
        <p:spPr bwMode="auto">
          <a:xfrm>
            <a:off x="2555875" y="4149725"/>
            <a:ext cx="1368425" cy="22320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73951" name="Text Box 63"/>
          <p:cNvSpPr txBox="1">
            <a:spLocks noChangeArrowheads="1"/>
          </p:cNvSpPr>
          <p:nvPr/>
        </p:nvSpPr>
        <p:spPr bwMode="auto">
          <a:xfrm>
            <a:off x="2874963" y="1268413"/>
            <a:ext cx="1120775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TW" altLang="en-US" sz="1800" dirty="0">
                <a:solidFill>
                  <a:schemeClr val="bg2"/>
                </a:solidFill>
                <a:latin typeface="華康中黑體(P)" panose="02010600010101010101" pitchFamily="2" charset="-120"/>
                <a:ea typeface="華康中黑體(P)" panose="02010600010101010101" pitchFamily="2" charset="-120"/>
              </a:rPr>
              <a:t>轉接器</a:t>
            </a:r>
          </a:p>
          <a:p>
            <a:pPr algn="ctr">
              <a:lnSpc>
                <a:spcPct val="90000"/>
              </a:lnSpc>
            </a:pPr>
            <a:r>
              <a:rPr lang="en-US" altLang="zh-TW" sz="1600" dirty="0">
                <a:solidFill>
                  <a:schemeClr val="bg2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Connector</a:t>
            </a:r>
          </a:p>
        </p:txBody>
      </p:sp>
      <p:sp>
        <p:nvSpPr>
          <p:cNvPr id="1573953" name="Text Box 65"/>
          <p:cNvSpPr txBox="1">
            <a:spLocks noChangeArrowheads="1"/>
          </p:cNvSpPr>
          <p:nvPr/>
        </p:nvSpPr>
        <p:spPr bwMode="auto">
          <a:xfrm>
            <a:off x="1042988" y="6491288"/>
            <a:ext cx="554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dirty="0">
                <a:solidFill>
                  <a:schemeClr val="bg2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The whole family of liquid chromatography apparatus</a:t>
            </a: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 flipH="1">
            <a:off x="971550" y="94554"/>
            <a:ext cx="0" cy="676910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66"/>
          <p:cNvSpPr>
            <a:spLocks noChangeArrowheads="1"/>
          </p:cNvSpPr>
          <p:nvPr/>
        </p:nvSpPr>
        <p:spPr bwMode="auto">
          <a:xfrm>
            <a:off x="8562037" y="6577012"/>
            <a:ext cx="595036" cy="29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zh-TW" altLang="en-US" sz="1200" dirty="0" smtClean="0">
                <a:latin typeface="Arial" panose="020B0604020202020204" pitchFamily="34" charset="0"/>
                <a:ea typeface="華康細明體(P)" panose="02010600010101010101" pitchFamily="2" charset="-120"/>
              </a:rPr>
              <a:t>圖 </a:t>
            </a:r>
            <a:r>
              <a:rPr lang="en-US" altLang="zh-TW" sz="1200" dirty="0" smtClean="0">
                <a:latin typeface="Arial" panose="020B0604020202020204" pitchFamily="34" charset="0"/>
                <a:ea typeface="華康細明體(P)" panose="02010600010101010101" pitchFamily="2" charset="-120"/>
              </a:rPr>
              <a:t>2.5</a:t>
            </a:r>
            <a:endParaRPr lang="en-US" altLang="zh-TW" sz="1200" dirty="0">
              <a:latin typeface="Arial" panose="020B0604020202020204" pitchFamily="34" charset="0"/>
              <a:ea typeface="華康細明體(P)" panose="02010600010101010101" pitchFamily="2" charset="-120"/>
            </a:endParaRPr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1525588" y="4752215"/>
            <a:ext cx="76925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en-US" altLang="zh-TW" sz="1600" dirty="0" smtClean="0">
                <a:ea typeface="華康楷書體W5" panose="02010609010101010101" pitchFamily="49" charset="-120"/>
                <a:cs typeface="Times New Roman" panose="02020603050405020304" pitchFamily="18" charset="0"/>
              </a:rPr>
              <a:t>Buffer </a:t>
            </a:r>
          </a:p>
          <a:p>
            <a:pPr algn="ctr">
              <a:lnSpc>
                <a:spcPts val="1500"/>
              </a:lnSpc>
            </a:pPr>
            <a:r>
              <a:rPr lang="en-US" altLang="zh-TW" sz="1600" dirty="0" smtClean="0">
                <a:ea typeface="華康楷書體W5" panose="02010609010101010101" pitchFamily="49" charset="-120"/>
                <a:cs typeface="Times New Roman" panose="02020603050405020304" pitchFamily="18" charset="0"/>
              </a:rPr>
              <a:t>starts </a:t>
            </a:r>
          </a:p>
          <a:p>
            <a:pPr algn="ctr">
              <a:lnSpc>
                <a:spcPts val="1500"/>
              </a:lnSpc>
            </a:pPr>
            <a:r>
              <a:rPr lang="en-US" altLang="zh-TW" sz="1600" dirty="0" smtClean="0">
                <a:ea typeface="華康楷書體W5" panose="02010609010101010101" pitchFamily="49" charset="-120"/>
                <a:cs typeface="Times New Roman" panose="02020603050405020304" pitchFamily="18" charset="0"/>
              </a:rPr>
              <a:t>here</a:t>
            </a:r>
            <a:endParaRPr lang="zh-TW" altLang="en-US" sz="1600" dirty="0">
              <a:ea typeface="華康楷書體W5" panose="02010609010101010101" pitchFamily="49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7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7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739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7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7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7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73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3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73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739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7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7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73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73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73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57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73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7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73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73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73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5" dur="500"/>
                                        <p:tgtEl>
                                          <p:spTgt spid="157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73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7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7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57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57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73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7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7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500"/>
                                        <p:tgtEl>
                                          <p:spTgt spid="157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57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500"/>
                                        <p:tgtEl>
                                          <p:spTgt spid="157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73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7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7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73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73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73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7" dur="500"/>
                                        <p:tgtEl>
                                          <p:spTgt spid="157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500"/>
                                        <p:tgtEl>
                                          <p:spTgt spid="157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57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73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73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73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7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7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73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73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73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57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7" dur="500"/>
                                        <p:tgtEl>
                                          <p:spTgt spid="157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1" dur="500"/>
                                        <p:tgtEl>
                                          <p:spTgt spid="157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5" dur="500"/>
                                        <p:tgtEl>
                                          <p:spTgt spid="157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73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73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73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573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73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73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4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573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73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73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3000"/>
                                        <p:tgtEl>
                                          <p:spTgt spid="157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3000"/>
                                        <p:tgtEl>
                                          <p:spTgt spid="157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0"/>
                                        <p:tgtEl>
                                          <p:spTgt spid="157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157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1000"/>
                                        <p:tgtEl>
                                          <p:spTgt spid="157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157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2000"/>
                                        <p:tgtEl>
                                          <p:spTgt spid="157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157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2000"/>
                                        <p:tgtEl>
                                          <p:spTgt spid="157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9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0"/>
                                        <p:tgtEl>
                                          <p:spTgt spid="157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2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3910" grpId="0"/>
      <p:bldP spid="1573911" grpId="0"/>
      <p:bldP spid="1573912" grpId="0"/>
      <p:bldP spid="1573913" grpId="0"/>
      <p:bldP spid="1573914" grpId="0"/>
      <p:bldP spid="1573915" grpId="0"/>
      <p:bldP spid="1573916" grpId="0"/>
      <p:bldP spid="1573917" grpId="0"/>
      <p:bldP spid="1573918" grpId="0"/>
      <p:bldP spid="1573919" grpId="0"/>
      <p:bldP spid="1573920" grpId="0"/>
      <p:bldP spid="1573921" grpId="0"/>
      <p:bldP spid="1573922" grpId="0"/>
      <p:bldP spid="1573923" grpId="0"/>
      <p:bldP spid="1573924" grpId="0"/>
      <p:bldP spid="1573925" grpId="0"/>
      <p:bldP spid="1573951" grpId="0"/>
      <p:bldP spid="1573953" grpId="0"/>
      <p:bldP spid="54" grpId="0" autoUpdateAnimBg="0"/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367" name="Rectangle 95"/>
          <p:cNvSpPr>
            <a:spLocks noChangeArrowheads="1"/>
          </p:cNvSpPr>
          <p:nvPr/>
        </p:nvSpPr>
        <p:spPr bwMode="auto">
          <a:xfrm>
            <a:off x="7840663" y="3086100"/>
            <a:ext cx="230187" cy="13700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1590366" name="Object 94"/>
          <p:cNvGraphicFramePr>
            <a:graphicFrameLocks noChangeAspect="1"/>
          </p:cNvGraphicFramePr>
          <p:nvPr/>
        </p:nvGraphicFramePr>
        <p:xfrm>
          <a:off x="7829550" y="1739900"/>
          <a:ext cx="257175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595" name="Designer 4.1 Drawing" r:id="rId4" imgW="256680" imgH="1347840" progId="MgxDesigner">
                  <p:embed/>
                </p:oleObj>
              </mc:Choice>
              <mc:Fallback>
                <p:oleObj name="Designer 4.1 Drawing" r:id="rId4" imgW="256680" imgH="1347840" progId="MgxDesigner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9550" y="1739900"/>
                        <a:ext cx="257175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0331" name="Rectangle 59"/>
          <p:cNvSpPr>
            <a:spLocks noChangeArrowheads="1"/>
          </p:cNvSpPr>
          <p:nvPr/>
        </p:nvSpPr>
        <p:spPr bwMode="auto">
          <a:xfrm>
            <a:off x="5902325" y="3514725"/>
            <a:ext cx="238125" cy="93821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90332" name="Rectangle 60"/>
          <p:cNvSpPr>
            <a:spLocks noChangeArrowheads="1"/>
          </p:cNvSpPr>
          <p:nvPr/>
        </p:nvSpPr>
        <p:spPr bwMode="auto">
          <a:xfrm>
            <a:off x="5902325" y="2581275"/>
            <a:ext cx="238125" cy="9382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90334" name="Freeform 62"/>
          <p:cNvSpPr>
            <a:spLocks/>
          </p:cNvSpPr>
          <p:nvPr/>
        </p:nvSpPr>
        <p:spPr bwMode="auto">
          <a:xfrm>
            <a:off x="5746750" y="1984375"/>
            <a:ext cx="534988" cy="550863"/>
          </a:xfrm>
          <a:custGeom>
            <a:avLst/>
            <a:gdLst>
              <a:gd name="T0" fmla="*/ 117 w 337"/>
              <a:gd name="T1" fmla="*/ 342 h 347"/>
              <a:gd name="T2" fmla="*/ 67 w 337"/>
              <a:gd name="T3" fmla="*/ 195 h 347"/>
              <a:gd name="T4" fmla="*/ 8 w 337"/>
              <a:gd name="T5" fmla="*/ 24 h 347"/>
              <a:gd name="T6" fmla="*/ 117 w 337"/>
              <a:gd name="T7" fmla="*/ 22 h 347"/>
              <a:gd name="T8" fmla="*/ 242 w 337"/>
              <a:gd name="T9" fmla="*/ 22 h 347"/>
              <a:gd name="T10" fmla="*/ 330 w 337"/>
              <a:gd name="T11" fmla="*/ 24 h 347"/>
              <a:gd name="T12" fmla="*/ 299 w 337"/>
              <a:gd name="T13" fmla="*/ 116 h 347"/>
              <a:gd name="T14" fmla="*/ 250 w 337"/>
              <a:gd name="T15" fmla="*/ 246 h 347"/>
              <a:gd name="T16" fmla="*/ 224 w 337"/>
              <a:gd name="T17" fmla="*/ 347 h 347"/>
              <a:gd name="T18" fmla="*/ 117 w 337"/>
              <a:gd name="T19" fmla="*/ 342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7" h="347">
                <a:moveTo>
                  <a:pt x="117" y="342"/>
                </a:moveTo>
                <a:cubicBezTo>
                  <a:pt x="113" y="338"/>
                  <a:pt x="91" y="242"/>
                  <a:pt x="67" y="195"/>
                </a:cubicBezTo>
                <a:cubicBezTo>
                  <a:pt x="43" y="148"/>
                  <a:pt x="16" y="48"/>
                  <a:pt x="8" y="24"/>
                </a:cubicBezTo>
                <a:cubicBezTo>
                  <a:pt x="0" y="0"/>
                  <a:pt x="66" y="30"/>
                  <a:pt x="117" y="22"/>
                </a:cubicBezTo>
                <a:cubicBezTo>
                  <a:pt x="168" y="14"/>
                  <a:pt x="208" y="27"/>
                  <a:pt x="242" y="22"/>
                </a:cubicBezTo>
                <a:cubicBezTo>
                  <a:pt x="277" y="17"/>
                  <a:pt x="323" y="17"/>
                  <a:pt x="330" y="24"/>
                </a:cubicBezTo>
                <a:cubicBezTo>
                  <a:pt x="337" y="31"/>
                  <a:pt x="315" y="68"/>
                  <a:pt x="299" y="116"/>
                </a:cubicBezTo>
                <a:cubicBezTo>
                  <a:pt x="283" y="164"/>
                  <a:pt x="270" y="211"/>
                  <a:pt x="250" y="246"/>
                </a:cubicBezTo>
                <a:cubicBezTo>
                  <a:pt x="230" y="281"/>
                  <a:pt x="230" y="347"/>
                  <a:pt x="224" y="347"/>
                </a:cubicBezTo>
                <a:cubicBezTo>
                  <a:pt x="218" y="347"/>
                  <a:pt x="121" y="345"/>
                  <a:pt x="117" y="342"/>
                </a:cubicBezTo>
                <a:close/>
              </a:path>
            </a:pathLst>
          </a:custGeom>
          <a:noFill/>
          <a:ln w="3175" cap="flat" cmpd="sng">
            <a:solidFill>
              <a:srgbClr val="3399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90333" name="Freeform 61"/>
          <p:cNvSpPr>
            <a:spLocks/>
          </p:cNvSpPr>
          <p:nvPr/>
        </p:nvSpPr>
        <p:spPr bwMode="auto">
          <a:xfrm>
            <a:off x="5815013" y="2189163"/>
            <a:ext cx="398462" cy="341312"/>
          </a:xfrm>
          <a:custGeom>
            <a:avLst/>
            <a:gdLst>
              <a:gd name="T0" fmla="*/ 72 w 251"/>
              <a:gd name="T1" fmla="*/ 213 h 215"/>
              <a:gd name="T2" fmla="*/ 59 w 251"/>
              <a:gd name="T3" fmla="*/ 149 h 215"/>
              <a:gd name="T4" fmla="*/ 5 w 251"/>
              <a:gd name="T5" fmla="*/ 16 h 215"/>
              <a:gd name="T6" fmla="*/ 83 w 251"/>
              <a:gd name="T7" fmla="*/ 18 h 215"/>
              <a:gd name="T8" fmla="*/ 183 w 251"/>
              <a:gd name="T9" fmla="*/ 26 h 215"/>
              <a:gd name="T10" fmla="*/ 251 w 251"/>
              <a:gd name="T11" fmla="*/ 10 h 215"/>
              <a:gd name="T12" fmla="*/ 224 w 251"/>
              <a:gd name="T13" fmla="*/ 77 h 215"/>
              <a:gd name="T14" fmla="*/ 191 w 251"/>
              <a:gd name="T15" fmla="*/ 151 h 215"/>
              <a:gd name="T16" fmla="*/ 183 w 251"/>
              <a:gd name="T17" fmla="*/ 211 h 215"/>
              <a:gd name="T18" fmla="*/ 72 w 251"/>
              <a:gd name="T19" fmla="*/ 213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1" h="215">
                <a:moveTo>
                  <a:pt x="72" y="213"/>
                </a:moveTo>
                <a:cubicBezTo>
                  <a:pt x="69" y="211"/>
                  <a:pt x="70" y="182"/>
                  <a:pt x="59" y="149"/>
                </a:cubicBezTo>
                <a:cubicBezTo>
                  <a:pt x="48" y="116"/>
                  <a:pt x="10" y="32"/>
                  <a:pt x="5" y="16"/>
                </a:cubicBezTo>
                <a:cubicBezTo>
                  <a:pt x="0" y="0"/>
                  <a:pt x="44" y="20"/>
                  <a:pt x="83" y="18"/>
                </a:cubicBezTo>
                <a:cubicBezTo>
                  <a:pt x="122" y="16"/>
                  <a:pt x="156" y="29"/>
                  <a:pt x="183" y="26"/>
                </a:cubicBezTo>
                <a:cubicBezTo>
                  <a:pt x="210" y="23"/>
                  <a:pt x="244" y="2"/>
                  <a:pt x="251" y="10"/>
                </a:cubicBezTo>
                <a:cubicBezTo>
                  <a:pt x="250" y="13"/>
                  <a:pt x="234" y="54"/>
                  <a:pt x="224" y="77"/>
                </a:cubicBezTo>
                <a:cubicBezTo>
                  <a:pt x="214" y="101"/>
                  <a:pt x="198" y="129"/>
                  <a:pt x="191" y="151"/>
                </a:cubicBezTo>
                <a:cubicBezTo>
                  <a:pt x="183" y="171"/>
                  <a:pt x="184" y="207"/>
                  <a:pt x="183" y="211"/>
                </a:cubicBezTo>
                <a:cubicBezTo>
                  <a:pt x="182" y="215"/>
                  <a:pt x="75" y="215"/>
                  <a:pt x="72" y="213"/>
                </a:cubicBezTo>
                <a:close/>
              </a:path>
            </a:pathLst>
          </a:cu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90328" name="Freeform 56"/>
          <p:cNvSpPr>
            <a:spLocks/>
          </p:cNvSpPr>
          <p:nvPr/>
        </p:nvSpPr>
        <p:spPr bwMode="auto">
          <a:xfrm>
            <a:off x="4105275" y="1751013"/>
            <a:ext cx="190500" cy="2595562"/>
          </a:xfrm>
          <a:custGeom>
            <a:avLst/>
            <a:gdLst>
              <a:gd name="T0" fmla="*/ 120 w 120"/>
              <a:gd name="T1" fmla="*/ 0 h 1635"/>
              <a:gd name="T2" fmla="*/ 96 w 120"/>
              <a:gd name="T3" fmla="*/ 185 h 1635"/>
              <a:gd name="T4" fmla="*/ 53 w 120"/>
              <a:gd name="T5" fmla="*/ 331 h 1635"/>
              <a:gd name="T6" fmla="*/ 5 w 120"/>
              <a:gd name="T7" fmla="*/ 483 h 1635"/>
              <a:gd name="T8" fmla="*/ 21 w 120"/>
              <a:gd name="T9" fmla="*/ 651 h 1635"/>
              <a:gd name="T10" fmla="*/ 18 w 120"/>
              <a:gd name="T11" fmla="*/ 936 h 1635"/>
              <a:gd name="T12" fmla="*/ 12 w 120"/>
              <a:gd name="T13" fmla="*/ 1635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0" h="1635">
                <a:moveTo>
                  <a:pt x="120" y="0"/>
                </a:moveTo>
                <a:cubicBezTo>
                  <a:pt x="116" y="30"/>
                  <a:pt x="107" y="130"/>
                  <a:pt x="96" y="185"/>
                </a:cubicBezTo>
                <a:cubicBezTo>
                  <a:pt x="85" y="236"/>
                  <a:pt x="77" y="264"/>
                  <a:pt x="53" y="331"/>
                </a:cubicBezTo>
                <a:cubicBezTo>
                  <a:pt x="29" y="398"/>
                  <a:pt x="10" y="430"/>
                  <a:pt x="5" y="483"/>
                </a:cubicBezTo>
                <a:cubicBezTo>
                  <a:pt x="0" y="536"/>
                  <a:pt x="19" y="576"/>
                  <a:pt x="21" y="651"/>
                </a:cubicBezTo>
                <a:cubicBezTo>
                  <a:pt x="23" y="726"/>
                  <a:pt x="19" y="772"/>
                  <a:pt x="18" y="936"/>
                </a:cubicBezTo>
                <a:cubicBezTo>
                  <a:pt x="17" y="1100"/>
                  <a:pt x="13" y="1490"/>
                  <a:pt x="12" y="1635"/>
                </a:cubicBez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90275" name="Rectangle 3"/>
          <p:cNvSpPr>
            <a:spLocks noChangeArrowheads="1"/>
          </p:cNvSpPr>
          <p:nvPr/>
        </p:nvSpPr>
        <p:spPr bwMode="auto">
          <a:xfrm>
            <a:off x="179388" y="177800"/>
            <a:ext cx="7870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膠柱裝填方法</a:t>
            </a:r>
            <a:r>
              <a:rPr lang="zh-TW" altLang="en-US" sz="28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  </a:t>
            </a:r>
            <a:r>
              <a:rPr lang="en-US" altLang="zh-TW" sz="2800" dirty="0">
                <a:latin typeface="Arial" panose="020B0604020202020204" pitchFamily="34" charset="0"/>
                <a:ea typeface="華康中黑體(P)" panose="02010600010101010101" pitchFamily="2" charset="-120"/>
              </a:rPr>
              <a:t>Packing column step by step</a:t>
            </a:r>
          </a:p>
        </p:txBody>
      </p:sp>
      <p:sp>
        <p:nvSpPr>
          <p:cNvPr id="1590281" name="Text Box 9"/>
          <p:cNvSpPr txBox="1">
            <a:spLocks noChangeArrowheads="1"/>
          </p:cNvSpPr>
          <p:nvPr/>
        </p:nvSpPr>
        <p:spPr bwMode="auto">
          <a:xfrm>
            <a:off x="222250" y="4686300"/>
            <a:ext cx="11763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TW" altLang="en-US" sz="2000">
                <a:solidFill>
                  <a:srgbClr val="9900FF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緩衝液</a:t>
            </a:r>
          </a:p>
          <a:p>
            <a:pPr algn="ctr">
              <a:lnSpc>
                <a:spcPct val="90000"/>
              </a:lnSpc>
            </a:pPr>
            <a:r>
              <a:rPr lang="zh-TW" altLang="en-US" sz="2000">
                <a:solidFill>
                  <a:srgbClr val="9900FF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平衡</a:t>
            </a:r>
          </a:p>
          <a:p>
            <a:pPr algn="ctr">
              <a:lnSpc>
                <a:spcPct val="120000"/>
              </a:lnSpc>
            </a:pPr>
            <a:r>
              <a:rPr lang="en-US" altLang="zh-TW" sz="1800">
                <a:solidFill>
                  <a:srgbClr val="9900FF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Equilibrated</a:t>
            </a:r>
          </a:p>
          <a:p>
            <a:pPr algn="ctr">
              <a:lnSpc>
                <a:spcPct val="80000"/>
              </a:lnSpc>
            </a:pPr>
            <a:r>
              <a:rPr lang="en-US" altLang="zh-TW" sz="1800">
                <a:solidFill>
                  <a:srgbClr val="9900FF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in buffer</a:t>
            </a:r>
          </a:p>
        </p:txBody>
      </p:sp>
      <p:sp>
        <p:nvSpPr>
          <p:cNvPr id="1590282" name="Text Box 10"/>
          <p:cNvSpPr txBox="1">
            <a:spLocks noChangeArrowheads="1"/>
          </p:cNvSpPr>
          <p:nvPr/>
        </p:nvSpPr>
        <p:spPr bwMode="auto">
          <a:xfrm>
            <a:off x="1512888" y="4619625"/>
            <a:ext cx="1258887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TW" altLang="en-US" sz="2000">
                <a:solidFill>
                  <a:srgbClr val="FF00FF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溫度平衡</a:t>
            </a:r>
          </a:p>
          <a:p>
            <a:pPr algn="ctr"/>
            <a:r>
              <a:rPr lang="en-US" altLang="zh-TW" sz="1800">
                <a:solidFill>
                  <a:srgbClr val="FF00FF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Temperature</a:t>
            </a:r>
          </a:p>
          <a:p>
            <a:pPr algn="ctr">
              <a:lnSpc>
                <a:spcPct val="80000"/>
              </a:lnSpc>
            </a:pPr>
            <a:r>
              <a:rPr lang="en-US" altLang="zh-TW" sz="1800">
                <a:solidFill>
                  <a:srgbClr val="FF00FF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equilibrated</a:t>
            </a:r>
          </a:p>
        </p:txBody>
      </p:sp>
      <p:sp>
        <p:nvSpPr>
          <p:cNvPr id="1590283" name="Text Box 11"/>
          <p:cNvSpPr txBox="1">
            <a:spLocks noChangeArrowheads="1"/>
          </p:cNvSpPr>
          <p:nvPr/>
        </p:nvSpPr>
        <p:spPr bwMode="auto">
          <a:xfrm>
            <a:off x="1446213" y="3933825"/>
            <a:ext cx="139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TW" altLang="en-US" sz="2000" dirty="0">
                <a:solidFill>
                  <a:srgbClr val="FF00FF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靜置</a:t>
            </a:r>
            <a:r>
              <a:rPr lang="zh-TW" altLang="en-US" sz="2000" dirty="0" smtClean="0">
                <a:solidFill>
                  <a:srgbClr val="FF00FF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膠体</a:t>
            </a:r>
            <a:endParaRPr lang="zh-TW" altLang="en-US" sz="2000" dirty="0">
              <a:solidFill>
                <a:srgbClr val="FF00FF"/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  <a:p>
            <a:pPr algn="ctr"/>
            <a:r>
              <a:rPr lang="en-US" altLang="zh-TW" sz="1800" dirty="0">
                <a:solidFill>
                  <a:srgbClr val="FF00FF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Gel stands o/n</a:t>
            </a:r>
          </a:p>
        </p:txBody>
      </p:sp>
      <p:sp>
        <p:nvSpPr>
          <p:cNvPr id="1590284" name="Text Box 12"/>
          <p:cNvSpPr txBox="1">
            <a:spLocks noChangeArrowheads="1"/>
          </p:cNvSpPr>
          <p:nvPr/>
        </p:nvSpPr>
        <p:spPr bwMode="auto">
          <a:xfrm>
            <a:off x="180975" y="1125538"/>
            <a:ext cx="1341438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000" dirty="0">
                <a:latin typeface="華康中黑體" panose="02010609010101010101" pitchFamily="49" charset="-120"/>
                <a:ea typeface="華康中黑體" panose="02010609010101010101" pitchFamily="49" charset="-120"/>
              </a:rPr>
              <a:t>清洗</a:t>
            </a:r>
            <a:r>
              <a:rPr lang="zh-TW" altLang="en-US" sz="2000" dirty="0" smtClean="0">
                <a:latin typeface="華康中黑體" panose="02010609010101010101" pitchFamily="49" charset="-120"/>
                <a:ea typeface="華康中黑體" panose="02010609010101010101" pitchFamily="49" charset="-120"/>
              </a:rPr>
              <a:t>膠体</a:t>
            </a:r>
            <a:endParaRPr lang="zh-TW" altLang="en-US" sz="2000" dirty="0"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  <a:p>
            <a:pPr algn="ctr"/>
            <a:r>
              <a:rPr lang="en-US" altLang="zh-TW" sz="1800" dirty="0">
                <a:latin typeface="Arial Narrow" panose="020B0606020202030204" pitchFamily="34" charset="0"/>
                <a:ea typeface="華康中黑體" panose="02010609010101010101" pitchFamily="49" charset="-120"/>
              </a:rPr>
              <a:t>Wash gel well</a:t>
            </a:r>
          </a:p>
        </p:txBody>
      </p:sp>
      <p:sp>
        <p:nvSpPr>
          <p:cNvPr id="1590285" name="Text Box 13"/>
          <p:cNvSpPr txBox="1">
            <a:spLocks noChangeArrowheads="1"/>
          </p:cNvSpPr>
          <p:nvPr/>
        </p:nvSpPr>
        <p:spPr bwMode="auto">
          <a:xfrm>
            <a:off x="250825" y="1847850"/>
            <a:ext cx="12001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TW" altLang="en-US" sz="2000" dirty="0" smtClean="0">
                <a:latin typeface="華康中黑體" panose="02010609010101010101" pitchFamily="49" charset="-120"/>
                <a:ea typeface="華康中黑體" panose="02010609010101010101" pitchFamily="49" charset="-120"/>
              </a:rPr>
              <a:t>預估体積</a:t>
            </a:r>
            <a:endParaRPr lang="zh-TW" altLang="en-US" sz="2000" dirty="0"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  <a:p>
            <a:pPr algn="ctr"/>
            <a:r>
              <a:rPr lang="en-US" altLang="zh-TW" sz="1800" dirty="0">
                <a:latin typeface="Arial Narrow" panose="020B0606020202030204" pitchFamily="34" charset="0"/>
                <a:ea typeface="華康中黑體" panose="02010609010101010101" pitchFamily="49" charset="-120"/>
              </a:rPr>
              <a:t>Estimate </a:t>
            </a:r>
          </a:p>
          <a:p>
            <a:pPr algn="ctr">
              <a:lnSpc>
                <a:spcPct val="80000"/>
              </a:lnSpc>
            </a:pPr>
            <a:r>
              <a:rPr lang="en-US" altLang="zh-TW" sz="1800" dirty="0">
                <a:latin typeface="Arial Narrow" panose="020B0606020202030204" pitchFamily="34" charset="0"/>
                <a:ea typeface="華康中黑體" panose="02010609010101010101" pitchFamily="49" charset="-120"/>
              </a:rPr>
              <a:t>gel volume</a:t>
            </a:r>
          </a:p>
        </p:txBody>
      </p:sp>
      <p:sp>
        <p:nvSpPr>
          <p:cNvPr id="1590286" name="Text Box 14"/>
          <p:cNvSpPr txBox="1">
            <a:spLocks noChangeArrowheads="1"/>
          </p:cNvSpPr>
          <p:nvPr/>
        </p:nvSpPr>
        <p:spPr bwMode="auto">
          <a:xfrm>
            <a:off x="4308475" y="2287588"/>
            <a:ext cx="12001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000" dirty="0">
                <a:latin typeface="華康中黑體" panose="02010609010101010101" pitchFamily="49" charset="-120"/>
                <a:ea typeface="華康中黑體" panose="02010609010101010101" pitchFamily="49" charset="-120"/>
              </a:rPr>
              <a:t>裝填</a:t>
            </a:r>
            <a:r>
              <a:rPr lang="zh-TW" altLang="en-US" sz="2000" dirty="0" smtClean="0">
                <a:latin typeface="華康中黑體" panose="02010609010101010101" pitchFamily="49" charset="-120"/>
                <a:ea typeface="華康中黑體" panose="02010609010101010101" pitchFamily="49" charset="-120"/>
              </a:rPr>
              <a:t>膠体</a:t>
            </a:r>
            <a:endParaRPr lang="zh-TW" altLang="en-US" sz="2000" dirty="0"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  <a:p>
            <a:pPr algn="ctr">
              <a:lnSpc>
                <a:spcPct val="110000"/>
              </a:lnSpc>
            </a:pPr>
            <a:r>
              <a:rPr lang="en-US" altLang="zh-TW" sz="1800" dirty="0">
                <a:latin typeface="Arial Narrow" panose="020B0606020202030204" pitchFamily="34" charset="0"/>
                <a:ea typeface="華康中黑體" panose="02010609010101010101" pitchFamily="49" charset="-120"/>
              </a:rPr>
              <a:t>Pouring gel</a:t>
            </a:r>
          </a:p>
          <a:p>
            <a:pPr algn="ctr">
              <a:lnSpc>
                <a:spcPct val="80000"/>
              </a:lnSpc>
            </a:pPr>
            <a:r>
              <a:rPr lang="en-US" altLang="zh-TW" sz="1800" dirty="0">
                <a:latin typeface="Arial Narrow" panose="020B0606020202030204" pitchFamily="34" charset="0"/>
                <a:ea typeface="華康中黑體" panose="02010609010101010101" pitchFamily="49" charset="-120"/>
              </a:rPr>
              <a:t>smoothly</a:t>
            </a:r>
          </a:p>
        </p:txBody>
      </p:sp>
      <p:sp>
        <p:nvSpPr>
          <p:cNvPr id="1590287" name="Text Box 15"/>
          <p:cNvSpPr txBox="1">
            <a:spLocks noChangeArrowheads="1"/>
          </p:cNvSpPr>
          <p:nvPr/>
        </p:nvSpPr>
        <p:spPr bwMode="auto">
          <a:xfrm>
            <a:off x="2724150" y="5484813"/>
            <a:ext cx="12001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000">
                <a:solidFill>
                  <a:srgbClr val="9900FF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暫停流洗</a:t>
            </a:r>
          </a:p>
          <a:p>
            <a:pPr algn="ctr"/>
            <a:r>
              <a:rPr lang="en-US" altLang="zh-TW" sz="1800">
                <a:solidFill>
                  <a:srgbClr val="9900FF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Stop elution</a:t>
            </a:r>
          </a:p>
        </p:txBody>
      </p:sp>
      <p:sp>
        <p:nvSpPr>
          <p:cNvPr id="1590288" name="Text Box 16"/>
          <p:cNvSpPr txBox="1">
            <a:spLocks noChangeArrowheads="1"/>
          </p:cNvSpPr>
          <p:nvPr/>
        </p:nvSpPr>
        <p:spPr bwMode="auto">
          <a:xfrm>
            <a:off x="3851275" y="5894388"/>
            <a:ext cx="4603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2800">
                <a:solidFill>
                  <a:srgbClr val="FF33CC"/>
                </a:solidFill>
                <a:latin typeface="Arial Black" panose="020B0A04020102020204" pitchFamily="34" charset="0"/>
                <a:ea typeface="華康中黑體" panose="02010609010101010101" pitchFamily="49" charset="-120"/>
              </a:rPr>
              <a:t>X</a:t>
            </a:r>
          </a:p>
        </p:txBody>
      </p:sp>
      <p:sp>
        <p:nvSpPr>
          <p:cNvPr id="1590289" name="Line 17"/>
          <p:cNvSpPr>
            <a:spLocks noChangeShapeType="1"/>
          </p:cNvSpPr>
          <p:nvPr/>
        </p:nvSpPr>
        <p:spPr bwMode="auto">
          <a:xfrm>
            <a:off x="6022975" y="5799138"/>
            <a:ext cx="0" cy="4572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90290" name="Text Box 18"/>
          <p:cNvSpPr txBox="1">
            <a:spLocks noChangeArrowheads="1"/>
          </p:cNvSpPr>
          <p:nvPr/>
        </p:nvSpPr>
        <p:spPr bwMode="auto">
          <a:xfrm>
            <a:off x="4716463" y="5484813"/>
            <a:ext cx="1230312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2000">
                <a:solidFill>
                  <a:srgbClr val="9900FF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繼續流洗</a:t>
            </a:r>
          </a:p>
          <a:p>
            <a:pPr algn="ctr"/>
            <a:r>
              <a:rPr lang="en-US" altLang="zh-TW" sz="1800">
                <a:solidFill>
                  <a:srgbClr val="9900FF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Keep eluting</a:t>
            </a:r>
          </a:p>
        </p:txBody>
      </p:sp>
      <p:grpSp>
        <p:nvGrpSpPr>
          <p:cNvPr id="1590291" name="Group 19"/>
          <p:cNvGrpSpPr>
            <a:grpSpLocks/>
          </p:cNvGrpSpPr>
          <p:nvPr/>
        </p:nvGrpSpPr>
        <p:grpSpPr bwMode="auto">
          <a:xfrm>
            <a:off x="6327775" y="3506788"/>
            <a:ext cx="204788" cy="925512"/>
            <a:chOff x="3840" y="2160"/>
            <a:chExt cx="144" cy="624"/>
          </a:xfrm>
        </p:grpSpPr>
        <p:sp>
          <p:nvSpPr>
            <p:cNvPr id="1590292" name="Line 20"/>
            <p:cNvSpPr>
              <a:spLocks noChangeShapeType="1"/>
            </p:cNvSpPr>
            <p:nvPr/>
          </p:nvSpPr>
          <p:spPr bwMode="auto">
            <a:xfrm flipV="1">
              <a:off x="3912" y="2160"/>
              <a:ext cx="0" cy="624"/>
            </a:xfrm>
            <a:prstGeom prst="line">
              <a:avLst/>
            </a:prstGeom>
            <a:noFill/>
            <a:ln w="127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90293" name="Line 21"/>
            <p:cNvSpPr>
              <a:spLocks noChangeShapeType="1"/>
            </p:cNvSpPr>
            <p:nvPr/>
          </p:nvSpPr>
          <p:spPr bwMode="auto">
            <a:xfrm>
              <a:off x="3840" y="2784"/>
              <a:ext cx="144" cy="0"/>
            </a:xfrm>
            <a:prstGeom prst="line">
              <a:avLst/>
            </a:prstGeom>
            <a:noFill/>
            <a:ln w="127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90294" name="Line 22"/>
            <p:cNvSpPr>
              <a:spLocks noChangeShapeType="1"/>
            </p:cNvSpPr>
            <p:nvPr/>
          </p:nvSpPr>
          <p:spPr bwMode="auto">
            <a:xfrm>
              <a:off x="3840" y="2160"/>
              <a:ext cx="144" cy="0"/>
            </a:xfrm>
            <a:prstGeom prst="line">
              <a:avLst/>
            </a:prstGeom>
            <a:noFill/>
            <a:ln w="127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90295" name="Group 23"/>
          <p:cNvGrpSpPr>
            <a:grpSpLocks/>
          </p:cNvGrpSpPr>
          <p:nvPr/>
        </p:nvGrpSpPr>
        <p:grpSpPr bwMode="auto">
          <a:xfrm>
            <a:off x="6326188" y="2222500"/>
            <a:ext cx="206375" cy="1281113"/>
            <a:chOff x="3840" y="2160"/>
            <a:chExt cx="144" cy="624"/>
          </a:xfrm>
        </p:grpSpPr>
        <p:sp>
          <p:nvSpPr>
            <p:cNvPr id="1590296" name="Line 24"/>
            <p:cNvSpPr>
              <a:spLocks noChangeShapeType="1"/>
            </p:cNvSpPr>
            <p:nvPr/>
          </p:nvSpPr>
          <p:spPr bwMode="auto">
            <a:xfrm flipV="1">
              <a:off x="3912" y="2160"/>
              <a:ext cx="0" cy="624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90297" name="Line 25"/>
            <p:cNvSpPr>
              <a:spLocks noChangeShapeType="1"/>
            </p:cNvSpPr>
            <p:nvPr/>
          </p:nvSpPr>
          <p:spPr bwMode="auto">
            <a:xfrm>
              <a:off x="3840" y="2784"/>
              <a:ext cx="144" cy="0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90298" name="Line 26"/>
            <p:cNvSpPr>
              <a:spLocks noChangeShapeType="1"/>
            </p:cNvSpPr>
            <p:nvPr/>
          </p:nvSpPr>
          <p:spPr bwMode="auto">
            <a:xfrm>
              <a:off x="3840" y="2160"/>
              <a:ext cx="144" cy="0"/>
            </a:xfrm>
            <a:prstGeom prst="line">
              <a:avLst/>
            </a:prstGeom>
            <a:noFill/>
            <a:ln w="127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90299" name="Group 27"/>
          <p:cNvGrpSpPr>
            <a:grpSpLocks/>
          </p:cNvGrpSpPr>
          <p:nvPr/>
        </p:nvGrpSpPr>
        <p:grpSpPr bwMode="auto">
          <a:xfrm>
            <a:off x="6326188" y="2006600"/>
            <a:ext cx="207962" cy="215900"/>
            <a:chOff x="3840" y="2160"/>
            <a:chExt cx="144" cy="624"/>
          </a:xfrm>
        </p:grpSpPr>
        <p:sp>
          <p:nvSpPr>
            <p:cNvPr id="1590300" name="Line 28"/>
            <p:cNvSpPr>
              <a:spLocks noChangeShapeType="1"/>
            </p:cNvSpPr>
            <p:nvPr/>
          </p:nvSpPr>
          <p:spPr bwMode="auto">
            <a:xfrm flipV="1">
              <a:off x="3912" y="2160"/>
              <a:ext cx="0" cy="624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90301" name="Line 29"/>
            <p:cNvSpPr>
              <a:spLocks noChangeShapeType="1"/>
            </p:cNvSpPr>
            <p:nvPr/>
          </p:nvSpPr>
          <p:spPr bwMode="auto">
            <a:xfrm>
              <a:off x="3840" y="2784"/>
              <a:ext cx="144" cy="0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90302" name="Line 30"/>
            <p:cNvSpPr>
              <a:spLocks noChangeShapeType="1"/>
            </p:cNvSpPr>
            <p:nvPr/>
          </p:nvSpPr>
          <p:spPr bwMode="auto">
            <a:xfrm>
              <a:off x="3840" y="2160"/>
              <a:ext cx="144" cy="0"/>
            </a:xfrm>
            <a:prstGeom prst="line">
              <a:avLst/>
            </a:prstGeom>
            <a:noFill/>
            <a:ln w="12700">
              <a:solidFill>
                <a:srgbClr val="00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90303" name="Text Box 31"/>
          <p:cNvSpPr txBox="1">
            <a:spLocks noChangeArrowheads="1"/>
          </p:cNvSpPr>
          <p:nvPr/>
        </p:nvSpPr>
        <p:spPr bwMode="auto">
          <a:xfrm>
            <a:off x="2484438" y="1214438"/>
            <a:ext cx="180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2000">
                <a:ea typeface="華康中黑體" panose="02010609010101010101" pitchFamily="49" charset="-120"/>
              </a:rPr>
              <a:t>Put on reservoir</a:t>
            </a:r>
          </a:p>
        </p:txBody>
      </p:sp>
      <p:sp>
        <p:nvSpPr>
          <p:cNvPr id="1590304" name="Text Box 32"/>
          <p:cNvSpPr txBox="1">
            <a:spLocks noChangeArrowheads="1"/>
          </p:cNvSpPr>
          <p:nvPr/>
        </p:nvSpPr>
        <p:spPr bwMode="auto">
          <a:xfrm>
            <a:off x="6386513" y="3662363"/>
            <a:ext cx="1398140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zh-TW" altLang="en-US" sz="2000" dirty="0">
                <a:solidFill>
                  <a:srgbClr val="3366CC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已堆積</a:t>
            </a:r>
          </a:p>
          <a:p>
            <a:pPr>
              <a:lnSpc>
                <a:spcPct val="90000"/>
              </a:lnSpc>
            </a:pPr>
            <a:r>
              <a:rPr lang="en-US" altLang="zh-TW" sz="1800" dirty="0" smtClean="0">
                <a:solidFill>
                  <a:srgbClr val="3366CC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Sedimentation</a:t>
            </a:r>
            <a:endParaRPr lang="en-US" altLang="zh-TW" sz="1800" dirty="0">
              <a:solidFill>
                <a:srgbClr val="3366CC"/>
              </a:solidFill>
              <a:latin typeface="Arial Narrow" panose="020B0606020202030204" pitchFamily="34" charset="0"/>
              <a:ea typeface="華康中黑體" panose="02010609010101010101" pitchFamily="49" charset="-120"/>
            </a:endParaRPr>
          </a:p>
        </p:txBody>
      </p:sp>
      <p:sp>
        <p:nvSpPr>
          <p:cNvPr id="1590305" name="Text Box 33"/>
          <p:cNvSpPr txBox="1">
            <a:spLocks noChangeArrowheads="1"/>
          </p:cNvSpPr>
          <p:nvPr/>
        </p:nvSpPr>
        <p:spPr bwMode="auto">
          <a:xfrm>
            <a:off x="6372225" y="2543175"/>
            <a:ext cx="1374775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zh-TW" altLang="en-US" sz="2000">
                <a:solidFill>
                  <a:srgbClr val="0099CC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沈積中</a:t>
            </a:r>
          </a:p>
          <a:p>
            <a:pPr>
              <a:lnSpc>
                <a:spcPct val="90000"/>
              </a:lnSpc>
            </a:pPr>
            <a:r>
              <a:rPr lang="en-US" altLang="zh-TW" sz="1800">
                <a:solidFill>
                  <a:srgbClr val="0099CC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In progressing</a:t>
            </a:r>
          </a:p>
        </p:txBody>
      </p:sp>
      <p:sp>
        <p:nvSpPr>
          <p:cNvPr id="1590306" name="Text Box 34"/>
          <p:cNvSpPr txBox="1">
            <a:spLocks noChangeArrowheads="1"/>
          </p:cNvSpPr>
          <p:nvPr/>
        </p:nvSpPr>
        <p:spPr bwMode="auto">
          <a:xfrm>
            <a:off x="6386513" y="1662113"/>
            <a:ext cx="120967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zh-TW" altLang="en-US" sz="2000">
                <a:solidFill>
                  <a:srgbClr val="0099FF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上清</a:t>
            </a:r>
          </a:p>
          <a:p>
            <a:pPr>
              <a:lnSpc>
                <a:spcPct val="90000"/>
              </a:lnSpc>
            </a:pPr>
            <a:r>
              <a:rPr lang="en-US" altLang="zh-TW" sz="1800">
                <a:solidFill>
                  <a:srgbClr val="0099FF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Supernatant</a:t>
            </a:r>
          </a:p>
        </p:txBody>
      </p:sp>
      <p:sp>
        <p:nvSpPr>
          <p:cNvPr id="1590307" name="Line 35"/>
          <p:cNvSpPr>
            <a:spLocks noChangeShapeType="1"/>
          </p:cNvSpPr>
          <p:nvPr/>
        </p:nvSpPr>
        <p:spPr bwMode="auto">
          <a:xfrm>
            <a:off x="7958138" y="5805488"/>
            <a:ext cx="0" cy="647700"/>
          </a:xfrm>
          <a:prstGeom prst="line">
            <a:avLst/>
          </a:prstGeom>
          <a:noFill/>
          <a:ln w="76200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90308" name="Text Box 36"/>
          <p:cNvSpPr txBox="1">
            <a:spLocks noChangeArrowheads="1"/>
          </p:cNvSpPr>
          <p:nvPr/>
        </p:nvSpPr>
        <p:spPr bwMode="auto">
          <a:xfrm>
            <a:off x="6516688" y="5389563"/>
            <a:ext cx="135255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zh-TW" altLang="en-US" sz="2000">
                <a:solidFill>
                  <a:srgbClr val="9900FF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加壓流洗</a:t>
            </a:r>
          </a:p>
          <a:p>
            <a:pPr algn="ctr">
              <a:lnSpc>
                <a:spcPct val="110000"/>
              </a:lnSpc>
            </a:pPr>
            <a:r>
              <a:rPr lang="en-US" altLang="zh-TW" sz="1800">
                <a:solidFill>
                  <a:srgbClr val="9900FF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Elute under</a:t>
            </a:r>
          </a:p>
          <a:p>
            <a:pPr algn="ctr">
              <a:lnSpc>
                <a:spcPct val="80000"/>
              </a:lnSpc>
            </a:pPr>
            <a:r>
              <a:rPr lang="en-US" altLang="zh-TW" sz="1800">
                <a:solidFill>
                  <a:srgbClr val="9900FF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High pressure</a:t>
            </a:r>
          </a:p>
        </p:txBody>
      </p:sp>
      <p:sp>
        <p:nvSpPr>
          <p:cNvPr id="1590309" name="Text Box 37"/>
          <p:cNvSpPr txBox="1">
            <a:spLocks noChangeArrowheads="1"/>
          </p:cNvSpPr>
          <p:nvPr/>
        </p:nvSpPr>
        <p:spPr bwMode="auto">
          <a:xfrm>
            <a:off x="7156450" y="1206500"/>
            <a:ext cx="166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2000">
                <a:ea typeface="華康中黑體" panose="02010609010101010101" pitchFamily="49" charset="-120"/>
              </a:rPr>
              <a:t>Put on adaptor</a:t>
            </a:r>
          </a:p>
        </p:txBody>
      </p:sp>
      <p:sp>
        <p:nvSpPr>
          <p:cNvPr id="1590310" name="Text Box 38"/>
          <p:cNvSpPr txBox="1">
            <a:spLocks noChangeArrowheads="1"/>
          </p:cNvSpPr>
          <p:nvPr/>
        </p:nvSpPr>
        <p:spPr bwMode="auto">
          <a:xfrm>
            <a:off x="8388350" y="3157538"/>
            <a:ext cx="457200" cy="1209675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zh-TW" altLang="en-US" sz="2000">
                <a:latin typeface="華康中黑體" panose="02010609010101010101" pitchFamily="49" charset="-120"/>
                <a:ea typeface="華康中黑體" panose="02010609010101010101" pitchFamily="49" charset="-120"/>
              </a:rPr>
              <a:t>緊</a:t>
            </a:r>
          </a:p>
          <a:p>
            <a:pPr>
              <a:lnSpc>
                <a:spcPct val="90000"/>
              </a:lnSpc>
            </a:pPr>
            <a:r>
              <a:rPr lang="zh-TW" altLang="en-US" sz="2000">
                <a:latin typeface="華康中黑體" panose="02010609010101010101" pitchFamily="49" charset="-120"/>
                <a:ea typeface="華康中黑體" panose="02010609010101010101" pitchFamily="49" charset="-120"/>
              </a:rPr>
              <a:t>密</a:t>
            </a:r>
          </a:p>
          <a:p>
            <a:pPr>
              <a:lnSpc>
                <a:spcPct val="90000"/>
              </a:lnSpc>
            </a:pPr>
            <a:r>
              <a:rPr lang="zh-TW" altLang="en-US" sz="2000">
                <a:latin typeface="華康中黑體" panose="02010609010101010101" pitchFamily="49" charset="-120"/>
                <a:ea typeface="華康中黑體" panose="02010609010101010101" pitchFamily="49" charset="-120"/>
              </a:rPr>
              <a:t>堆</a:t>
            </a:r>
          </a:p>
          <a:p>
            <a:pPr>
              <a:lnSpc>
                <a:spcPct val="90000"/>
              </a:lnSpc>
            </a:pPr>
            <a:r>
              <a:rPr lang="zh-TW" altLang="en-US" sz="2000">
                <a:latin typeface="華康中黑體" panose="02010609010101010101" pitchFamily="49" charset="-120"/>
                <a:ea typeface="華康中黑體" panose="02010609010101010101" pitchFamily="49" charset="-120"/>
              </a:rPr>
              <a:t>積</a:t>
            </a:r>
          </a:p>
        </p:txBody>
      </p:sp>
      <p:sp>
        <p:nvSpPr>
          <p:cNvPr id="1590311" name="Text Box 39"/>
          <p:cNvSpPr txBox="1">
            <a:spLocks noChangeArrowheads="1"/>
          </p:cNvSpPr>
          <p:nvPr/>
        </p:nvSpPr>
        <p:spPr bwMode="auto">
          <a:xfrm>
            <a:off x="2411413" y="2325688"/>
            <a:ext cx="1296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>
                <a:solidFill>
                  <a:srgbClr val="FF66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檢查管柱</a:t>
            </a:r>
          </a:p>
          <a:p>
            <a:r>
              <a:rPr lang="zh-TW" altLang="en-US" sz="2000">
                <a:solidFill>
                  <a:srgbClr val="FF6600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是否暢通</a:t>
            </a:r>
            <a:endParaRPr lang="zh-TW" altLang="en-US" sz="1800">
              <a:solidFill>
                <a:srgbClr val="FF6600"/>
              </a:solidFill>
              <a:latin typeface="Arial Narrow" panose="020B0606020202030204" pitchFamily="34" charset="0"/>
              <a:ea typeface="華康中黑體" panose="02010609010101010101" pitchFamily="49" charset="-120"/>
            </a:endParaRPr>
          </a:p>
        </p:txBody>
      </p:sp>
      <p:sp>
        <p:nvSpPr>
          <p:cNvPr id="1590316" name="Rectangle 44"/>
          <p:cNvSpPr>
            <a:spLocks noChangeArrowheads="1"/>
          </p:cNvSpPr>
          <p:nvPr/>
        </p:nvSpPr>
        <p:spPr bwMode="auto">
          <a:xfrm>
            <a:off x="3951288" y="3233738"/>
            <a:ext cx="220662" cy="1228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90325" name="Freeform 53"/>
          <p:cNvSpPr>
            <a:spLocks/>
          </p:cNvSpPr>
          <p:nvPr/>
        </p:nvSpPr>
        <p:spPr bwMode="auto">
          <a:xfrm>
            <a:off x="4248150" y="1606550"/>
            <a:ext cx="1177925" cy="579438"/>
          </a:xfrm>
          <a:custGeom>
            <a:avLst/>
            <a:gdLst>
              <a:gd name="T0" fmla="*/ 83 w 742"/>
              <a:gd name="T1" fmla="*/ 58 h 365"/>
              <a:gd name="T2" fmla="*/ 436 w 742"/>
              <a:gd name="T3" fmla="*/ 331 h 365"/>
              <a:gd name="T4" fmla="*/ 522 w 742"/>
              <a:gd name="T5" fmla="*/ 322 h 365"/>
              <a:gd name="T6" fmla="*/ 721 w 742"/>
              <a:gd name="T7" fmla="*/ 48 h 365"/>
              <a:gd name="T8" fmla="*/ 716 w 742"/>
              <a:gd name="T9" fmla="*/ 5 h 365"/>
              <a:gd name="T10" fmla="*/ 541 w 742"/>
              <a:gd name="T11" fmla="*/ 24 h 365"/>
              <a:gd name="T12" fmla="*/ 361 w 742"/>
              <a:gd name="T13" fmla="*/ 46 h 365"/>
              <a:gd name="T14" fmla="*/ 128 w 742"/>
              <a:gd name="T15" fmla="*/ 22 h 365"/>
              <a:gd name="T16" fmla="*/ 27 w 742"/>
              <a:gd name="T17" fmla="*/ 65 h 365"/>
              <a:gd name="T18" fmla="*/ 83 w 742"/>
              <a:gd name="T19" fmla="*/ 58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2" h="365">
                <a:moveTo>
                  <a:pt x="83" y="58"/>
                </a:moveTo>
                <a:cubicBezTo>
                  <a:pt x="88" y="67"/>
                  <a:pt x="389" y="298"/>
                  <a:pt x="436" y="331"/>
                </a:cubicBezTo>
                <a:cubicBezTo>
                  <a:pt x="485" y="365"/>
                  <a:pt x="493" y="356"/>
                  <a:pt x="522" y="322"/>
                </a:cubicBezTo>
                <a:cubicBezTo>
                  <a:pt x="551" y="287"/>
                  <a:pt x="700" y="70"/>
                  <a:pt x="721" y="48"/>
                </a:cubicBezTo>
                <a:cubicBezTo>
                  <a:pt x="742" y="27"/>
                  <a:pt x="729" y="0"/>
                  <a:pt x="716" y="5"/>
                </a:cubicBezTo>
                <a:cubicBezTo>
                  <a:pt x="703" y="10"/>
                  <a:pt x="582" y="19"/>
                  <a:pt x="541" y="24"/>
                </a:cubicBezTo>
                <a:cubicBezTo>
                  <a:pt x="500" y="29"/>
                  <a:pt x="438" y="53"/>
                  <a:pt x="361" y="46"/>
                </a:cubicBezTo>
                <a:cubicBezTo>
                  <a:pt x="284" y="39"/>
                  <a:pt x="188" y="10"/>
                  <a:pt x="128" y="22"/>
                </a:cubicBezTo>
                <a:cubicBezTo>
                  <a:pt x="68" y="34"/>
                  <a:pt x="55" y="38"/>
                  <a:pt x="27" y="65"/>
                </a:cubicBezTo>
                <a:cubicBezTo>
                  <a:pt x="0" y="91"/>
                  <a:pt x="96" y="38"/>
                  <a:pt x="83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 cap="flat" cmpd="sng">
                <a:solidFill>
                  <a:srgbClr val="FF00FF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90327" name="Freeform 55"/>
          <p:cNvSpPr>
            <a:spLocks/>
          </p:cNvSpPr>
          <p:nvPr/>
        </p:nvSpPr>
        <p:spPr bwMode="auto">
          <a:xfrm rot="-3131858">
            <a:off x="4435475" y="1238250"/>
            <a:ext cx="841375" cy="898525"/>
          </a:xfrm>
          <a:custGeom>
            <a:avLst/>
            <a:gdLst>
              <a:gd name="T0" fmla="*/ 74 w 530"/>
              <a:gd name="T1" fmla="*/ 66 h 566"/>
              <a:gd name="T2" fmla="*/ 75 w 530"/>
              <a:gd name="T3" fmla="*/ 512 h 566"/>
              <a:gd name="T4" fmla="*/ 139 w 530"/>
              <a:gd name="T5" fmla="*/ 559 h 566"/>
              <a:gd name="T6" fmla="*/ 469 w 530"/>
              <a:gd name="T7" fmla="*/ 559 h 566"/>
              <a:gd name="T8" fmla="*/ 512 w 530"/>
              <a:gd name="T9" fmla="*/ 511 h 566"/>
              <a:gd name="T10" fmla="*/ 514 w 530"/>
              <a:gd name="T11" fmla="*/ 39 h 566"/>
              <a:gd name="T12" fmla="*/ 509 w 530"/>
              <a:gd name="T13" fmla="*/ 5 h 566"/>
              <a:gd name="T14" fmla="*/ 79 w 530"/>
              <a:gd name="T15" fmla="*/ 4 h 566"/>
              <a:gd name="T16" fmla="*/ 37 w 530"/>
              <a:gd name="T17" fmla="*/ 28 h 566"/>
              <a:gd name="T18" fmla="*/ 74 w 530"/>
              <a:gd name="T19" fmla="*/ 66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0" h="566">
                <a:moveTo>
                  <a:pt x="74" y="66"/>
                </a:moveTo>
                <a:cubicBezTo>
                  <a:pt x="75" y="82"/>
                  <a:pt x="71" y="458"/>
                  <a:pt x="75" y="512"/>
                </a:cubicBezTo>
                <a:cubicBezTo>
                  <a:pt x="79" y="566"/>
                  <a:pt x="94" y="561"/>
                  <a:pt x="139" y="559"/>
                </a:cubicBezTo>
                <a:cubicBezTo>
                  <a:pt x="184" y="557"/>
                  <a:pt x="439" y="555"/>
                  <a:pt x="469" y="559"/>
                </a:cubicBezTo>
                <a:cubicBezTo>
                  <a:pt x="499" y="563"/>
                  <a:pt x="511" y="525"/>
                  <a:pt x="512" y="511"/>
                </a:cubicBezTo>
                <a:cubicBezTo>
                  <a:pt x="513" y="497"/>
                  <a:pt x="514" y="125"/>
                  <a:pt x="514" y="39"/>
                </a:cubicBezTo>
                <a:cubicBezTo>
                  <a:pt x="520" y="20"/>
                  <a:pt x="530" y="7"/>
                  <a:pt x="509" y="5"/>
                </a:cubicBezTo>
                <a:cubicBezTo>
                  <a:pt x="488" y="3"/>
                  <a:pt x="158" y="0"/>
                  <a:pt x="79" y="4"/>
                </a:cubicBezTo>
                <a:cubicBezTo>
                  <a:pt x="0" y="8"/>
                  <a:pt x="38" y="18"/>
                  <a:pt x="37" y="28"/>
                </a:cubicBezTo>
                <a:cubicBezTo>
                  <a:pt x="45" y="36"/>
                  <a:pt x="73" y="50"/>
                  <a:pt x="74" y="66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90350" name="Group 78"/>
          <p:cNvGrpSpPr>
            <a:grpSpLocks/>
          </p:cNvGrpSpPr>
          <p:nvPr/>
        </p:nvGrpSpPr>
        <p:grpSpPr bwMode="auto">
          <a:xfrm>
            <a:off x="3762375" y="1728788"/>
            <a:ext cx="576263" cy="858837"/>
            <a:chOff x="2261" y="1169"/>
            <a:chExt cx="363" cy="541"/>
          </a:xfrm>
        </p:grpSpPr>
        <p:sp>
          <p:nvSpPr>
            <p:cNvPr id="1590335" name="Freeform 63"/>
            <p:cNvSpPr>
              <a:spLocks/>
            </p:cNvSpPr>
            <p:nvPr/>
          </p:nvSpPr>
          <p:spPr bwMode="auto">
            <a:xfrm>
              <a:off x="2273" y="1210"/>
              <a:ext cx="114" cy="467"/>
            </a:xfrm>
            <a:custGeom>
              <a:avLst/>
              <a:gdLst>
                <a:gd name="T0" fmla="*/ 0 w 114"/>
                <a:gd name="T1" fmla="*/ 0 h 467"/>
                <a:gd name="T2" fmla="*/ 17 w 114"/>
                <a:gd name="T3" fmla="*/ 163 h 467"/>
                <a:gd name="T4" fmla="*/ 84 w 114"/>
                <a:gd name="T5" fmla="*/ 353 h 467"/>
                <a:gd name="T6" fmla="*/ 109 w 114"/>
                <a:gd name="T7" fmla="*/ 419 h 467"/>
                <a:gd name="T8" fmla="*/ 114 w 114"/>
                <a:gd name="T9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67">
                  <a:moveTo>
                    <a:pt x="0" y="0"/>
                  </a:moveTo>
                  <a:cubicBezTo>
                    <a:pt x="3" y="27"/>
                    <a:pt x="3" y="104"/>
                    <a:pt x="17" y="163"/>
                  </a:cubicBezTo>
                  <a:cubicBezTo>
                    <a:pt x="31" y="222"/>
                    <a:pt x="62" y="310"/>
                    <a:pt x="84" y="353"/>
                  </a:cubicBezTo>
                  <a:cubicBezTo>
                    <a:pt x="106" y="396"/>
                    <a:pt x="104" y="400"/>
                    <a:pt x="109" y="419"/>
                  </a:cubicBezTo>
                  <a:cubicBezTo>
                    <a:pt x="114" y="438"/>
                    <a:pt x="113" y="457"/>
                    <a:pt x="114" y="467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90337" name="Freeform 65"/>
            <p:cNvSpPr>
              <a:spLocks/>
            </p:cNvSpPr>
            <p:nvPr/>
          </p:nvSpPr>
          <p:spPr bwMode="auto">
            <a:xfrm>
              <a:off x="2502" y="1210"/>
              <a:ext cx="114" cy="467"/>
            </a:xfrm>
            <a:custGeom>
              <a:avLst/>
              <a:gdLst>
                <a:gd name="T0" fmla="*/ 114 w 114"/>
                <a:gd name="T1" fmla="*/ 0 h 467"/>
                <a:gd name="T2" fmla="*/ 97 w 114"/>
                <a:gd name="T3" fmla="*/ 163 h 467"/>
                <a:gd name="T4" fmla="*/ 30 w 114"/>
                <a:gd name="T5" fmla="*/ 353 h 467"/>
                <a:gd name="T6" fmla="*/ 5 w 114"/>
                <a:gd name="T7" fmla="*/ 419 h 467"/>
                <a:gd name="T8" fmla="*/ 0 w 114"/>
                <a:gd name="T9" fmla="*/ 46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467">
                  <a:moveTo>
                    <a:pt x="114" y="0"/>
                  </a:moveTo>
                  <a:cubicBezTo>
                    <a:pt x="111" y="27"/>
                    <a:pt x="111" y="104"/>
                    <a:pt x="97" y="163"/>
                  </a:cubicBezTo>
                  <a:cubicBezTo>
                    <a:pt x="83" y="222"/>
                    <a:pt x="45" y="316"/>
                    <a:pt x="30" y="353"/>
                  </a:cubicBezTo>
                  <a:cubicBezTo>
                    <a:pt x="15" y="390"/>
                    <a:pt x="8" y="406"/>
                    <a:pt x="5" y="419"/>
                  </a:cubicBezTo>
                  <a:cubicBezTo>
                    <a:pt x="2" y="432"/>
                    <a:pt x="1" y="457"/>
                    <a:pt x="0" y="467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590342" name="Group 70"/>
            <p:cNvGrpSpPr>
              <a:grpSpLocks/>
            </p:cNvGrpSpPr>
            <p:nvPr/>
          </p:nvGrpSpPr>
          <p:grpSpPr bwMode="auto">
            <a:xfrm>
              <a:off x="2261" y="1169"/>
              <a:ext cx="363" cy="44"/>
              <a:chOff x="2261" y="1169"/>
              <a:chExt cx="363" cy="44"/>
            </a:xfrm>
          </p:grpSpPr>
          <p:sp>
            <p:nvSpPr>
              <p:cNvPr id="1590336" name="Rectangle 64"/>
              <p:cNvSpPr>
                <a:spLocks noChangeArrowheads="1"/>
              </p:cNvSpPr>
              <p:nvPr/>
            </p:nvSpPr>
            <p:spPr bwMode="auto">
              <a:xfrm>
                <a:off x="2261" y="1169"/>
                <a:ext cx="363" cy="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90338" name="Freeform 66"/>
              <p:cNvSpPr>
                <a:spLocks/>
              </p:cNvSpPr>
              <p:nvPr/>
            </p:nvSpPr>
            <p:spPr bwMode="auto">
              <a:xfrm>
                <a:off x="2266" y="1179"/>
                <a:ext cx="350" cy="5"/>
              </a:xfrm>
              <a:custGeom>
                <a:avLst/>
                <a:gdLst>
                  <a:gd name="T0" fmla="*/ 0 w 350"/>
                  <a:gd name="T1" fmla="*/ 5 h 5"/>
                  <a:gd name="T2" fmla="*/ 350 w 350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0" h="5">
                    <a:moveTo>
                      <a:pt x="0" y="5"/>
                    </a:moveTo>
                    <a:cubicBezTo>
                      <a:pt x="58" y="4"/>
                      <a:pt x="277" y="1"/>
                      <a:pt x="350" y="0"/>
                    </a:cubicBezTo>
                  </a:path>
                </a:pathLst>
              </a:custGeom>
              <a:noFill/>
              <a:ln w="31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90339" name="Freeform 67"/>
              <p:cNvSpPr>
                <a:spLocks/>
              </p:cNvSpPr>
              <p:nvPr/>
            </p:nvSpPr>
            <p:spPr bwMode="auto">
              <a:xfrm>
                <a:off x="2263" y="1187"/>
                <a:ext cx="350" cy="5"/>
              </a:xfrm>
              <a:custGeom>
                <a:avLst/>
                <a:gdLst>
                  <a:gd name="T0" fmla="*/ 0 w 350"/>
                  <a:gd name="T1" fmla="*/ 5 h 5"/>
                  <a:gd name="T2" fmla="*/ 350 w 350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0" h="5">
                    <a:moveTo>
                      <a:pt x="0" y="5"/>
                    </a:moveTo>
                    <a:cubicBezTo>
                      <a:pt x="58" y="4"/>
                      <a:pt x="277" y="1"/>
                      <a:pt x="350" y="0"/>
                    </a:cubicBezTo>
                  </a:path>
                </a:pathLst>
              </a:custGeom>
              <a:noFill/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90340" name="Freeform 68"/>
              <p:cNvSpPr>
                <a:spLocks/>
              </p:cNvSpPr>
              <p:nvPr/>
            </p:nvSpPr>
            <p:spPr bwMode="auto">
              <a:xfrm>
                <a:off x="2263" y="1195"/>
                <a:ext cx="350" cy="5"/>
              </a:xfrm>
              <a:custGeom>
                <a:avLst/>
                <a:gdLst>
                  <a:gd name="T0" fmla="*/ 0 w 350"/>
                  <a:gd name="T1" fmla="*/ 5 h 5"/>
                  <a:gd name="T2" fmla="*/ 350 w 350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0" h="5">
                    <a:moveTo>
                      <a:pt x="0" y="5"/>
                    </a:moveTo>
                    <a:cubicBezTo>
                      <a:pt x="58" y="4"/>
                      <a:pt x="277" y="1"/>
                      <a:pt x="350" y="0"/>
                    </a:cubicBezTo>
                  </a:path>
                </a:pathLst>
              </a:custGeom>
              <a:noFill/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90344" name="Group 72"/>
            <p:cNvGrpSpPr>
              <a:grpSpLocks/>
            </p:cNvGrpSpPr>
            <p:nvPr/>
          </p:nvGrpSpPr>
          <p:grpSpPr bwMode="auto">
            <a:xfrm>
              <a:off x="2359" y="1666"/>
              <a:ext cx="174" cy="44"/>
              <a:chOff x="2261" y="1169"/>
              <a:chExt cx="363" cy="44"/>
            </a:xfrm>
          </p:grpSpPr>
          <p:sp>
            <p:nvSpPr>
              <p:cNvPr id="1590345" name="Rectangle 73"/>
              <p:cNvSpPr>
                <a:spLocks noChangeArrowheads="1"/>
              </p:cNvSpPr>
              <p:nvPr/>
            </p:nvSpPr>
            <p:spPr bwMode="auto">
              <a:xfrm>
                <a:off x="2261" y="1169"/>
                <a:ext cx="363" cy="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90346" name="Freeform 74"/>
              <p:cNvSpPr>
                <a:spLocks/>
              </p:cNvSpPr>
              <p:nvPr/>
            </p:nvSpPr>
            <p:spPr bwMode="auto">
              <a:xfrm>
                <a:off x="2266" y="1179"/>
                <a:ext cx="350" cy="5"/>
              </a:xfrm>
              <a:custGeom>
                <a:avLst/>
                <a:gdLst>
                  <a:gd name="T0" fmla="*/ 0 w 350"/>
                  <a:gd name="T1" fmla="*/ 5 h 5"/>
                  <a:gd name="T2" fmla="*/ 350 w 350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0" h="5">
                    <a:moveTo>
                      <a:pt x="0" y="5"/>
                    </a:moveTo>
                    <a:cubicBezTo>
                      <a:pt x="58" y="4"/>
                      <a:pt x="277" y="1"/>
                      <a:pt x="350" y="0"/>
                    </a:cubicBezTo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90347" name="Freeform 75"/>
              <p:cNvSpPr>
                <a:spLocks/>
              </p:cNvSpPr>
              <p:nvPr/>
            </p:nvSpPr>
            <p:spPr bwMode="auto">
              <a:xfrm>
                <a:off x="2263" y="1187"/>
                <a:ext cx="350" cy="5"/>
              </a:xfrm>
              <a:custGeom>
                <a:avLst/>
                <a:gdLst>
                  <a:gd name="T0" fmla="*/ 0 w 350"/>
                  <a:gd name="T1" fmla="*/ 5 h 5"/>
                  <a:gd name="T2" fmla="*/ 350 w 350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0" h="5">
                    <a:moveTo>
                      <a:pt x="0" y="5"/>
                    </a:moveTo>
                    <a:cubicBezTo>
                      <a:pt x="58" y="4"/>
                      <a:pt x="277" y="1"/>
                      <a:pt x="350" y="0"/>
                    </a:cubicBezTo>
                  </a:path>
                </a:pathLst>
              </a:custGeom>
              <a:noFill/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90348" name="Freeform 76"/>
              <p:cNvSpPr>
                <a:spLocks/>
              </p:cNvSpPr>
              <p:nvPr/>
            </p:nvSpPr>
            <p:spPr bwMode="auto">
              <a:xfrm>
                <a:off x="2263" y="1195"/>
                <a:ext cx="350" cy="5"/>
              </a:xfrm>
              <a:custGeom>
                <a:avLst/>
                <a:gdLst>
                  <a:gd name="T0" fmla="*/ 0 w 350"/>
                  <a:gd name="T1" fmla="*/ 5 h 5"/>
                  <a:gd name="T2" fmla="*/ 350 w 350"/>
                  <a:gd name="T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50" h="5">
                    <a:moveTo>
                      <a:pt x="0" y="5"/>
                    </a:moveTo>
                    <a:cubicBezTo>
                      <a:pt x="58" y="4"/>
                      <a:pt x="277" y="1"/>
                      <a:pt x="350" y="0"/>
                    </a:cubicBezTo>
                  </a:path>
                </a:pathLst>
              </a:custGeom>
              <a:noFill/>
              <a:ln w="31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aphicFrame>
        <p:nvGraphicFramePr>
          <p:cNvPr id="1590364" name="Object 92"/>
          <p:cNvGraphicFramePr>
            <a:graphicFrameLocks noChangeAspect="1"/>
          </p:cNvGraphicFramePr>
          <p:nvPr/>
        </p:nvGraphicFramePr>
        <p:xfrm>
          <a:off x="7729538" y="2581275"/>
          <a:ext cx="536575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596" name="Designer 4.1 Drawing" r:id="rId6" imgW="537120" imgH="3216240" progId="MgxDesigner">
                  <p:embed/>
                </p:oleObj>
              </mc:Choice>
              <mc:Fallback>
                <p:oleObj name="Designer 4.1 Drawing" r:id="rId6" imgW="537120" imgH="3216240" progId="MgxDesigner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538" y="2581275"/>
                        <a:ext cx="536575" cy="321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90365" name="Object 93"/>
          <p:cNvGraphicFramePr>
            <a:graphicFrameLocks noChangeAspect="1"/>
          </p:cNvGraphicFramePr>
          <p:nvPr/>
        </p:nvGraphicFramePr>
        <p:xfrm>
          <a:off x="7735888" y="2463800"/>
          <a:ext cx="536575" cy="12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597" name="Designer 4.1 Drawing" r:id="rId8" imgW="537120" imgH="128520" progId="MgxDesigner">
                  <p:embed/>
                </p:oleObj>
              </mc:Choice>
              <mc:Fallback>
                <p:oleObj name="Designer 4.1 Drawing" r:id="rId8" imgW="537120" imgH="128520" progId="MgxDesigner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5888" y="2463800"/>
                        <a:ext cx="536575" cy="12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90380" name="Group 108"/>
          <p:cNvGrpSpPr>
            <a:grpSpLocks/>
          </p:cNvGrpSpPr>
          <p:nvPr/>
        </p:nvGrpSpPr>
        <p:grpSpPr bwMode="auto">
          <a:xfrm>
            <a:off x="5724525" y="1739900"/>
            <a:ext cx="603250" cy="4057650"/>
            <a:chOff x="3642" y="1176"/>
            <a:chExt cx="380" cy="2556"/>
          </a:xfrm>
        </p:grpSpPr>
        <p:grpSp>
          <p:nvGrpSpPr>
            <p:cNvPr id="1590351" name="Group 79"/>
            <p:cNvGrpSpPr>
              <a:grpSpLocks/>
            </p:cNvGrpSpPr>
            <p:nvPr/>
          </p:nvGrpSpPr>
          <p:grpSpPr bwMode="auto">
            <a:xfrm>
              <a:off x="3642" y="1176"/>
              <a:ext cx="363" cy="541"/>
              <a:chOff x="2261" y="1169"/>
              <a:chExt cx="363" cy="541"/>
            </a:xfrm>
          </p:grpSpPr>
          <p:sp>
            <p:nvSpPr>
              <p:cNvPr id="1590352" name="Freeform 80"/>
              <p:cNvSpPr>
                <a:spLocks/>
              </p:cNvSpPr>
              <p:nvPr/>
            </p:nvSpPr>
            <p:spPr bwMode="auto">
              <a:xfrm>
                <a:off x="2273" y="1210"/>
                <a:ext cx="114" cy="467"/>
              </a:xfrm>
              <a:custGeom>
                <a:avLst/>
                <a:gdLst>
                  <a:gd name="T0" fmla="*/ 0 w 114"/>
                  <a:gd name="T1" fmla="*/ 0 h 467"/>
                  <a:gd name="T2" fmla="*/ 17 w 114"/>
                  <a:gd name="T3" fmla="*/ 163 h 467"/>
                  <a:gd name="T4" fmla="*/ 84 w 114"/>
                  <a:gd name="T5" fmla="*/ 353 h 467"/>
                  <a:gd name="T6" fmla="*/ 109 w 114"/>
                  <a:gd name="T7" fmla="*/ 419 h 467"/>
                  <a:gd name="T8" fmla="*/ 114 w 114"/>
                  <a:gd name="T9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67">
                    <a:moveTo>
                      <a:pt x="0" y="0"/>
                    </a:moveTo>
                    <a:cubicBezTo>
                      <a:pt x="3" y="27"/>
                      <a:pt x="3" y="104"/>
                      <a:pt x="17" y="163"/>
                    </a:cubicBezTo>
                    <a:cubicBezTo>
                      <a:pt x="31" y="222"/>
                      <a:pt x="62" y="310"/>
                      <a:pt x="84" y="353"/>
                    </a:cubicBezTo>
                    <a:cubicBezTo>
                      <a:pt x="106" y="396"/>
                      <a:pt x="104" y="400"/>
                      <a:pt x="109" y="419"/>
                    </a:cubicBezTo>
                    <a:cubicBezTo>
                      <a:pt x="114" y="438"/>
                      <a:pt x="113" y="457"/>
                      <a:pt x="114" y="467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90353" name="Freeform 81"/>
              <p:cNvSpPr>
                <a:spLocks/>
              </p:cNvSpPr>
              <p:nvPr/>
            </p:nvSpPr>
            <p:spPr bwMode="auto">
              <a:xfrm>
                <a:off x="2502" y="1210"/>
                <a:ext cx="114" cy="467"/>
              </a:xfrm>
              <a:custGeom>
                <a:avLst/>
                <a:gdLst>
                  <a:gd name="T0" fmla="*/ 114 w 114"/>
                  <a:gd name="T1" fmla="*/ 0 h 467"/>
                  <a:gd name="T2" fmla="*/ 97 w 114"/>
                  <a:gd name="T3" fmla="*/ 163 h 467"/>
                  <a:gd name="T4" fmla="*/ 30 w 114"/>
                  <a:gd name="T5" fmla="*/ 353 h 467"/>
                  <a:gd name="T6" fmla="*/ 5 w 114"/>
                  <a:gd name="T7" fmla="*/ 419 h 467"/>
                  <a:gd name="T8" fmla="*/ 0 w 114"/>
                  <a:gd name="T9" fmla="*/ 467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67">
                    <a:moveTo>
                      <a:pt x="114" y="0"/>
                    </a:moveTo>
                    <a:cubicBezTo>
                      <a:pt x="111" y="27"/>
                      <a:pt x="111" y="104"/>
                      <a:pt x="97" y="163"/>
                    </a:cubicBezTo>
                    <a:cubicBezTo>
                      <a:pt x="83" y="222"/>
                      <a:pt x="45" y="316"/>
                      <a:pt x="30" y="353"/>
                    </a:cubicBezTo>
                    <a:cubicBezTo>
                      <a:pt x="15" y="390"/>
                      <a:pt x="8" y="406"/>
                      <a:pt x="5" y="419"/>
                    </a:cubicBezTo>
                    <a:cubicBezTo>
                      <a:pt x="2" y="432"/>
                      <a:pt x="1" y="457"/>
                      <a:pt x="0" y="467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590354" name="Group 82"/>
              <p:cNvGrpSpPr>
                <a:grpSpLocks/>
              </p:cNvGrpSpPr>
              <p:nvPr/>
            </p:nvGrpSpPr>
            <p:grpSpPr bwMode="auto">
              <a:xfrm>
                <a:off x="2261" y="1169"/>
                <a:ext cx="363" cy="44"/>
                <a:chOff x="2261" y="1169"/>
                <a:chExt cx="363" cy="44"/>
              </a:xfrm>
            </p:grpSpPr>
            <p:sp>
              <p:nvSpPr>
                <p:cNvPr id="1590355" name="Rectangle 83"/>
                <p:cNvSpPr>
                  <a:spLocks noChangeArrowheads="1"/>
                </p:cNvSpPr>
                <p:nvPr/>
              </p:nvSpPr>
              <p:spPr bwMode="auto">
                <a:xfrm>
                  <a:off x="2261" y="1169"/>
                  <a:ext cx="363" cy="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90356" name="Freeform 84"/>
                <p:cNvSpPr>
                  <a:spLocks/>
                </p:cNvSpPr>
                <p:nvPr/>
              </p:nvSpPr>
              <p:spPr bwMode="auto">
                <a:xfrm>
                  <a:off x="2266" y="1179"/>
                  <a:ext cx="350" cy="5"/>
                </a:xfrm>
                <a:custGeom>
                  <a:avLst/>
                  <a:gdLst>
                    <a:gd name="T0" fmla="*/ 0 w 350"/>
                    <a:gd name="T1" fmla="*/ 5 h 5"/>
                    <a:gd name="T2" fmla="*/ 350 w 350"/>
                    <a:gd name="T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50" h="5">
                      <a:moveTo>
                        <a:pt x="0" y="5"/>
                      </a:moveTo>
                      <a:cubicBezTo>
                        <a:pt x="58" y="4"/>
                        <a:pt x="277" y="1"/>
                        <a:pt x="350" y="0"/>
                      </a:cubicBezTo>
                    </a:path>
                  </a:pathLst>
                </a:custGeom>
                <a:noFill/>
                <a:ln w="317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590357" name="Freeform 85"/>
                <p:cNvSpPr>
                  <a:spLocks/>
                </p:cNvSpPr>
                <p:nvPr/>
              </p:nvSpPr>
              <p:spPr bwMode="auto">
                <a:xfrm>
                  <a:off x="2263" y="1187"/>
                  <a:ext cx="350" cy="5"/>
                </a:xfrm>
                <a:custGeom>
                  <a:avLst/>
                  <a:gdLst>
                    <a:gd name="T0" fmla="*/ 0 w 350"/>
                    <a:gd name="T1" fmla="*/ 5 h 5"/>
                    <a:gd name="T2" fmla="*/ 350 w 350"/>
                    <a:gd name="T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50" h="5">
                      <a:moveTo>
                        <a:pt x="0" y="5"/>
                      </a:moveTo>
                      <a:cubicBezTo>
                        <a:pt x="58" y="4"/>
                        <a:pt x="277" y="1"/>
                        <a:pt x="350" y="0"/>
                      </a:cubicBezTo>
                    </a:path>
                  </a:pathLst>
                </a:custGeom>
                <a:noFill/>
                <a:ln w="31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590358" name="Freeform 86"/>
                <p:cNvSpPr>
                  <a:spLocks/>
                </p:cNvSpPr>
                <p:nvPr/>
              </p:nvSpPr>
              <p:spPr bwMode="auto">
                <a:xfrm>
                  <a:off x="2263" y="1195"/>
                  <a:ext cx="350" cy="5"/>
                </a:xfrm>
                <a:custGeom>
                  <a:avLst/>
                  <a:gdLst>
                    <a:gd name="T0" fmla="*/ 0 w 350"/>
                    <a:gd name="T1" fmla="*/ 5 h 5"/>
                    <a:gd name="T2" fmla="*/ 350 w 350"/>
                    <a:gd name="T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50" h="5">
                      <a:moveTo>
                        <a:pt x="0" y="5"/>
                      </a:moveTo>
                      <a:cubicBezTo>
                        <a:pt x="58" y="4"/>
                        <a:pt x="277" y="1"/>
                        <a:pt x="350" y="0"/>
                      </a:cubicBezTo>
                    </a:path>
                  </a:pathLst>
                </a:custGeom>
                <a:noFill/>
                <a:ln w="31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590359" name="Group 87"/>
              <p:cNvGrpSpPr>
                <a:grpSpLocks/>
              </p:cNvGrpSpPr>
              <p:nvPr/>
            </p:nvGrpSpPr>
            <p:grpSpPr bwMode="auto">
              <a:xfrm>
                <a:off x="2359" y="1666"/>
                <a:ext cx="174" cy="44"/>
                <a:chOff x="2261" y="1169"/>
                <a:chExt cx="363" cy="44"/>
              </a:xfrm>
            </p:grpSpPr>
            <p:sp>
              <p:nvSpPr>
                <p:cNvPr id="1590360" name="Rectangle 88"/>
                <p:cNvSpPr>
                  <a:spLocks noChangeArrowheads="1"/>
                </p:cNvSpPr>
                <p:nvPr/>
              </p:nvSpPr>
              <p:spPr bwMode="auto">
                <a:xfrm>
                  <a:off x="2261" y="1169"/>
                  <a:ext cx="363" cy="4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90361" name="Freeform 89"/>
                <p:cNvSpPr>
                  <a:spLocks/>
                </p:cNvSpPr>
                <p:nvPr/>
              </p:nvSpPr>
              <p:spPr bwMode="auto">
                <a:xfrm>
                  <a:off x="2266" y="1179"/>
                  <a:ext cx="350" cy="5"/>
                </a:xfrm>
                <a:custGeom>
                  <a:avLst/>
                  <a:gdLst>
                    <a:gd name="T0" fmla="*/ 0 w 350"/>
                    <a:gd name="T1" fmla="*/ 5 h 5"/>
                    <a:gd name="T2" fmla="*/ 350 w 350"/>
                    <a:gd name="T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50" h="5">
                      <a:moveTo>
                        <a:pt x="0" y="5"/>
                      </a:moveTo>
                      <a:cubicBezTo>
                        <a:pt x="58" y="4"/>
                        <a:pt x="277" y="1"/>
                        <a:pt x="350" y="0"/>
                      </a:cubicBezTo>
                    </a:path>
                  </a:pathLst>
                </a:custGeom>
                <a:noFill/>
                <a:ln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590362" name="Freeform 90"/>
                <p:cNvSpPr>
                  <a:spLocks/>
                </p:cNvSpPr>
                <p:nvPr/>
              </p:nvSpPr>
              <p:spPr bwMode="auto">
                <a:xfrm>
                  <a:off x="2263" y="1187"/>
                  <a:ext cx="350" cy="5"/>
                </a:xfrm>
                <a:custGeom>
                  <a:avLst/>
                  <a:gdLst>
                    <a:gd name="T0" fmla="*/ 0 w 350"/>
                    <a:gd name="T1" fmla="*/ 5 h 5"/>
                    <a:gd name="T2" fmla="*/ 350 w 350"/>
                    <a:gd name="T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50" h="5">
                      <a:moveTo>
                        <a:pt x="0" y="5"/>
                      </a:moveTo>
                      <a:cubicBezTo>
                        <a:pt x="58" y="4"/>
                        <a:pt x="277" y="1"/>
                        <a:pt x="350" y="0"/>
                      </a:cubicBezTo>
                    </a:path>
                  </a:pathLst>
                </a:custGeom>
                <a:noFill/>
                <a:ln w="31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590363" name="Freeform 91"/>
                <p:cNvSpPr>
                  <a:spLocks/>
                </p:cNvSpPr>
                <p:nvPr/>
              </p:nvSpPr>
              <p:spPr bwMode="auto">
                <a:xfrm>
                  <a:off x="2263" y="1195"/>
                  <a:ext cx="350" cy="5"/>
                </a:xfrm>
                <a:custGeom>
                  <a:avLst/>
                  <a:gdLst>
                    <a:gd name="T0" fmla="*/ 0 w 350"/>
                    <a:gd name="T1" fmla="*/ 5 h 5"/>
                    <a:gd name="T2" fmla="*/ 350 w 350"/>
                    <a:gd name="T3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50" h="5">
                      <a:moveTo>
                        <a:pt x="0" y="5"/>
                      </a:moveTo>
                      <a:cubicBezTo>
                        <a:pt x="58" y="4"/>
                        <a:pt x="277" y="1"/>
                        <a:pt x="350" y="0"/>
                      </a:cubicBezTo>
                    </a:path>
                  </a:pathLst>
                </a:custGeom>
                <a:noFill/>
                <a:ln w="3175" cap="flat" cmpd="sng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aphicFrame>
          <p:nvGraphicFramePr>
            <p:cNvPr id="1590330" name="Object 58"/>
            <p:cNvGraphicFramePr>
              <a:graphicFrameLocks noChangeAspect="1"/>
            </p:cNvGraphicFramePr>
            <p:nvPr/>
          </p:nvGraphicFramePr>
          <p:xfrm>
            <a:off x="3684" y="1706"/>
            <a:ext cx="338" cy="20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0598" name="Designer 4.1 Drawing" r:id="rId10" imgW="537120" imgH="3216240" progId="MgxDesigner">
                    <p:embed/>
                  </p:oleObj>
                </mc:Choice>
                <mc:Fallback>
                  <p:oleObj name="Designer 4.1 Drawing" r:id="rId10" imgW="537120" imgH="3216240" progId="MgxDesigner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4" y="1706"/>
                          <a:ext cx="338" cy="20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90315" name="Object 43"/>
          <p:cNvGraphicFramePr>
            <a:graphicFrameLocks noChangeAspect="1"/>
          </p:cNvGraphicFramePr>
          <p:nvPr/>
        </p:nvGraphicFramePr>
        <p:xfrm>
          <a:off x="3832225" y="2581275"/>
          <a:ext cx="536575" cy="321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0599" name="Designer 4.1 Drawing" r:id="rId11" imgW="537120" imgH="3216240" progId="MgxDesigner">
                  <p:embed/>
                </p:oleObj>
              </mc:Choice>
              <mc:Fallback>
                <p:oleObj name="Designer 4.1 Drawing" r:id="rId11" imgW="537120" imgH="3216240" progId="MgxDesigner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2581275"/>
                        <a:ext cx="536575" cy="321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90373" name="Group 101"/>
          <p:cNvGrpSpPr>
            <a:grpSpLocks/>
          </p:cNvGrpSpPr>
          <p:nvPr/>
        </p:nvGrpSpPr>
        <p:grpSpPr bwMode="auto">
          <a:xfrm>
            <a:off x="463550" y="2968625"/>
            <a:ext cx="668338" cy="600075"/>
            <a:chOff x="421" y="1764"/>
            <a:chExt cx="421" cy="378"/>
          </a:xfrm>
        </p:grpSpPr>
        <p:sp>
          <p:nvSpPr>
            <p:cNvPr id="1590370" name="Freeform 98"/>
            <p:cNvSpPr>
              <a:spLocks/>
            </p:cNvSpPr>
            <p:nvPr/>
          </p:nvSpPr>
          <p:spPr bwMode="auto">
            <a:xfrm>
              <a:off x="421" y="1891"/>
              <a:ext cx="418" cy="250"/>
            </a:xfrm>
            <a:custGeom>
              <a:avLst/>
              <a:gdLst>
                <a:gd name="T0" fmla="*/ 5 w 418"/>
                <a:gd name="T1" fmla="*/ 6 h 250"/>
                <a:gd name="T2" fmla="*/ 217 w 418"/>
                <a:gd name="T3" fmla="*/ 13 h 250"/>
                <a:gd name="T4" fmla="*/ 414 w 418"/>
                <a:gd name="T5" fmla="*/ 5 h 250"/>
                <a:gd name="T6" fmla="*/ 408 w 418"/>
                <a:gd name="T7" fmla="*/ 172 h 250"/>
                <a:gd name="T8" fmla="*/ 391 w 418"/>
                <a:gd name="T9" fmla="*/ 250 h 250"/>
                <a:gd name="T10" fmla="*/ 31 w 418"/>
                <a:gd name="T11" fmla="*/ 249 h 250"/>
                <a:gd name="T12" fmla="*/ 7 w 418"/>
                <a:gd name="T13" fmla="*/ 148 h 250"/>
                <a:gd name="T14" fmla="*/ 5 w 418"/>
                <a:gd name="T15" fmla="*/ 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8" h="250">
                  <a:moveTo>
                    <a:pt x="5" y="6"/>
                  </a:moveTo>
                  <a:cubicBezTo>
                    <a:pt x="10" y="6"/>
                    <a:pt x="127" y="16"/>
                    <a:pt x="217" y="13"/>
                  </a:cubicBezTo>
                  <a:cubicBezTo>
                    <a:pt x="307" y="10"/>
                    <a:pt x="410" y="0"/>
                    <a:pt x="414" y="5"/>
                  </a:cubicBezTo>
                  <a:cubicBezTo>
                    <a:pt x="418" y="10"/>
                    <a:pt x="412" y="131"/>
                    <a:pt x="408" y="172"/>
                  </a:cubicBezTo>
                  <a:cubicBezTo>
                    <a:pt x="404" y="213"/>
                    <a:pt x="391" y="250"/>
                    <a:pt x="391" y="250"/>
                  </a:cubicBezTo>
                  <a:cubicBezTo>
                    <a:pt x="391" y="250"/>
                    <a:pt x="38" y="249"/>
                    <a:pt x="31" y="249"/>
                  </a:cubicBezTo>
                  <a:cubicBezTo>
                    <a:pt x="24" y="249"/>
                    <a:pt x="11" y="188"/>
                    <a:pt x="7" y="148"/>
                  </a:cubicBezTo>
                  <a:cubicBezTo>
                    <a:pt x="3" y="108"/>
                    <a:pt x="0" y="6"/>
                    <a:pt x="5" y="6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90371" name="Freeform 99"/>
            <p:cNvSpPr>
              <a:spLocks/>
            </p:cNvSpPr>
            <p:nvPr/>
          </p:nvSpPr>
          <p:spPr bwMode="auto">
            <a:xfrm>
              <a:off x="422" y="1764"/>
              <a:ext cx="420" cy="378"/>
            </a:xfrm>
            <a:custGeom>
              <a:avLst/>
              <a:gdLst>
                <a:gd name="T0" fmla="*/ 3 w 420"/>
                <a:gd name="T1" fmla="*/ 1 h 378"/>
                <a:gd name="T2" fmla="*/ 143 w 420"/>
                <a:gd name="T3" fmla="*/ 10 h 378"/>
                <a:gd name="T4" fmla="*/ 295 w 420"/>
                <a:gd name="T5" fmla="*/ 3 h 378"/>
                <a:gd name="T6" fmla="*/ 419 w 420"/>
                <a:gd name="T7" fmla="*/ 1 h 378"/>
                <a:gd name="T8" fmla="*/ 412 w 420"/>
                <a:gd name="T9" fmla="*/ 262 h 378"/>
                <a:gd name="T10" fmla="*/ 392 w 420"/>
                <a:gd name="T11" fmla="*/ 378 h 378"/>
                <a:gd name="T12" fmla="*/ 32 w 420"/>
                <a:gd name="T13" fmla="*/ 376 h 378"/>
                <a:gd name="T14" fmla="*/ 5 w 420"/>
                <a:gd name="T15" fmla="*/ 277 h 378"/>
                <a:gd name="T16" fmla="*/ 3 w 420"/>
                <a:gd name="T17" fmla="*/ 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378">
                  <a:moveTo>
                    <a:pt x="3" y="1"/>
                  </a:moveTo>
                  <a:cubicBezTo>
                    <a:pt x="8" y="1"/>
                    <a:pt x="53" y="15"/>
                    <a:pt x="143" y="10"/>
                  </a:cubicBezTo>
                  <a:cubicBezTo>
                    <a:pt x="192" y="10"/>
                    <a:pt x="250" y="4"/>
                    <a:pt x="295" y="3"/>
                  </a:cubicBezTo>
                  <a:cubicBezTo>
                    <a:pt x="341" y="2"/>
                    <a:pt x="420" y="2"/>
                    <a:pt x="419" y="1"/>
                  </a:cubicBezTo>
                  <a:cubicBezTo>
                    <a:pt x="418" y="0"/>
                    <a:pt x="416" y="198"/>
                    <a:pt x="412" y="262"/>
                  </a:cubicBezTo>
                  <a:cubicBezTo>
                    <a:pt x="408" y="326"/>
                    <a:pt x="392" y="378"/>
                    <a:pt x="392" y="378"/>
                  </a:cubicBezTo>
                  <a:cubicBezTo>
                    <a:pt x="392" y="378"/>
                    <a:pt x="39" y="376"/>
                    <a:pt x="32" y="376"/>
                  </a:cubicBezTo>
                  <a:cubicBezTo>
                    <a:pt x="25" y="376"/>
                    <a:pt x="9" y="340"/>
                    <a:pt x="5" y="277"/>
                  </a:cubicBezTo>
                  <a:cubicBezTo>
                    <a:pt x="0" y="215"/>
                    <a:pt x="3" y="59"/>
                    <a:pt x="3" y="1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0099FF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AEAE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90372" name="Group 100"/>
          <p:cNvGrpSpPr>
            <a:grpSpLocks/>
          </p:cNvGrpSpPr>
          <p:nvPr/>
        </p:nvGrpSpPr>
        <p:grpSpPr bwMode="auto">
          <a:xfrm>
            <a:off x="460375" y="2800350"/>
            <a:ext cx="677863" cy="1371600"/>
            <a:chOff x="419" y="1658"/>
            <a:chExt cx="427" cy="864"/>
          </a:xfrm>
        </p:grpSpPr>
        <p:sp>
          <p:nvSpPr>
            <p:cNvPr id="1590369" name="Freeform 97" descr="圓球"/>
            <p:cNvSpPr>
              <a:spLocks/>
            </p:cNvSpPr>
            <p:nvPr/>
          </p:nvSpPr>
          <p:spPr bwMode="auto">
            <a:xfrm>
              <a:off x="445" y="2137"/>
              <a:ext cx="376" cy="49"/>
            </a:xfrm>
            <a:custGeom>
              <a:avLst/>
              <a:gdLst>
                <a:gd name="T0" fmla="*/ 8 w 373"/>
                <a:gd name="T1" fmla="*/ 1 h 49"/>
                <a:gd name="T2" fmla="*/ 368 w 373"/>
                <a:gd name="T3" fmla="*/ 1 h 49"/>
                <a:gd name="T4" fmla="*/ 334 w 373"/>
                <a:gd name="T5" fmla="*/ 45 h 49"/>
                <a:gd name="T6" fmla="*/ 33 w 373"/>
                <a:gd name="T7" fmla="*/ 45 h 49"/>
                <a:gd name="T8" fmla="*/ 8 w 373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" h="49">
                  <a:moveTo>
                    <a:pt x="8" y="1"/>
                  </a:moveTo>
                  <a:cubicBezTo>
                    <a:pt x="16" y="1"/>
                    <a:pt x="363" y="0"/>
                    <a:pt x="368" y="1"/>
                  </a:cubicBezTo>
                  <a:cubicBezTo>
                    <a:pt x="373" y="2"/>
                    <a:pt x="334" y="47"/>
                    <a:pt x="334" y="45"/>
                  </a:cubicBezTo>
                  <a:cubicBezTo>
                    <a:pt x="334" y="42"/>
                    <a:pt x="39" y="49"/>
                    <a:pt x="33" y="45"/>
                  </a:cubicBezTo>
                  <a:cubicBezTo>
                    <a:pt x="27" y="40"/>
                    <a:pt x="0" y="1"/>
                    <a:pt x="8" y="1"/>
                  </a:cubicBezTo>
                  <a:close/>
                </a:path>
              </a:pathLst>
            </a:custGeom>
            <a:pattFill prst="sphere">
              <a:fgClr>
                <a:schemeClr val="bg2"/>
              </a:fgClr>
              <a:bgClr>
                <a:schemeClr val="accent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 cap="flat" cmpd="sng">
                  <a:solidFill>
                    <a:srgbClr val="FF505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90368" name="Freeform 96"/>
            <p:cNvSpPr>
              <a:spLocks/>
            </p:cNvSpPr>
            <p:nvPr/>
          </p:nvSpPr>
          <p:spPr bwMode="auto">
            <a:xfrm>
              <a:off x="419" y="1658"/>
              <a:ext cx="427" cy="864"/>
            </a:xfrm>
            <a:custGeom>
              <a:avLst/>
              <a:gdLst>
                <a:gd name="T0" fmla="*/ 7 w 427"/>
                <a:gd name="T1" fmla="*/ 6 h 864"/>
                <a:gd name="T2" fmla="*/ 6 w 427"/>
                <a:gd name="T3" fmla="*/ 348 h 864"/>
                <a:gd name="T4" fmla="*/ 42 w 427"/>
                <a:gd name="T5" fmla="*/ 504 h 864"/>
                <a:gd name="T6" fmla="*/ 162 w 427"/>
                <a:gd name="T7" fmla="*/ 608 h 864"/>
                <a:gd name="T8" fmla="*/ 186 w 427"/>
                <a:gd name="T9" fmla="*/ 711 h 864"/>
                <a:gd name="T10" fmla="*/ 183 w 427"/>
                <a:gd name="T11" fmla="*/ 862 h 864"/>
                <a:gd name="T12" fmla="*/ 240 w 427"/>
                <a:gd name="T13" fmla="*/ 833 h 864"/>
                <a:gd name="T14" fmla="*/ 253 w 427"/>
                <a:gd name="T15" fmla="*/ 627 h 864"/>
                <a:gd name="T16" fmla="*/ 337 w 427"/>
                <a:gd name="T17" fmla="*/ 550 h 864"/>
                <a:gd name="T18" fmla="*/ 402 w 427"/>
                <a:gd name="T19" fmla="*/ 464 h 864"/>
                <a:gd name="T20" fmla="*/ 419 w 427"/>
                <a:gd name="T21" fmla="*/ 243 h 864"/>
                <a:gd name="T22" fmla="*/ 419 w 427"/>
                <a:gd name="T23" fmla="*/ 3 h 864"/>
                <a:gd name="T24" fmla="*/ 7 w 427"/>
                <a:gd name="T25" fmla="*/ 6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7" h="864">
                  <a:moveTo>
                    <a:pt x="7" y="6"/>
                  </a:moveTo>
                  <a:cubicBezTo>
                    <a:pt x="4" y="11"/>
                    <a:pt x="0" y="264"/>
                    <a:pt x="6" y="348"/>
                  </a:cubicBezTo>
                  <a:cubicBezTo>
                    <a:pt x="12" y="432"/>
                    <a:pt x="16" y="461"/>
                    <a:pt x="42" y="504"/>
                  </a:cubicBezTo>
                  <a:cubicBezTo>
                    <a:pt x="68" y="547"/>
                    <a:pt x="138" y="574"/>
                    <a:pt x="162" y="608"/>
                  </a:cubicBezTo>
                  <a:cubicBezTo>
                    <a:pt x="186" y="642"/>
                    <a:pt x="183" y="669"/>
                    <a:pt x="186" y="711"/>
                  </a:cubicBezTo>
                  <a:cubicBezTo>
                    <a:pt x="189" y="753"/>
                    <a:pt x="185" y="860"/>
                    <a:pt x="183" y="862"/>
                  </a:cubicBezTo>
                  <a:cubicBezTo>
                    <a:pt x="181" y="864"/>
                    <a:pt x="238" y="841"/>
                    <a:pt x="240" y="833"/>
                  </a:cubicBezTo>
                  <a:cubicBezTo>
                    <a:pt x="242" y="825"/>
                    <a:pt x="240" y="656"/>
                    <a:pt x="253" y="627"/>
                  </a:cubicBezTo>
                  <a:cubicBezTo>
                    <a:pt x="266" y="598"/>
                    <a:pt x="312" y="577"/>
                    <a:pt x="337" y="550"/>
                  </a:cubicBezTo>
                  <a:cubicBezTo>
                    <a:pt x="362" y="523"/>
                    <a:pt x="389" y="516"/>
                    <a:pt x="402" y="464"/>
                  </a:cubicBezTo>
                  <a:cubicBezTo>
                    <a:pt x="415" y="412"/>
                    <a:pt x="417" y="321"/>
                    <a:pt x="419" y="243"/>
                  </a:cubicBezTo>
                  <a:cubicBezTo>
                    <a:pt x="421" y="165"/>
                    <a:pt x="427" y="0"/>
                    <a:pt x="419" y="3"/>
                  </a:cubicBezTo>
                  <a:cubicBezTo>
                    <a:pt x="411" y="6"/>
                    <a:pt x="10" y="1"/>
                    <a:pt x="7" y="6"/>
                  </a:cubicBezTo>
                  <a:close/>
                </a:path>
              </a:pathLst>
            </a:custGeom>
            <a:noFill/>
            <a:ln w="12700" cap="flat" cmpd="sng">
              <a:solidFill>
                <a:srgbClr val="3366CC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90375" name="Text Box 103"/>
          <p:cNvSpPr txBox="1">
            <a:spLocks noChangeArrowheads="1"/>
          </p:cNvSpPr>
          <p:nvPr/>
        </p:nvSpPr>
        <p:spPr bwMode="auto">
          <a:xfrm>
            <a:off x="1462088" y="5675313"/>
            <a:ext cx="31115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 sz="1800">
                <a:latin typeface="Arial" panose="020B0604020202020204" pitchFamily="34" charset="0"/>
                <a:ea typeface="細明體" panose="02020509000000000000" pitchFamily="49" charset="-120"/>
              </a:rPr>
              <a:t>1</a:t>
            </a:r>
          </a:p>
          <a:p>
            <a:pPr>
              <a:lnSpc>
                <a:spcPct val="120000"/>
              </a:lnSpc>
            </a:pPr>
            <a:r>
              <a:rPr lang="en-US" altLang="zh-TW" sz="1800">
                <a:latin typeface="Arial" panose="020B0604020202020204" pitchFamily="34" charset="0"/>
                <a:ea typeface="細明體" panose="02020509000000000000" pitchFamily="49" charset="-120"/>
              </a:rPr>
              <a:t>2</a:t>
            </a:r>
          </a:p>
        </p:txBody>
      </p:sp>
      <p:grpSp>
        <p:nvGrpSpPr>
          <p:cNvPr id="1590379" name="Group 107"/>
          <p:cNvGrpSpPr>
            <a:grpSpLocks/>
          </p:cNvGrpSpPr>
          <p:nvPr/>
        </p:nvGrpSpPr>
        <p:grpSpPr bwMode="auto">
          <a:xfrm>
            <a:off x="1695450" y="5524500"/>
            <a:ext cx="841375" cy="898525"/>
            <a:chOff x="1003" y="3566"/>
            <a:chExt cx="530" cy="566"/>
          </a:xfrm>
        </p:grpSpPr>
        <p:grpSp>
          <p:nvGrpSpPr>
            <p:cNvPr id="1590323" name="Group 51"/>
            <p:cNvGrpSpPr>
              <a:grpSpLocks/>
            </p:cNvGrpSpPr>
            <p:nvPr/>
          </p:nvGrpSpPr>
          <p:grpSpPr bwMode="auto">
            <a:xfrm>
              <a:off x="1003" y="3566"/>
              <a:ext cx="530" cy="566"/>
              <a:chOff x="1003" y="3566"/>
              <a:chExt cx="530" cy="566"/>
            </a:xfrm>
          </p:grpSpPr>
          <p:sp>
            <p:nvSpPr>
              <p:cNvPr id="1590322" name="Freeform 50"/>
              <p:cNvSpPr>
                <a:spLocks/>
              </p:cNvSpPr>
              <p:nvPr/>
            </p:nvSpPr>
            <p:spPr bwMode="auto">
              <a:xfrm>
                <a:off x="1075" y="3739"/>
                <a:ext cx="444" cy="388"/>
              </a:xfrm>
              <a:custGeom>
                <a:avLst/>
                <a:gdLst>
                  <a:gd name="T0" fmla="*/ 4 w 444"/>
                  <a:gd name="T1" fmla="*/ 21 h 374"/>
                  <a:gd name="T2" fmla="*/ 4 w 444"/>
                  <a:gd name="T3" fmla="*/ 313 h 374"/>
                  <a:gd name="T4" fmla="*/ 64 w 444"/>
                  <a:gd name="T5" fmla="*/ 373 h 374"/>
                  <a:gd name="T6" fmla="*/ 392 w 444"/>
                  <a:gd name="T7" fmla="*/ 368 h 374"/>
                  <a:gd name="T8" fmla="*/ 438 w 444"/>
                  <a:gd name="T9" fmla="*/ 306 h 374"/>
                  <a:gd name="T10" fmla="*/ 439 w 444"/>
                  <a:gd name="T11" fmla="*/ 10 h 374"/>
                  <a:gd name="T12" fmla="*/ 319 w 444"/>
                  <a:gd name="T13" fmla="*/ 16 h 374"/>
                  <a:gd name="T14" fmla="*/ 226 w 444"/>
                  <a:gd name="T15" fmla="*/ 18 h 374"/>
                  <a:gd name="T16" fmla="*/ 120 w 444"/>
                  <a:gd name="T17" fmla="*/ 12 h 374"/>
                  <a:gd name="T18" fmla="*/ 4 w 444"/>
                  <a:gd name="T19" fmla="*/ 21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4" h="374">
                    <a:moveTo>
                      <a:pt x="4" y="21"/>
                    </a:moveTo>
                    <a:cubicBezTo>
                      <a:pt x="0" y="30"/>
                      <a:pt x="1" y="257"/>
                      <a:pt x="4" y="313"/>
                    </a:cubicBezTo>
                    <a:cubicBezTo>
                      <a:pt x="7" y="370"/>
                      <a:pt x="19" y="371"/>
                      <a:pt x="64" y="373"/>
                    </a:cubicBezTo>
                    <a:cubicBezTo>
                      <a:pt x="109" y="374"/>
                      <a:pt x="362" y="365"/>
                      <a:pt x="392" y="368"/>
                    </a:cubicBezTo>
                    <a:cubicBezTo>
                      <a:pt x="422" y="371"/>
                      <a:pt x="432" y="364"/>
                      <a:pt x="438" y="306"/>
                    </a:cubicBezTo>
                    <a:cubicBezTo>
                      <a:pt x="444" y="249"/>
                      <a:pt x="442" y="20"/>
                      <a:pt x="439" y="10"/>
                    </a:cubicBezTo>
                    <a:cubicBezTo>
                      <a:pt x="436" y="0"/>
                      <a:pt x="354" y="13"/>
                      <a:pt x="319" y="16"/>
                    </a:cubicBezTo>
                    <a:cubicBezTo>
                      <a:pt x="284" y="19"/>
                      <a:pt x="257" y="17"/>
                      <a:pt x="226" y="18"/>
                    </a:cubicBezTo>
                    <a:cubicBezTo>
                      <a:pt x="175" y="22"/>
                      <a:pt x="158" y="17"/>
                      <a:pt x="120" y="12"/>
                    </a:cubicBezTo>
                    <a:cubicBezTo>
                      <a:pt x="82" y="7"/>
                      <a:pt x="28" y="19"/>
                      <a:pt x="4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0099FF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90320" name="Freeform 48"/>
              <p:cNvSpPr>
                <a:spLocks/>
              </p:cNvSpPr>
              <p:nvPr/>
            </p:nvSpPr>
            <p:spPr bwMode="auto">
              <a:xfrm>
                <a:off x="1073" y="3864"/>
                <a:ext cx="447" cy="263"/>
              </a:xfrm>
              <a:custGeom>
                <a:avLst/>
                <a:gdLst>
                  <a:gd name="T0" fmla="*/ 5 w 447"/>
                  <a:gd name="T1" fmla="*/ 18 h 263"/>
                  <a:gd name="T2" fmla="*/ 5 w 447"/>
                  <a:gd name="T3" fmla="*/ 221 h 263"/>
                  <a:gd name="T4" fmla="*/ 65 w 447"/>
                  <a:gd name="T5" fmla="*/ 262 h 263"/>
                  <a:gd name="T6" fmla="*/ 393 w 447"/>
                  <a:gd name="T7" fmla="*/ 259 h 263"/>
                  <a:gd name="T8" fmla="*/ 439 w 447"/>
                  <a:gd name="T9" fmla="*/ 216 h 263"/>
                  <a:gd name="T10" fmla="*/ 440 w 447"/>
                  <a:gd name="T11" fmla="*/ 4 h 263"/>
                  <a:gd name="T12" fmla="*/ 226 w 447"/>
                  <a:gd name="T13" fmla="*/ 22 h 263"/>
                  <a:gd name="T14" fmla="*/ 5 w 447"/>
                  <a:gd name="T15" fmla="*/ 18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7" h="263">
                    <a:moveTo>
                      <a:pt x="5" y="18"/>
                    </a:moveTo>
                    <a:cubicBezTo>
                      <a:pt x="0" y="25"/>
                      <a:pt x="2" y="182"/>
                      <a:pt x="5" y="221"/>
                    </a:cubicBezTo>
                    <a:cubicBezTo>
                      <a:pt x="8" y="260"/>
                      <a:pt x="20" y="261"/>
                      <a:pt x="65" y="262"/>
                    </a:cubicBezTo>
                    <a:cubicBezTo>
                      <a:pt x="110" y="263"/>
                      <a:pt x="363" y="257"/>
                      <a:pt x="393" y="259"/>
                    </a:cubicBezTo>
                    <a:cubicBezTo>
                      <a:pt x="423" y="261"/>
                      <a:pt x="433" y="256"/>
                      <a:pt x="439" y="216"/>
                    </a:cubicBezTo>
                    <a:cubicBezTo>
                      <a:pt x="445" y="176"/>
                      <a:pt x="447" y="8"/>
                      <a:pt x="440" y="4"/>
                    </a:cubicBezTo>
                    <a:cubicBezTo>
                      <a:pt x="433" y="0"/>
                      <a:pt x="298" y="20"/>
                      <a:pt x="226" y="22"/>
                    </a:cubicBezTo>
                    <a:cubicBezTo>
                      <a:pt x="154" y="24"/>
                      <a:pt x="10" y="11"/>
                      <a:pt x="5" y="1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FF00FF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90317" name="Freeform 45"/>
              <p:cNvSpPr>
                <a:spLocks/>
              </p:cNvSpPr>
              <p:nvPr/>
            </p:nvSpPr>
            <p:spPr bwMode="auto">
              <a:xfrm>
                <a:off x="1003" y="3566"/>
                <a:ext cx="530" cy="566"/>
              </a:xfrm>
              <a:custGeom>
                <a:avLst/>
                <a:gdLst>
                  <a:gd name="T0" fmla="*/ 74 w 530"/>
                  <a:gd name="T1" fmla="*/ 66 h 566"/>
                  <a:gd name="T2" fmla="*/ 75 w 530"/>
                  <a:gd name="T3" fmla="*/ 512 h 566"/>
                  <a:gd name="T4" fmla="*/ 139 w 530"/>
                  <a:gd name="T5" fmla="*/ 559 h 566"/>
                  <a:gd name="T6" fmla="*/ 469 w 530"/>
                  <a:gd name="T7" fmla="*/ 559 h 566"/>
                  <a:gd name="T8" fmla="*/ 512 w 530"/>
                  <a:gd name="T9" fmla="*/ 511 h 566"/>
                  <a:gd name="T10" fmla="*/ 514 w 530"/>
                  <a:gd name="T11" fmla="*/ 39 h 566"/>
                  <a:gd name="T12" fmla="*/ 509 w 530"/>
                  <a:gd name="T13" fmla="*/ 5 h 566"/>
                  <a:gd name="T14" fmla="*/ 79 w 530"/>
                  <a:gd name="T15" fmla="*/ 4 h 566"/>
                  <a:gd name="T16" fmla="*/ 37 w 530"/>
                  <a:gd name="T17" fmla="*/ 28 h 566"/>
                  <a:gd name="T18" fmla="*/ 74 w 530"/>
                  <a:gd name="T19" fmla="*/ 66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0" h="566">
                    <a:moveTo>
                      <a:pt x="74" y="66"/>
                    </a:moveTo>
                    <a:cubicBezTo>
                      <a:pt x="75" y="82"/>
                      <a:pt x="71" y="458"/>
                      <a:pt x="75" y="512"/>
                    </a:cubicBezTo>
                    <a:cubicBezTo>
                      <a:pt x="79" y="566"/>
                      <a:pt x="94" y="561"/>
                      <a:pt x="139" y="559"/>
                    </a:cubicBezTo>
                    <a:cubicBezTo>
                      <a:pt x="184" y="557"/>
                      <a:pt x="439" y="555"/>
                      <a:pt x="469" y="559"/>
                    </a:cubicBezTo>
                    <a:cubicBezTo>
                      <a:pt x="499" y="563"/>
                      <a:pt x="511" y="525"/>
                      <a:pt x="512" y="511"/>
                    </a:cubicBezTo>
                    <a:cubicBezTo>
                      <a:pt x="513" y="497"/>
                      <a:pt x="514" y="125"/>
                      <a:pt x="514" y="39"/>
                    </a:cubicBezTo>
                    <a:cubicBezTo>
                      <a:pt x="520" y="20"/>
                      <a:pt x="530" y="7"/>
                      <a:pt x="509" y="5"/>
                    </a:cubicBezTo>
                    <a:cubicBezTo>
                      <a:pt x="488" y="3"/>
                      <a:pt x="158" y="0"/>
                      <a:pt x="79" y="4"/>
                    </a:cubicBezTo>
                    <a:cubicBezTo>
                      <a:pt x="0" y="8"/>
                      <a:pt x="38" y="18"/>
                      <a:pt x="37" y="28"/>
                    </a:cubicBezTo>
                    <a:cubicBezTo>
                      <a:pt x="45" y="36"/>
                      <a:pt x="73" y="50"/>
                      <a:pt x="74" y="6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90376" name="Text Box 104"/>
            <p:cNvSpPr txBox="1">
              <a:spLocks noChangeArrowheads="1"/>
            </p:cNvSpPr>
            <p:nvPr/>
          </p:nvSpPr>
          <p:spPr bwMode="auto">
            <a:xfrm>
              <a:off x="1120" y="3866"/>
              <a:ext cx="34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TW" sz="1800">
                  <a:solidFill>
                    <a:schemeClr val="bg1"/>
                  </a:solidFill>
                  <a:latin typeface="Arial" panose="020B0604020202020204" pitchFamily="34" charset="0"/>
                  <a:ea typeface="細明體" panose="02020509000000000000" pitchFamily="49" charset="-120"/>
                </a:rPr>
                <a:t>Gel</a:t>
              </a:r>
            </a:p>
          </p:txBody>
        </p:sp>
      </p:grpSp>
      <p:sp>
        <p:nvSpPr>
          <p:cNvPr id="1590377" name="Text Box 105"/>
          <p:cNvSpPr txBox="1">
            <a:spLocks noChangeArrowheads="1"/>
          </p:cNvSpPr>
          <p:nvPr/>
        </p:nvSpPr>
        <p:spPr bwMode="auto">
          <a:xfrm>
            <a:off x="525463" y="3132138"/>
            <a:ext cx="5397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 sz="1800">
                <a:solidFill>
                  <a:schemeClr val="bg1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Gel</a:t>
            </a:r>
          </a:p>
        </p:txBody>
      </p:sp>
      <p:sp>
        <p:nvSpPr>
          <p:cNvPr id="1590378" name="Line 106"/>
          <p:cNvSpPr>
            <a:spLocks noChangeShapeType="1"/>
          </p:cNvSpPr>
          <p:nvPr/>
        </p:nvSpPr>
        <p:spPr bwMode="auto">
          <a:xfrm>
            <a:off x="798513" y="4219575"/>
            <a:ext cx="0" cy="457200"/>
          </a:xfrm>
          <a:prstGeom prst="line">
            <a:avLst/>
          </a:prstGeom>
          <a:noFill/>
          <a:ln w="38100">
            <a:solidFill>
              <a:srgbClr val="0099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90382" name="Text Box 110"/>
          <p:cNvSpPr txBox="1">
            <a:spLocks noChangeArrowheads="1"/>
          </p:cNvSpPr>
          <p:nvPr/>
        </p:nvSpPr>
        <p:spPr bwMode="auto">
          <a:xfrm>
            <a:off x="2411413" y="3068638"/>
            <a:ext cx="1295400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 sz="1600">
                <a:solidFill>
                  <a:srgbClr val="FF6600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Check flow rate of empty column </a:t>
            </a:r>
          </a:p>
        </p:txBody>
      </p:sp>
      <p:sp>
        <p:nvSpPr>
          <p:cNvPr id="1590383" name="Text Box 111"/>
          <p:cNvSpPr txBox="1">
            <a:spLocks noChangeArrowheads="1"/>
          </p:cNvSpPr>
          <p:nvPr/>
        </p:nvSpPr>
        <p:spPr bwMode="auto">
          <a:xfrm>
            <a:off x="6876256" y="6488668"/>
            <a:ext cx="1736373" cy="369332"/>
          </a:xfrm>
          <a:prstGeom prst="rect">
            <a:avLst/>
          </a:prstGeom>
          <a:solidFill>
            <a:srgbClr val="EBFF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dirty="0" smtClean="0">
                <a:latin typeface="Arial" panose="020B0604020202020204" pitchFamily="34" charset="0"/>
                <a:ea typeface="細明體" panose="02020509000000000000" pitchFamily="49" charset="-120"/>
              </a:rPr>
              <a:t>Pack</a:t>
            </a:r>
            <a:r>
              <a:rPr lang="zh-TW" altLang="en-US" sz="1800" dirty="0" smtClean="0">
                <a:latin typeface="Arial" panose="020B0604020202020204" pitchFamily="34" charset="0"/>
                <a:ea typeface="細明體" panose="02020509000000000000" pitchFamily="49" charset="-120"/>
              </a:rPr>
              <a:t> </a:t>
            </a:r>
            <a:r>
              <a:rPr lang="en-US" altLang="zh-TW" sz="1800" dirty="0" smtClean="0">
                <a:latin typeface="Arial" panose="020B0604020202020204" pitchFamily="34" charset="0"/>
                <a:ea typeface="細明體" panose="02020509000000000000" pitchFamily="49" charset="-120"/>
              </a:rPr>
              <a:t>gel tightly</a:t>
            </a:r>
            <a:endParaRPr lang="en-US" altLang="zh-TW" sz="1800" dirty="0">
              <a:latin typeface="Arial" panose="020B0604020202020204" pitchFamily="34" charset="0"/>
              <a:ea typeface="細明體" panose="02020509000000000000" pitchFamily="49" charset="-120"/>
            </a:endParaRPr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5" name="文字方塊 94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66"/>
          <p:cNvSpPr>
            <a:spLocks noChangeArrowheads="1"/>
          </p:cNvSpPr>
          <p:nvPr/>
        </p:nvSpPr>
        <p:spPr bwMode="auto">
          <a:xfrm>
            <a:off x="8562037" y="6577012"/>
            <a:ext cx="595036" cy="29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zh-TW" altLang="en-US" sz="1200" dirty="0" smtClean="0">
                <a:latin typeface="Arial" panose="020B0604020202020204" pitchFamily="34" charset="0"/>
                <a:ea typeface="華康細明體(P)" panose="02010600010101010101" pitchFamily="2" charset="-120"/>
              </a:rPr>
              <a:t>圖 </a:t>
            </a:r>
            <a:r>
              <a:rPr lang="en-US" altLang="zh-TW" sz="1200" dirty="0" smtClean="0">
                <a:latin typeface="Arial" panose="020B0604020202020204" pitchFamily="34" charset="0"/>
                <a:ea typeface="華康細明體(P)" panose="02010600010101010101" pitchFamily="2" charset="-120"/>
              </a:rPr>
              <a:t>2.6</a:t>
            </a:r>
            <a:endParaRPr lang="en-US" altLang="zh-TW" sz="1200" dirty="0">
              <a:latin typeface="Arial" panose="020B0604020202020204" pitchFamily="34" charset="0"/>
              <a:ea typeface="華康細明體(P)" panose="02010600010101010101" pitchFamily="2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58171" y="259038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文字方塊 96"/>
          <p:cNvSpPr txBox="1"/>
          <p:nvPr/>
        </p:nvSpPr>
        <p:spPr>
          <a:xfrm>
            <a:off x="1085806" y="616530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文字方塊 97"/>
          <p:cNvSpPr txBox="1"/>
          <p:nvPr/>
        </p:nvSpPr>
        <p:spPr>
          <a:xfrm>
            <a:off x="3156404" y="155679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文字方塊 98"/>
          <p:cNvSpPr txBox="1"/>
          <p:nvPr/>
        </p:nvSpPr>
        <p:spPr>
          <a:xfrm>
            <a:off x="5820700" y="11671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文字方塊 99"/>
          <p:cNvSpPr txBox="1"/>
          <p:nvPr/>
        </p:nvSpPr>
        <p:spPr>
          <a:xfrm>
            <a:off x="8189912" y="163514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0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9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9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9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90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90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90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59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159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59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90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90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90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59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59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0" dur="500"/>
                                        <p:tgtEl>
                                          <p:spTgt spid="159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90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9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9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500"/>
                                        <p:tgtEl>
                                          <p:spTgt spid="159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159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90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90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9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90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90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90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0" dur="500"/>
                                        <p:tgtEl>
                                          <p:spTgt spid="159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90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90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90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59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59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8" dur="500"/>
                                        <p:tgtEl>
                                          <p:spTgt spid="159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159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9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59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159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1590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159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590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590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59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4" dur="500"/>
                                        <p:tgtEl>
                                          <p:spTgt spid="159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59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2" dur="500"/>
                                        <p:tgtEl>
                                          <p:spTgt spid="159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59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0" dur="500"/>
                                        <p:tgtEl>
                                          <p:spTgt spid="159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59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59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590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59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59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590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59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59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1" dur="500"/>
                                        <p:tgtEl>
                                          <p:spTgt spid="1590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5" dur="500"/>
                                        <p:tgtEl>
                                          <p:spTgt spid="159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590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590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2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4" dur="500"/>
                                        <p:tgtEl>
                                          <p:spTgt spid="1590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6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90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590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59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9000"/>
                            </p:stCondLst>
                            <p:childTnLst>
                              <p:par>
                                <p:cTn id="2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0281" grpId="0"/>
      <p:bldP spid="1590282" grpId="0"/>
      <p:bldP spid="1590283" grpId="0"/>
      <p:bldP spid="1590284" grpId="0"/>
      <p:bldP spid="1590285" grpId="0"/>
      <p:bldP spid="1590286" grpId="0"/>
      <p:bldP spid="1590287" grpId="0"/>
      <p:bldP spid="1590288" grpId="0"/>
      <p:bldP spid="1590290" grpId="0"/>
      <p:bldP spid="1590303" grpId="0"/>
      <p:bldP spid="1590304" grpId="0"/>
      <p:bldP spid="1590305" grpId="0"/>
      <p:bldP spid="1590306" grpId="0"/>
      <p:bldP spid="1590308" grpId="0"/>
      <p:bldP spid="1590309" grpId="0"/>
      <p:bldP spid="1590310" grpId="0" animBg="1"/>
      <p:bldP spid="1590311" grpId="0"/>
      <p:bldP spid="1590375" grpId="0"/>
      <p:bldP spid="1590377" grpId="0"/>
      <p:bldP spid="1590382" grpId="0"/>
      <p:bldP spid="1590383" grpId="0" animBg="1"/>
      <p:bldP spid="96" grpId="0" autoUpdateAnimBg="0"/>
      <p:bldP spid="2" grpId="0"/>
      <p:bldP spid="97" grpId="0"/>
      <p:bldP spid="98" grpId="0"/>
      <p:bldP spid="99" grpId="0"/>
      <p:bldP spid="1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3" name="Rectangle 3"/>
          <p:cNvSpPr>
            <a:spLocks noChangeArrowheads="1"/>
          </p:cNvSpPr>
          <p:nvPr/>
        </p:nvSpPr>
        <p:spPr bwMode="auto">
          <a:xfrm>
            <a:off x="179388" y="177800"/>
            <a:ext cx="62905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色析</a:t>
            </a:r>
            <a:r>
              <a:rPr lang="zh-TW" altLang="en-US" sz="3200" dirty="0" smtClean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膠体的</a:t>
            </a:r>
            <a:r>
              <a:rPr lang="zh-TW" altLang="en-US" sz="3200" dirty="0">
                <a:solidFill>
                  <a:srgbClr val="006600"/>
                </a:solidFill>
                <a:latin typeface="細明體" panose="02020509000000000000" pitchFamily="49" charset="-120"/>
                <a:ea typeface="華康中黑體(P)" panose="02010600010101010101" pitchFamily="2" charset="-120"/>
              </a:rPr>
              <a:t>裝填</a:t>
            </a:r>
            <a:r>
              <a:rPr lang="zh-TW" altLang="en-US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  </a:t>
            </a:r>
            <a:r>
              <a:rPr lang="en-US" altLang="zh-TW" sz="2800" dirty="0">
                <a:latin typeface="Arial" panose="020B0604020202020204" pitchFamily="34" charset="0"/>
                <a:ea typeface="華康中黑體(P)" panose="02010600010101010101" pitchFamily="2" charset="-120"/>
              </a:rPr>
              <a:t>Packing column</a:t>
            </a:r>
          </a:p>
        </p:txBody>
      </p:sp>
      <p:graphicFrame>
        <p:nvGraphicFramePr>
          <p:cNvPr id="1592324" name="Object 4"/>
          <p:cNvGraphicFramePr>
            <a:graphicFrameLocks noChangeAspect="1"/>
          </p:cNvGraphicFramePr>
          <p:nvPr/>
        </p:nvGraphicFramePr>
        <p:xfrm>
          <a:off x="788988" y="1020763"/>
          <a:ext cx="7620000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367" name="Image" r:id="rId4" imgW="1168910" imgH="778667" progId="Photoshop.Image.5">
                  <p:embed/>
                </p:oleObj>
              </mc:Choice>
              <mc:Fallback>
                <p:oleObj name="Image" r:id="rId4" imgW="1168910" imgH="778667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1020763"/>
                        <a:ext cx="7620000" cy="507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2325" name="Text Box 5"/>
          <p:cNvSpPr txBox="1">
            <a:spLocks noChangeArrowheads="1"/>
          </p:cNvSpPr>
          <p:nvPr/>
        </p:nvSpPr>
        <p:spPr bwMode="auto">
          <a:xfrm>
            <a:off x="1393684" y="6096000"/>
            <a:ext cx="67265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CC00CC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一口氣倒入</a:t>
            </a:r>
            <a:r>
              <a:rPr lang="zh-TW" altLang="en-US" dirty="0" smtClean="0">
                <a:solidFill>
                  <a:srgbClr val="CC00CC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膠体，</a:t>
            </a:r>
            <a:r>
              <a:rPr lang="zh-TW" altLang="en-US" dirty="0">
                <a:solidFill>
                  <a:srgbClr val="CC00CC"/>
                </a:solidFill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勿陷入氣泡。</a:t>
            </a:r>
          </a:p>
          <a:p>
            <a:pPr algn="ctr"/>
            <a:r>
              <a:rPr lang="en-US" altLang="zh-TW" sz="2000" dirty="0">
                <a:latin typeface="Times New Roman" panose="02020603050405020304" pitchFamily="18" charset="0"/>
                <a:ea typeface="華康楷書體W5(P)" panose="02010600010101010101" pitchFamily="2" charset="-120"/>
                <a:cs typeface="Times New Roman" panose="02020603050405020304" pitchFamily="18" charset="0"/>
              </a:rPr>
              <a:t>Pour gel slurry smoothly (non-stop), avoid trapping any bubble </a:t>
            </a:r>
          </a:p>
        </p:txBody>
      </p:sp>
      <p:sp>
        <p:nvSpPr>
          <p:cNvPr id="1592326" name="Text Box 6"/>
          <p:cNvSpPr txBox="1">
            <a:spLocks noChangeArrowheads="1"/>
          </p:cNvSpPr>
          <p:nvPr/>
        </p:nvSpPr>
        <p:spPr bwMode="auto">
          <a:xfrm rot="-48600000">
            <a:off x="7004051" y="4718050"/>
            <a:ext cx="4005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200">
                <a:latin typeface="Arial" panose="020B0604020202020204" pitchFamily="34" charset="0"/>
                <a:ea typeface="華康細明體(P)" panose="02010600010101010101" pitchFamily="2" charset="-120"/>
              </a:rPr>
              <a:t>Pharmacia (1991) Gil Filtration – Principles and Methods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92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92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2325" grpId="0" autoUpdateAnimBg="0"/>
      <p:bldP spid="159232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27787">
            <a:off x="7304840" y="1777931"/>
            <a:ext cx="1351379" cy="1311994"/>
          </a:xfrm>
          <a:prstGeom prst="rect">
            <a:avLst/>
          </a:prstGeom>
        </p:spPr>
      </p:pic>
      <p:sp>
        <p:nvSpPr>
          <p:cNvPr id="1541123" name="Rectangle 3"/>
          <p:cNvSpPr>
            <a:spLocks noChangeArrowheads="1"/>
          </p:cNvSpPr>
          <p:nvPr/>
        </p:nvSpPr>
        <p:spPr bwMode="auto">
          <a:xfrm>
            <a:off x="179388" y="177800"/>
            <a:ext cx="8329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色層分析法的基本機制</a:t>
            </a:r>
            <a:r>
              <a:rPr lang="zh-TW" altLang="en-US" sz="28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  </a:t>
            </a:r>
            <a:r>
              <a:rPr lang="en-US" altLang="zh-TW" sz="2800" dirty="0">
                <a:latin typeface="Arial" panose="020B0604020202020204" pitchFamily="34" charset="0"/>
                <a:ea typeface="華康中黑體(P)" panose="02010600010101010101" pitchFamily="2" charset="-120"/>
              </a:rPr>
              <a:t>Essential mechanism</a:t>
            </a:r>
          </a:p>
        </p:txBody>
      </p:sp>
      <p:sp>
        <p:nvSpPr>
          <p:cNvPr id="1541124" name="Rectangle 4"/>
          <p:cNvSpPr>
            <a:spLocks noChangeArrowheads="1"/>
          </p:cNvSpPr>
          <p:nvPr/>
        </p:nvSpPr>
        <p:spPr bwMode="auto">
          <a:xfrm>
            <a:off x="395288" y="3644900"/>
            <a:ext cx="854551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20000"/>
              </a:spcBef>
              <a:buClr>
                <a:srgbClr val="3366FF"/>
              </a:buClr>
              <a:buSzPct val="100000"/>
              <a:buFont typeface="華康中黑體" panose="02010609010101010101" pitchFamily="49" charset="-120"/>
              <a:buChar char="●"/>
            </a:pPr>
            <a:r>
              <a:rPr lang="en-US" altLang="zh-TW" sz="3600" dirty="0">
                <a:solidFill>
                  <a:srgbClr val="FDC0E5"/>
                </a:solidFill>
                <a:ea typeface="細明體" panose="02020509000000000000" pitchFamily="49" charset="-120"/>
              </a:rPr>
              <a:t> </a:t>
            </a:r>
            <a:r>
              <a:rPr lang="zh-TW" altLang="en-US" sz="3600" dirty="0">
                <a:solidFill>
                  <a:srgbClr val="9900FF"/>
                </a:solidFill>
                <a:latin typeface="華康中黑體" panose="02010609010101010101" pitchFamily="49" charset="-120"/>
                <a:ea typeface="華康中黑體" panose="02010609010101010101" pitchFamily="49" charset="-120"/>
              </a:rPr>
              <a:t>極性相似的兩分子間，其親和力較強。</a:t>
            </a:r>
          </a:p>
        </p:txBody>
      </p:sp>
      <p:sp>
        <p:nvSpPr>
          <p:cNvPr id="1541125" name="Rectangle 5"/>
          <p:cNvSpPr>
            <a:spLocks noChangeArrowheads="1"/>
          </p:cNvSpPr>
          <p:nvPr/>
        </p:nvSpPr>
        <p:spPr bwMode="auto">
          <a:xfrm>
            <a:off x="2340769" y="4725144"/>
            <a:ext cx="4535487" cy="1600200"/>
          </a:xfrm>
          <a:prstGeom prst="rect">
            <a:avLst/>
          </a:prstGeom>
          <a:noFill/>
          <a:ln w="12700">
            <a:solidFill>
              <a:srgbClr val="CCCCFF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277800" prstMaterial="legacyMatte">
            <a:bevelT w="13500" h="13500" prst="angle"/>
            <a:bevelB w="13500" h="13500" prst="angle"/>
            <a:extrusionClr>
              <a:srgbClr val="CCCCFF"/>
            </a:extrusionClr>
            <a:contourClr>
              <a:srgbClr val="CCCC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474747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flatTx/>
          </a:bodyPr>
          <a:lstStyle>
            <a:lvl1pPr marL="342900" indent="-3429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10000"/>
              </a:lnSpc>
              <a:spcBef>
                <a:spcPct val="20000"/>
              </a:spcBef>
            </a:pPr>
            <a:r>
              <a:rPr lang="en-US" altLang="zh-TW" sz="3600">
                <a:solidFill>
                  <a:srgbClr val="009900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Polar</a:t>
            </a:r>
            <a:r>
              <a:rPr lang="en-US" altLang="zh-TW" sz="3600">
                <a:solidFill>
                  <a:srgbClr val="009900"/>
                </a:solidFill>
                <a:latin typeface="Arial Narrow" panose="020B0606020202030204" pitchFamily="34" charset="0"/>
                <a:ea typeface="細明體" panose="02020509000000000000" pitchFamily="49" charset="-120"/>
              </a:rPr>
              <a:t> </a:t>
            </a:r>
            <a:r>
              <a:rPr lang="en-US" altLang="zh-TW" sz="3600" b="1">
                <a:solidFill>
                  <a:srgbClr val="009900"/>
                </a:solidFill>
                <a:latin typeface="Arial Narrow" panose="020B0606020202030204" pitchFamily="34" charset="0"/>
                <a:ea typeface="細明體" panose="02020509000000000000" pitchFamily="49" charset="-120"/>
              </a:rPr>
              <a:t>→</a:t>
            </a:r>
            <a:r>
              <a:rPr lang="en-US" altLang="zh-TW" sz="3600">
                <a:solidFill>
                  <a:srgbClr val="009900"/>
                </a:solidFill>
                <a:latin typeface="Arial Narrow" panose="020B0606020202030204" pitchFamily="34" charset="0"/>
                <a:ea typeface="細明體" panose="02020509000000000000" pitchFamily="49" charset="-120"/>
              </a:rPr>
              <a:t> </a:t>
            </a:r>
            <a:r>
              <a:rPr lang="en-US" altLang="zh-TW" sz="3600">
                <a:solidFill>
                  <a:srgbClr val="009900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Polar</a:t>
            </a:r>
          </a:p>
          <a:p>
            <a:pPr algn="ctr">
              <a:spcBef>
                <a:spcPct val="20000"/>
              </a:spcBef>
            </a:pPr>
            <a:r>
              <a:rPr lang="en-US" altLang="zh-TW" sz="3600">
                <a:solidFill>
                  <a:srgbClr val="3366FF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Non-polar</a:t>
            </a:r>
            <a:r>
              <a:rPr lang="en-US" altLang="zh-TW" sz="3600">
                <a:solidFill>
                  <a:srgbClr val="3366FF"/>
                </a:solidFill>
                <a:latin typeface="Arial Narrow" panose="020B0606020202030204" pitchFamily="34" charset="0"/>
                <a:ea typeface="細明體" panose="02020509000000000000" pitchFamily="49" charset="-120"/>
              </a:rPr>
              <a:t> </a:t>
            </a:r>
            <a:r>
              <a:rPr lang="en-US" altLang="zh-TW" sz="3600" b="1">
                <a:solidFill>
                  <a:srgbClr val="3366FF"/>
                </a:solidFill>
                <a:latin typeface="Arial Narrow" panose="020B0606020202030204" pitchFamily="34" charset="0"/>
                <a:ea typeface="細明體" panose="02020509000000000000" pitchFamily="49" charset="-120"/>
              </a:rPr>
              <a:t>→</a:t>
            </a:r>
            <a:r>
              <a:rPr lang="en-US" altLang="zh-TW" sz="3600">
                <a:solidFill>
                  <a:srgbClr val="3366FF"/>
                </a:solidFill>
                <a:latin typeface="Arial Narrow" panose="020B0606020202030204" pitchFamily="34" charset="0"/>
                <a:ea typeface="細明體" panose="02020509000000000000" pitchFamily="49" charset="-120"/>
              </a:rPr>
              <a:t> </a:t>
            </a:r>
            <a:r>
              <a:rPr lang="en-US" altLang="zh-TW" sz="3600">
                <a:solidFill>
                  <a:srgbClr val="3366FF"/>
                </a:solidFill>
                <a:latin typeface="Arial Narrow" panose="020B0606020202030204" pitchFamily="34" charset="0"/>
                <a:ea typeface="華康中黑體" panose="02010609010101010101" pitchFamily="49" charset="-120"/>
              </a:rPr>
              <a:t>Non-polar</a:t>
            </a:r>
          </a:p>
        </p:txBody>
      </p:sp>
      <p:sp>
        <p:nvSpPr>
          <p:cNvPr id="1541126" name="Text Box 6"/>
          <p:cNvSpPr txBox="1">
            <a:spLocks noChangeArrowheads="1"/>
          </p:cNvSpPr>
          <p:nvPr/>
        </p:nvSpPr>
        <p:spPr bwMode="auto">
          <a:xfrm>
            <a:off x="3294063" y="1412875"/>
            <a:ext cx="2555875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009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4000" b="1" i="1" dirty="0">
                <a:solidFill>
                  <a:srgbClr val="FF66FF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Like</a:t>
            </a:r>
          </a:p>
          <a:p>
            <a:pPr algn="ctr"/>
            <a:r>
              <a:rPr lang="en-US" altLang="zh-TW" sz="4000" b="1" i="1" dirty="0">
                <a:solidFill>
                  <a:srgbClr val="FF66FF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Dissolves</a:t>
            </a:r>
          </a:p>
          <a:p>
            <a:pPr algn="ctr"/>
            <a:r>
              <a:rPr lang="en-US" altLang="zh-TW" sz="4000" b="1" i="1" dirty="0">
                <a:solidFill>
                  <a:srgbClr val="FF66FF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Like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60548" y="980728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778298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742908" y="1678385"/>
            <a:ext cx="615950" cy="1577975"/>
            <a:chOff x="1742908" y="1678385"/>
            <a:chExt cx="615950" cy="1577975"/>
          </a:xfrm>
        </p:grpSpPr>
        <p:grpSp>
          <p:nvGrpSpPr>
            <p:cNvPr id="10" name="Group 15"/>
            <p:cNvGrpSpPr>
              <a:grpSpLocks noChangeAspect="1"/>
            </p:cNvGrpSpPr>
            <p:nvPr/>
          </p:nvGrpSpPr>
          <p:grpSpPr bwMode="auto">
            <a:xfrm>
              <a:off x="1742908" y="1914923"/>
              <a:ext cx="182563" cy="1066800"/>
              <a:chOff x="1056" y="2304"/>
              <a:chExt cx="96" cy="560"/>
            </a:xfrm>
          </p:grpSpPr>
          <p:sp>
            <p:nvSpPr>
              <p:cNvPr id="11" name="Line 16"/>
              <p:cNvSpPr>
                <a:spLocks noChangeAspect="1" noChangeShapeType="1"/>
              </p:cNvSpPr>
              <p:nvPr/>
            </p:nvSpPr>
            <p:spPr bwMode="auto">
              <a:xfrm flipV="1">
                <a:off x="1104" y="2304"/>
                <a:ext cx="0" cy="560"/>
              </a:xfrm>
              <a:prstGeom prst="line">
                <a:avLst/>
              </a:prstGeom>
              <a:noFill/>
              <a:ln w="12700">
                <a:solidFill>
                  <a:srgbClr val="9900CC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2" name="Line 17"/>
              <p:cNvSpPr>
                <a:spLocks noChangeAspect="1" noChangeShapeType="1"/>
              </p:cNvSpPr>
              <p:nvPr/>
            </p:nvSpPr>
            <p:spPr bwMode="auto">
              <a:xfrm>
                <a:off x="1056" y="2784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3" name="Text Box 19"/>
            <p:cNvSpPr txBox="1">
              <a:spLocks noChangeAspect="1" noChangeArrowheads="1"/>
            </p:cNvSpPr>
            <p:nvPr/>
          </p:nvSpPr>
          <p:spPr bwMode="auto">
            <a:xfrm>
              <a:off x="1946108" y="1678385"/>
              <a:ext cx="412750" cy="157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zh-TW" altLang="en-US" sz="1800" dirty="0">
                  <a:latin typeface="華康中黑體" panose="02010609010101010101" pitchFamily="49" charset="-120"/>
                </a:rPr>
                <a:t>永</a:t>
              </a:r>
            </a:p>
            <a:p>
              <a:pPr>
                <a:lnSpc>
                  <a:spcPct val="90000"/>
                </a:lnSpc>
              </a:pPr>
              <a:r>
                <a:rPr lang="zh-TW" altLang="en-US" sz="1800" dirty="0">
                  <a:latin typeface="華康中黑體" panose="02010609010101010101" pitchFamily="49" charset="-120"/>
                </a:rPr>
                <a:t>久</a:t>
              </a:r>
            </a:p>
            <a:p>
              <a:pPr>
                <a:lnSpc>
                  <a:spcPct val="90000"/>
                </a:lnSpc>
              </a:pPr>
              <a:r>
                <a:rPr lang="zh-TW" altLang="en-US" sz="1800" dirty="0">
                  <a:latin typeface="華康中黑體" panose="02010609010101010101" pitchFamily="49" charset="-120"/>
                </a:rPr>
                <a:t>的</a:t>
              </a:r>
            </a:p>
            <a:p>
              <a:pPr>
                <a:lnSpc>
                  <a:spcPct val="90000"/>
                </a:lnSpc>
              </a:pPr>
              <a:r>
                <a:rPr lang="zh-TW" altLang="en-US" sz="1800" dirty="0">
                  <a:latin typeface="華康中黑體" panose="02010609010101010101" pitchFamily="49" charset="-120"/>
                </a:rPr>
                <a:t>偶</a:t>
              </a:r>
            </a:p>
            <a:p>
              <a:pPr>
                <a:lnSpc>
                  <a:spcPct val="90000"/>
                </a:lnSpc>
              </a:pPr>
              <a:r>
                <a:rPr lang="zh-TW" altLang="en-US" sz="1800" dirty="0">
                  <a:latin typeface="華康中黑體" panose="02010609010101010101" pitchFamily="49" charset="-120"/>
                </a:rPr>
                <a:t>極</a:t>
              </a:r>
            </a:p>
            <a:p>
              <a:pPr>
                <a:lnSpc>
                  <a:spcPct val="90000"/>
                </a:lnSpc>
              </a:pPr>
              <a:r>
                <a:rPr lang="zh-TW" altLang="en-US" sz="1800" dirty="0">
                  <a:latin typeface="華康中黑體" panose="02010609010101010101" pitchFamily="49" charset="-120"/>
                </a:rPr>
                <a:t>性</a:t>
              </a:r>
            </a:p>
          </p:txBody>
        </p:sp>
      </p:grp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766596" y="1365648"/>
            <a:ext cx="473075" cy="2135187"/>
            <a:chOff x="4453" y="1460"/>
            <a:chExt cx="298" cy="1345"/>
          </a:xfrm>
        </p:grpSpPr>
        <p:sp>
          <p:nvSpPr>
            <p:cNvPr id="15" name="Rectangle 25"/>
            <p:cNvSpPr>
              <a:spLocks noChangeAspect="1" noChangeArrowheads="1"/>
            </p:cNvSpPr>
            <p:nvPr/>
          </p:nvSpPr>
          <p:spPr bwMode="auto">
            <a:xfrm>
              <a:off x="4463" y="2555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000" dirty="0">
                  <a:solidFill>
                    <a:srgbClr val="3366FF"/>
                  </a:solidFill>
                  <a:latin typeface="Arial" panose="020B0604020202020204" pitchFamily="34" charset="0"/>
                  <a:ea typeface="細明體" panose="02020509000000000000" pitchFamily="49" charset="-120"/>
                </a:rPr>
                <a:t>+</a:t>
              </a:r>
              <a:r>
                <a:rPr lang="en-US" altLang="zh-TW" sz="2000" dirty="0">
                  <a:solidFill>
                    <a:srgbClr val="3366FF"/>
                  </a:solidFill>
                  <a:latin typeface="Symbol" panose="05050102010706020507" pitchFamily="18" charset="2"/>
                  <a:ea typeface="細明體" panose="02020509000000000000" pitchFamily="49" charset="-120"/>
                </a:rPr>
                <a:t>d</a:t>
              </a:r>
            </a:p>
          </p:txBody>
        </p:sp>
        <p:sp>
          <p:nvSpPr>
            <p:cNvPr id="16" name="Rectangle 26"/>
            <p:cNvSpPr>
              <a:spLocks noChangeAspect="1" noChangeArrowheads="1"/>
            </p:cNvSpPr>
            <p:nvPr/>
          </p:nvSpPr>
          <p:spPr bwMode="auto">
            <a:xfrm>
              <a:off x="4453" y="1460"/>
              <a:ext cx="25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000" dirty="0">
                  <a:solidFill>
                    <a:srgbClr val="FF66FF"/>
                  </a:solidFill>
                  <a:latin typeface="Arial" panose="020B0604020202020204" pitchFamily="34" charset="0"/>
                  <a:ea typeface="細明體" panose="02020509000000000000" pitchFamily="49" charset="-120"/>
                </a:rPr>
                <a:t>-</a:t>
              </a:r>
              <a:r>
                <a:rPr lang="en-US" altLang="zh-TW" sz="2000" dirty="0">
                  <a:solidFill>
                    <a:srgbClr val="FF66FF"/>
                  </a:solidFill>
                  <a:latin typeface="Symbol" panose="05050102010706020507" pitchFamily="18" charset="2"/>
                  <a:ea typeface="細明體" panose="02020509000000000000" pitchFamily="49" charset="-120"/>
                </a:rPr>
                <a:t>d</a:t>
              </a:r>
            </a:p>
          </p:txBody>
        </p:sp>
      </p:grpSp>
      <p:grpSp>
        <p:nvGrpSpPr>
          <p:cNvPr id="17" name="Group 91"/>
          <p:cNvGrpSpPr>
            <a:grpSpLocks/>
          </p:cNvGrpSpPr>
          <p:nvPr/>
        </p:nvGrpSpPr>
        <p:grpSpPr bwMode="auto">
          <a:xfrm>
            <a:off x="534821" y="2235598"/>
            <a:ext cx="1019175" cy="914400"/>
            <a:chOff x="4307" y="2008"/>
            <a:chExt cx="642" cy="576"/>
          </a:xfrm>
        </p:grpSpPr>
        <p:sp>
          <p:nvSpPr>
            <p:cNvPr id="18" name="Oval 65"/>
            <p:cNvSpPr>
              <a:spLocks noChangeArrowheads="1"/>
            </p:cNvSpPr>
            <p:nvPr/>
          </p:nvSpPr>
          <p:spPr bwMode="auto">
            <a:xfrm>
              <a:off x="4396" y="2008"/>
              <a:ext cx="455" cy="46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l="100000" b="100000"/>
              </a:path>
            </a:gradFill>
            <a:ln w="31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50000"/>
                </a:lnSpc>
              </a:pPr>
              <a:r>
                <a:rPr lang="en-US" altLang="zh-TW" sz="2800" dirty="0">
                  <a:solidFill>
                    <a:schemeClr val="bg1"/>
                  </a:solidFill>
                  <a:latin typeface="Arial" panose="020B0604020202020204" pitchFamily="34" charset="0"/>
                  <a:ea typeface="細明體" panose="02020509000000000000" pitchFamily="49" charset="-120"/>
                </a:rPr>
                <a:t>O</a:t>
              </a:r>
            </a:p>
          </p:txBody>
        </p:sp>
        <p:sp>
          <p:nvSpPr>
            <p:cNvPr id="19" name="Freeform 66"/>
            <p:cNvSpPr>
              <a:spLocks/>
            </p:cNvSpPr>
            <p:nvPr/>
          </p:nvSpPr>
          <p:spPr bwMode="auto">
            <a:xfrm>
              <a:off x="4307" y="2253"/>
              <a:ext cx="321" cy="331"/>
            </a:xfrm>
            <a:custGeom>
              <a:avLst/>
              <a:gdLst>
                <a:gd name="T0" fmla="*/ 87 w 321"/>
                <a:gd name="T1" fmla="*/ 9 h 331"/>
                <a:gd name="T2" fmla="*/ 26 w 321"/>
                <a:gd name="T3" fmla="*/ 72 h 331"/>
                <a:gd name="T4" fmla="*/ 1 w 321"/>
                <a:gd name="T5" fmla="*/ 172 h 331"/>
                <a:gd name="T6" fmla="*/ 34 w 321"/>
                <a:gd name="T7" fmla="*/ 264 h 331"/>
                <a:gd name="T8" fmla="*/ 134 w 321"/>
                <a:gd name="T9" fmla="*/ 324 h 331"/>
                <a:gd name="T10" fmla="*/ 251 w 321"/>
                <a:gd name="T11" fmla="*/ 305 h 331"/>
                <a:gd name="T12" fmla="*/ 314 w 321"/>
                <a:gd name="T13" fmla="*/ 238 h 331"/>
                <a:gd name="T14" fmla="*/ 296 w 321"/>
                <a:gd name="T15" fmla="*/ 175 h 331"/>
                <a:gd name="T16" fmla="*/ 225 w 321"/>
                <a:gd name="T17" fmla="*/ 91 h 331"/>
                <a:gd name="T18" fmla="*/ 147 w 321"/>
                <a:gd name="T19" fmla="*/ 31 h 331"/>
                <a:gd name="T20" fmla="*/ 87 w 321"/>
                <a:gd name="T21" fmla="*/ 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331">
                  <a:moveTo>
                    <a:pt x="87" y="9"/>
                  </a:moveTo>
                  <a:cubicBezTo>
                    <a:pt x="74" y="18"/>
                    <a:pt x="48" y="41"/>
                    <a:pt x="26" y="72"/>
                  </a:cubicBezTo>
                  <a:cubicBezTo>
                    <a:pt x="4" y="103"/>
                    <a:pt x="0" y="152"/>
                    <a:pt x="1" y="172"/>
                  </a:cubicBezTo>
                  <a:cubicBezTo>
                    <a:pt x="2" y="192"/>
                    <a:pt x="7" y="227"/>
                    <a:pt x="34" y="264"/>
                  </a:cubicBezTo>
                  <a:cubicBezTo>
                    <a:pt x="61" y="301"/>
                    <a:pt x="97" y="317"/>
                    <a:pt x="134" y="324"/>
                  </a:cubicBezTo>
                  <a:cubicBezTo>
                    <a:pt x="171" y="331"/>
                    <a:pt x="221" y="319"/>
                    <a:pt x="251" y="305"/>
                  </a:cubicBezTo>
                  <a:cubicBezTo>
                    <a:pt x="281" y="291"/>
                    <a:pt x="307" y="260"/>
                    <a:pt x="314" y="238"/>
                  </a:cubicBezTo>
                  <a:cubicBezTo>
                    <a:pt x="321" y="216"/>
                    <a:pt x="311" y="199"/>
                    <a:pt x="296" y="175"/>
                  </a:cubicBezTo>
                  <a:cubicBezTo>
                    <a:pt x="281" y="151"/>
                    <a:pt x="250" y="115"/>
                    <a:pt x="225" y="91"/>
                  </a:cubicBezTo>
                  <a:cubicBezTo>
                    <a:pt x="206" y="74"/>
                    <a:pt x="170" y="45"/>
                    <a:pt x="147" y="31"/>
                  </a:cubicBezTo>
                  <a:cubicBezTo>
                    <a:pt x="124" y="17"/>
                    <a:pt x="100" y="0"/>
                    <a:pt x="87" y="9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t="100000" r="100000"/>
              </a:path>
            </a:gra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Freeform 67"/>
            <p:cNvSpPr>
              <a:spLocks/>
            </p:cNvSpPr>
            <p:nvPr/>
          </p:nvSpPr>
          <p:spPr bwMode="auto">
            <a:xfrm>
              <a:off x="4628" y="2231"/>
              <a:ext cx="321" cy="337"/>
            </a:xfrm>
            <a:custGeom>
              <a:avLst/>
              <a:gdLst>
                <a:gd name="T0" fmla="*/ 0 w 321"/>
                <a:gd name="T1" fmla="*/ 251 h 337"/>
                <a:gd name="T2" fmla="*/ 71 w 321"/>
                <a:gd name="T3" fmla="*/ 309 h 337"/>
                <a:gd name="T4" fmla="*/ 171 w 321"/>
                <a:gd name="T5" fmla="*/ 336 h 337"/>
                <a:gd name="T6" fmla="*/ 248 w 321"/>
                <a:gd name="T7" fmla="*/ 305 h 337"/>
                <a:gd name="T8" fmla="*/ 312 w 321"/>
                <a:gd name="T9" fmla="*/ 199 h 337"/>
                <a:gd name="T10" fmla="*/ 301 w 321"/>
                <a:gd name="T11" fmla="*/ 95 h 337"/>
                <a:gd name="T12" fmla="*/ 226 w 321"/>
                <a:gd name="T13" fmla="*/ 5 h 337"/>
                <a:gd name="T14" fmla="*/ 165 w 321"/>
                <a:gd name="T15" fmla="*/ 30 h 337"/>
                <a:gd name="T16" fmla="*/ 82 w 321"/>
                <a:gd name="T17" fmla="*/ 106 h 337"/>
                <a:gd name="T18" fmla="*/ 24 w 321"/>
                <a:gd name="T19" fmla="*/ 191 h 337"/>
                <a:gd name="T20" fmla="*/ 0 w 321"/>
                <a:gd name="T21" fmla="*/ 25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1" h="337">
                  <a:moveTo>
                    <a:pt x="0" y="251"/>
                  </a:moveTo>
                  <a:cubicBezTo>
                    <a:pt x="0" y="259"/>
                    <a:pt x="39" y="289"/>
                    <a:pt x="71" y="309"/>
                  </a:cubicBezTo>
                  <a:cubicBezTo>
                    <a:pt x="103" y="329"/>
                    <a:pt x="152" y="337"/>
                    <a:pt x="171" y="336"/>
                  </a:cubicBezTo>
                  <a:cubicBezTo>
                    <a:pt x="191" y="335"/>
                    <a:pt x="210" y="334"/>
                    <a:pt x="248" y="305"/>
                  </a:cubicBezTo>
                  <a:cubicBezTo>
                    <a:pt x="284" y="276"/>
                    <a:pt x="304" y="241"/>
                    <a:pt x="312" y="199"/>
                  </a:cubicBezTo>
                  <a:cubicBezTo>
                    <a:pt x="321" y="157"/>
                    <a:pt x="315" y="126"/>
                    <a:pt x="301" y="95"/>
                  </a:cubicBezTo>
                  <a:cubicBezTo>
                    <a:pt x="286" y="63"/>
                    <a:pt x="234" y="10"/>
                    <a:pt x="226" y="5"/>
                  </a:cubicBezTo>
                  <a:cubicBezTo>
                    <a:pt x="218" y="0"/>
                    <a:pt x="189" y="13"/>
                    <a:pt x="165" y="30"/>
                  </a:cubicBezTo>
                  <a:cubicBezTo>
                    <a:pt x="141" y="47"/>
                    <a:pt x="105" y="79"/>
                    <a:pt x="82" y="106"/>
                  </a:cubicBezTo>
                  <a:cubicBezTo>
                    <a:pt x="65" y="126"/>
                    <a:pt x="36" y="167"/>
                    <a:pt x="24" y="191"/>
                  </a:cubicBezTo>
                  <a:cubicBezTo>
                    <a:pt x="10" y="215"/>
                    <a:pt x="0" y="243"/>
                    <a:pt x="0" y="251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100000" t="100000"/>
              </a:path>
            </a:gradFill>
            <a:ln w="31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476083" y="1708548"/>
            <a:ext cx="1093788" cy="795337"/>
            <a:chOff x="476083" y="1708548"/>
            <a:chExt cx="1093788" cy="795337"/>
          </a:xfrm>
        </p:grpSpPr>
        <p:sp>
          <p:nvSpPr>
            <p:cNvPr id="21" name="Freeform 68"/>
            <p:cNvSpPr>
              <a:spLocks/>
            </p:cNvSpPr>
            <p:nvPr/>
          </p:nvSpPr>
          <p:spPr bwMode="auto">
            <a:xfrm>
              <a:off x="476083" y="1724423"/>
              <a:ext cx="612775" cy="779462"/>
            </a:xfrm>
            <a:custGeom>
              <a:avLst/>
              <a:gdLst>
                <a:gd name="T0" fmla="*/ 134 w 386"/>
                <a:gd name="T1" fmla="*/ 491 h 491"/>
                <a:gd name="T2" fmla="*/ 105 w 386"/>
                <a:gd name="T3" fmla="*/ 398 h 491"/>
                <a:gd name="T4" fmla="*/ 25 w 386"/>
                <a:gd name="T5" fmla="*/ 269 h 491"/>
                <a:gd name="T6" fmla="*/ 14 w 386"/>
                <a:gd name="T7" fmla="*/ 127 h 491"/>
                <a:gd name="T8" fmla="*/ 112 w 386"/>
                <a:gd name="T9" fmla="*/ 22 h 491"/>
                <a:gd name="T10" fmla="*/ 262 w 386"/>
                <a:gd name="T11" fmla="*/ 17 h 491"/>
                <a:gd name="T12" fmla="*/ 356 w 386"/>
                <a:gd name="T13" fmla="*/ 122 h 491"/>
                <a:gd name="T14" fmla="*/ 386 w 386"/>
                <a:gd name="T15" fmla="*/ 192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6" h="491">
                  <a:moveTo>
                    <a:pt x="134" y="491"/>
                  </a:moveTo>
                  <a:cubicBezTo>
                    <a:pt x="130" y="461"/>
                    <a:pt x="125" y="440"/>
                    <a:pt x="105" y="398"/>
                  </a:cubicBezTo>
                  <a:cubicBezTo>
                    <a:pt x="85" y="356"/>
                    <a:pt x="43" y="314"/>
                    <a:pt x="25" y="269"/>
                  </a:cubicBezTo>
                  <a:cubicBezTo>
                    <a:pt x="7" y="224"/>
                    <a:pt x="0" y="168"/>
                    <a:pt x="14" y="127"/>
                  </a:cubicBezTo>
                  <a:cubicBezTo>
                    <a:pt x="28" y="86"/>
                    <a:pt x="71" y="40"/>
                    <a:pt x="112" y="22"/>
                  </a:cubicBezTo>
                  <a:cubicBezTo>
                    <a:pt x="153" y="4"/>
                    <a:pt x="221" y="0"/>
                    <a:pt x="262" y="17"/>
                  </a:cubicBezTo>
                  <a:cubicBezTo>
                    <a:pt x="303" y="34"/>
                    <a:pt x="338" y="90"/>
                    <a:pt x="356" y="122"/>
                  </a:cubicBezTo>
                  <a:cubicBezTo>
                    <a:pt x="374" y="154"/>
                    <a:pt x="381" y="180"/>
                    <a:pt x="386" y="192"/>
                  </a:cubicBezTo>
                </a:path>
              </a:pathLst>
            </a:custGeom>
            <a:noFill/>
            <a:ln w="9525" cap="flat" cmpd="sng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22" name="Group 73"/>
            <p:cNvGrpSpPr>
              <a:grpSpLocks/>
            </p:cNvGrpSpPr>
            <p:nvPr/>
          </p:nvGrpSpPr>
          <p:grpSpPr bwMode="auto">
            <a:xfrm rot="-1516551">
              <a:off x="693571" y="1992710"/>
              <a:ext cx="176212" cy="69850"/>
              <a:chOff x="3851" y="1842"/>
              <a:chExt cx="111" cy="44"/>
            </a:xfrm>
          </p:grpSpPr>
          <p:sp>
            <p:nvSpPr>
              <p:cNvPr id="23" name="Oval 71"/>
              <p:cNvSpPr>
                <a:spLocks noChangeArrowheads="1"/>
              </p:cNvSpPr>
              <p:nvPr/>
            </p:nvSpPr>
            <p:spPr bwMode="auto">
              <a:xfrm>
                <a:off x="3851" y="1842"/>
                <a:ext cx="44" cy="44"/>
              </a:xfrm>
              <a:prstGeom prst="ellipse">
                <a:avLst/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5715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7145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2860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743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3200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657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4114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endParaRPr lang="zh-TW" altLang="zh-TW">
                  <a:solidFill>
                    <a:srgbClr val="CC0066"/>
                  </a:solidFill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24" name="Oval 72"/>
              <p:cNvSpPr>
                <a:spLocks noChangeArrowheads="1"/>
              </p:cNvSpPr>
              <p:nvPr/>
            </p:nvSpPr>
            <p:spPr bwMode="auto">
              <a:xfrm>
                <a:off x="3918" y="1842"/>
                <a:ext cx="44" cy="44"/>
              </a:xfrm>
              <a:prstGeom prst="ellipse">
                <a:avLst/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5715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7145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2860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743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3200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657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4114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endParaRPr lang="zh-TW" altLang="zh-TW">
                  <a:solidFill>
                    <a:srgbClr val="CC0066"/>
                  </a:solidFill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grpSp>
          <p:nvGrpSpPr>
            <p:cNvPr id="25" name="Group 74"/>
            <p:cNvGrpSpPr>
              <a:grpSpLocks/>
            </p:cNvGrpSpPr>
            <p:nvPr/>
          </p:nvGrpSpPr>
          <p:grpSpPr bwMode="auto">
            <a:xfrm rot="1516551" flipH="1">
              <a:off x="1228558" y="1937148"/>
              <a:ext cx="176213" cy="69850"/>
              <a:chOff x="3851" y="1842"/>
              <a:chExt cx="111" cy="44"/>
            </a:xfrm>
          </p:grpSpPr>
          <p:sp>
            <p:nvSpPr>
              <p:cNvPr id="26" name="Oval 75"/>
              <p:cNvSpPr>
                <a:spLocks noChangeArrowheads="1"/>
              </p:cNvSpPr>
              <p:nvPr/>
            </p:nvSpPr>
            <p:spPr bwMode="auto">
              <a:xfrm>
                <a:off x="3851" y="1842"/>
                <a:ext cx="44" cy="44"/>
              </a:xfrm>
              <a:prstGeom prst="ellipse">
                <a:avLst/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5715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7145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2860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743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3200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657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4114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endParaRPr lang="zh-TW" altLang="zh-TW">
                  <a:solidFill>
                    <a:srgbClr val="CC0066"/>
                  </a:solidFill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  <p:sp>
            <p:nvSpPr>
              <p:cNvPr id="27" name="Oval 76"/>
              <p:cNvSpPr>
                <a:spLocks noChangeArrowheads="1"/>
              </p:cNvSpPr>
              <p:nvPr/>
            </p:nvSpPr>
            <p:spPr bwMode="auto">
              <a:xfrm>
                <a:off x="3918" y="1842"/>
                <a:ext cx="44" cy="44"/>
              </a:xfrm>
              <a:prstGeom prst="ellipse">
                <a:avLst/>
              </a:prstGeom>
              <a:solidFill>
                <a:schemeClr val="hlink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5715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7145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2860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7432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32004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657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41148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/>
                <a:endParaRPr lang="zh-TW" altLang="zh-TW">
                  <a:solidFill>
                    <a:srgbClr val="CC0066"/>
                  </a:solidFill>
                  <a:latin typeface="細明體" panose="02020509000000000000" pitchFamily="49" charset="-120"/>
                  <a:ea typeface="細明體" panose="02020509000000000000" pitchFamily="49" charset="-120"/>
                </a:endParaRPr>
              </a:p>
            </p:txBody>
          </p:sp>
        </p:grpSp>
        <p:sp>
          <p:nvSpPr>
            <p:cNvPr id="28" name="Freeform 77"/>
            <p:cNvSpPr>
              <a:spLocks/>
            </p:cNvSpPr>
            <p:nvPr/>
          </p:nvSpPr>
          <p:spPr bwMode="auto">
            <a:xfrm>
              <a:off x="1039646" y="1708548"/>
              <a:ext cx="530225" cy="787400"/>
            </a:xfrm>
            <a:custGeom>
              <a:avLst/>
              <a:gdLst>
                <a:gd name="T0" fmla="*/ 0 w 334"/>
                <a:gd name="T1" fmla="*/ 124 h 496"/>
                <a:gd name="T2" fmla="*/ 38 w 334"/>
                <a:gd name="T3" fmla="*/ 62 h 496"/>
                <a:gd name="T4" fmla="*/ 98 w 334"/>
                <a:gd name="T5" fmla="*/ 18 h 496"/>
                <a:gd name="T6" fmla="*/ 191 w 334"/>
                <a:gd name="T7" fmla="*/ 6 h 496"/>
                <a:gd name="T8" fmla="*/ 278 w 334"/>
                <a:gd name="T9" fmla="*/ 47 h 496"/>
                <a:gd name="T10" fmla="*/ 318 w 334"/>
                <a:gd name="T11" fmla="*/ 216 h 496"/>
                <a:gd name="T12" fmla="*/ 257 w 334"/>
                <a:gd name="T13" fmla="*/ 354 h 496"/>
                <a:gd name="T14" fmla="*/ 221 w 334"/>
                <a:gd name="T15" fmla="*/ 434 h 496"/>
                <a:gd name="T16" fmla="*/ 216 w 334"/>
                <a:gd name="T1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496">
                  <a:moveTo>
                    <a:pt x="0" y="124"/>
                  </a:moveTo>
                  <a:cubicBezTo>
                    <a:pt x="6" y="114"/>
                    <a:pt x="22" y="80"/>
                    <a:pt x="38" y="62"/>
                  </a:cubicBezTo>
                  <a:cubicBezTo>
                    <a:pt x="54" y="44"/>
                    <a:pt x="73" y="27"/>
                    <a:pt x="98" y="18"/>
                  </a:cubicBezTo>
                  <a:cubicBezTo>
                    <a:pt x="124" y="5"/>
                    <a:pt x="157" y="0"/>
                    <a:pt x="191" y="6"/>
                  </a:cubicBezTo>
                  <a:cubicBezTo>
                    <a:pt x="225" y="12"/>
                    <a:pt x="243" y="18"/>
                    <a:pt x="278" y="47"/>
                  </a:cubicBezTo>
                  <a:cubicBezTo>
                    <a:pt x="313" y="76"/>
                    <a:pt x="334" y="134"/>
                    <a:pt x="318" y="216"/>
                  </a:cubicBezTo>
                  <a:cubicBezTo>
                    <a:pt x="302" y="298"/>
                    <a:pt x="273" y="319"/>
                    <a:pt x="257" y="354"/>
                  </a:cubicBezTo>
                  <a:cubicBezTo>
                    <a:pt x="241" y="389"/>
                    <a:pt x="227" y="410"/>
                    <a:pt x="221" y="434"/>
                  </a:cubicBezTo>
                  <a:cubicBezTo>
                    <a:pt x="215" y="458"/>
                    <a:pt x="217" y="483"/>
                    <a:pt x="216" y="496"/>
                  </a:cubicBezTo>
                </a:path>
              </a:pathLst>
            </a:custGeom>
            <a:noFill/>
            <a:ln w="6350" cap="flat" cmpd="sng">
              <a:solidFill>
                <a:srgbClr val="77777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29" name="Group 92"/>
          <p:cNvGrpSpPr>
            <a:grpSpLocks/>
          </p:cNvGrpSpPr>
          <p:nvPr/>
        </p:nvGrpSpPr>
        <p:grpSpPr bwMode="auto">
          <a:xfrm>
            <a:off x="285583" y="1308498"/>
            <a:ext cx="1406525" cy="366712"/>
            <a:chOff x="4150" y="1424"/>
            <a:chExt cx="886" cy="231"/>
          </a:xfrm>
        </p:grpSpPr>
        <p:sp>
          <p:nvSpPr>
            <p:cNvPr id="30" name="Rectangle 27"/>
            <p:cNvSpPr>
              <a:spLocks noChangeAspect="1" noChangeArrowheads="1"/>
            </p:cNvSpPr>
            <p:nvPr/>
          </p:nvSpPr>
          <p:spPr bwMode="auto">
            <a:xfrm>
              <a:off x="4808" y="1424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800" i="1" dirty="0" err="1">
                  <a:solidFill>
                    <a:schemeClr val="hlink"/>
                  </a:solidFill>
                  <a:ea typeface="細明體" panose="02020509000000000000" pitchFamily="49" charset="-120"/>
                </a:rPr>
                <a:t>lp</a:t>
              </a:r>
              <a:endParaRPr lang="en-US" altLang="zh-TW" sz="1800" i="1" dirty="0">
                <a:solidFill>
                  <a:schemeClr val="hlink"/>
                </a:solidFill>
                <a:ea typeface="細明體" panose="02020509000000000000" pitchFamily="49" charset="-120"/>
              </a:endParaRPr>
            </a:p>
          </p:txBody>
        </p:sp>
        <p:sp>
          <p:nvSpPr>
            <p:cNvPr id="31" name="Rectangle 79"/>
            <p:cNvSpPr>
              <a:spLocks noChangeAspect="1" noChangeArrowheads="1"/>
            </p:cNvSpPr>
            <p:nvPr/>
          </p:nvSpPr>
          <p:spPr bwMode="auto">
            <a:xfrm>
              <a:off x="4150" y="1424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800" i="1" dirty="0" err="1">
                  <a:solidFill>
                    <a:schemeClr val="hlink"/>
                  </a:solidFill>
                  <a:ea typeface="細明體" panose="02020509000000000000" pitchFamily="49" charset="-120"/>
                </a:rPr>
                <a:t>lp</a:t>
              </a:r>
              <a:endParaRPr lang="en-US" altLang="zh-TW" sz="1800" i="1" dirty="0">
                <a:solidFill>
                  <a:schemeClr val="hlink"/>
                </a:solidFill>
                <a:ea typeface="細明體" panose="02020509000000000000" pitchFamily="49" charset="-12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4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54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4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4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124" grpId="0" autoUpdateAnimBg="0"/>
      <p:bldP spid="1541125" grpId="0" animBg="1" autoUpdateAnimBg="0"/>
      <p:bldP spid="154112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1" name="Rectangle 3"/>
          <p:cNvSpPr>
            <a:spLocks noChangeArrowheads="1"/>
          </p:cNvSpPr>
          <p:nvPr/>
        </p:nvSpPr>
        <p:spPr bwMode="auto">
          <a:xfrm>
            <a:off x="179388" y="177800"/>
            <a:ext cx="882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General principle for column chromatography</a:t>
            </a:r>
          </a:p>
        </p:txBody>
      </p:sp>
      <p:sp>
        <p:nvSpPr>
          <p:cNvPr id="1594373" name="Rectangle 5"/>
          <p:cNvSpPr>
            <a:spLocks noChangeArrowheads="1"/>
          </p:cNvSpPr>
          <p:nvPr/>
        </p:nvSpPr>
        <p:spPr bwMode="auto">
          <a:xfrm>
            <a:off x="2582863" y="1392238"/>
            <a:ext cx="6019800" cy="459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 smtClean="0">
                <a:ea typeface="華康楷書體W5(P)" panose="02010600010101010101" pitchFamily="2" charset="-120"/>
              </a:rPr>
              <a:t>Let </a:t>
            </a:r>
            <a:r>
              <a:rPr lang="en-US" altLang="zh-TW" dirty="0">
                <a:ea typeface="華康楷書體W5(P)" panose="02010600010101010101" pitchFamily="2" charset="-120"/>
              </a:rPr>
              <a:t>target protein </a:t>
            </a:r>
            <a:r>
              <a:rPr lang="en-US" altLang="zh-TW" dirty="0" smtClean="0">
                <a:ea typeface="華康楷書體W5(P)" panose="02010600010101010101" pitchFamily="2" charset="-120"/>
              </a:rPr>
              <a:t>eluted </a:t>
            </a:r>
            <a:r>
              <a:rPr lang="en-US" altLang="zh-TW" dirty="0">
                <a:ea typeface="華康楷書體W5(P)" panose="02010600010101010101" pitchFamily="2" charset="-120"/>
              </a:rPr>
              <a:t>out </a:t>
            </a:r>
            <a:r>
              <a:rPr lang="en-US" altLang="zh-TW" dirty="0" smtClean="0">
                <a:ea typeface="華康楷書體W5(P)" panose="02010600010101010101" pitchFamily="2" charset="-120"/>
              </a:rPr>
              <a:t>the column </a:t>
            </a:r>
            <a:r>
              <a:rPr lang="en-US" altLang="zh-TW" dirty="0">
                <a:ea typeface="華康楷書體W5(P)" panose="02010600010101010101" pitchFamily="2" charset="-120"/>
              </a:rPr>
              <a:t>earlier</a:t>
            </a:r>
          </a:p>
        </p:txBody>
      </p:sp>
      <p:sp>
        <p:nvSpPr>
          <p:cNvPr id="1594375" name="Rectangle 7"/>
          <p:cNvSpPr>
            <a:spLocks noChangeArrowheads="1"/>
          </p:cNvSpPr>
          <p:nvPr/>
        </p:nvSpPr>
        <p:spPr bwMode="auto">
          <a:xfrm>
            <a:off x="2582863" y="2111375"/>
            <a:ext cx="6561137" cy="459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ea typeface="華康中黑體(P)" panose="02010600010101010101" pitchFamily="2" charset="-120"/>
              </a:rPr>
              <a:t>Finer bead has better </a:t>
            </a:r>
            <a:r>
              <a:rPr lang="en-US" altLang="zh-TW" dirty="0" smtClean="0">
                <a:ea typeface="華康中黑體(P)" panose="02010600010101010101" pitchFamily="2" charset="-120"/>
              </a:rPr>
              <a:t>resolution, but slower </a:t>
            </a:r>
            <a:r>
              <a:rPr lang="en-US" altLang="zh-TW" dirty="0">
                <a:ea typeface="華康中黑體(P)" panose="02010600010101010101" pitchFamily="2" charset="-120"/>
              </a:rPr>
              <a:t>flow </a:t>
            </a:r>
          </a:p>
        </p:txBody>
      </p:sp>
      <p:sp>
        <p:nvSpPr>
          <p:cNvPr id="1594377" name="Rectangle 9"/>
          <p:cNvSpPr>
            <a:spLocks noChangeArrowheads="1"/>
          </p:cNvSpPr>
          <p:nvPr/>
        </p:nvSpPr>
        <p:spPr bwMode="auto">
          <a:xfrm>
            <a:off x="2582863" y="2832100"/>
            <a:ext cx="6477000" cy="459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ea typeface="華康楷書體W5(P)" panose="02010600010101010101" pitchFamily="2" charset="-120"/>
              </a:rPr>
              <a:t>Use larger column size </a:t>
            </a:r>
            <a:r>
              <a:rPr lang="en-US" altLang="zh-TW" dirty="0" smtClean="0">
                <a:ea typeface="華康楷書體W5(P)" panose="02010600010101010101" pitchFamily="2" charset="-120"/>
              </a:rPr>
              <a:t>yet </a:t>
            </a:r>
            <a:r>
              <a:rPr lang="en-US" altLang="zh-TW" dirty="0">
                <a:ea typeface="華康楷書體W5(P)" panose="02010600010101010101" pitchFamily="2" charset="-120"/>
              </a:rPr>
              <a:t>consider practical need</a:t>
            </a:r>
          </a:p>
        </p:txBody>
      </p:sp>
      <p:sp>
        <p:nvSpPr>
          <p:cNvPr id="1594379" name="Rectangle 11"/>
          <p:cNvSpPr>
            <a:spLocks noChangeArrowheads="1"/>
          </p:cNvSpPr>
          <p:nvPr/>
        </p:nvSpPr>
        <p:spPr bwMode="auto">
          <a:xfrm>
            <a:off x="2582862" y="4992688"/>
            <a:ext cx="6477001" cy="459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ea typeface="華康楷書體W5(P)" panose="02010600010101010101" pitchFamily="2" charset="-120"/>
              </a:rPr>
              <a:t>Fast flow reduces resolution, </a:t>
            </a:r>
            <a:r>
              <a:rPr lang="en-US" altLang="zh-TW" dirty="0" smtClean="0">
                <a:ea typeface="華康楷書體W5(P)" panose="02010600010101010101" pitchFamily="2" charset="-120"/>
              </a:rPr>
              <a:t>slow brings diffusion </a:t>
            </a:r>
            <a:endParaRPr lang="en-US" altLang="zh-TW" dirty="0">
              <a:ea typeface="華康楷書體W5(P)" panose="02010600010101010101" pitchFamily="2" charset="-120"/>
            </a:endParaRPr>
          </a:p>
        </p:txBody>
      </p:sp>
      <p:sp>
        <p:nvSpPr>
          <p:cNvPr id="1594381" name="Rectangle 13"/>
          <p:cNvSpPr>
            <a:spLocks noChangeArrowheads="1"/>
          </p:cNvSpPr>
          <p:nvPr/>
        </p:nvSpPr>
        <p:spPr bwMode="auto">
          <a:xfrm>
            <a:off x="2582863" y="5711825"/>
            <a:ext cx="6477000" cy="4591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ea typeface="華康楷書體W5(P)" panose="02010600010101010101" pitchFamily="2" charset="-120"/>
              </a:rPr>
              <a:t>Apply 1% of </a:t>
            </a:r>
            <a:r>
              <a:rPr lang="en-US" altLang="zh-TW" dirty="0" smtClean="0">
                <a:ea typeface="華康楷書體W5(P)" panose="02010600010101010101" pitchFamily="2" charset="-120"/>
              </a:rPr>
              <a:t>the total </a:t>
            </a:r>
            <a:r>
              <a:rPr lang="en-US" altLang="zh-TW" dirty="0">
                <a:ea typeface="華康楷書體W5(P)" panose="02010600010101010101" pitchFamily="2" charset="-120"/>
              </a:rPr>
              <a:t>gel volume for sample</a:t>
            </a:r>
          </a:p>
        </p:txBody>
      </p:sp>
      <p:sp>
        <p:nvSpPr>
          <p:cNvPr id="1594383" name="Rectangle 15"/>
          <p:cNvSpPr>
            <a:spLocks noChangeArrowheads="1"/>
          </p:cNvSpPr>
          <p:nvPr/>
        </p:nvSpPr>
        <p:spPr bwMode="auto">
          <a:xfrm>
            <a:off x="2582863" y="3551238"/>
            <a:ext cx="6561137" cy="454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ea typeface="華康楷書體W5(P)" panose="02010600010101010101" pitchFamily="2" charset="-120"/>
              </a:rPr>
              <a:t>Slim column for gel filtration, fat column for others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07950" y="1341438"/>
            <a:ext cx="2663825" cy="4903386"/>
            <a:chOff x="107950" y="1341438"/>
            <a:chExt cx="2663825" cy="4903386"/>
          </a:xfrm>
        </p:grpSpPr>
        <p:sp>
          <p:nvSpPr>
            <p:cNvPr id="1594372" name="Rectangle 4"/>
            <p:cNvSpPr>
              <a:spLocks noChangeArrowheads="1"/>
            </p:cNvSpPr>
            <p:nvPr/>
          </p:nvSpPr>
          <p:spPr bwMode="auto">
            <a:xfrm>
              <a:off x="107950" y="1341438"/>
              <a:ext cx="2298700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3200" dirty="0">
                  <a:solidFill>
                    <a:srgbClr val="006600"/>
                  </a:solidFill>
                  <a:latin typeface="Arial Narrow" panose="020B0606020202030204" pitchFamily="34" charset="0"/>
                  <a:ea typeface="華康中黑體" panose="02010609010101010101" pitchFamily="49" charset="-120"/>
                </a:rPr>
                <a:t>Gel selection</a:t>
              </a:r>
            </a:p>
          </p:txBody>
        </p:sp>
        <p:sp>
          <p:nvSpPr>
            <p:cNvPr id="1594374" name="Rectangle 6"/>
            <p:cNvSpPr>
              <a:spLocks noChangeArrowheads="1"/>
            </p:cNvSpPr>
            <p:nvPr/>
          </p:nvSpPr>
          <p:spPr bwMode="auto">
            <a:xfrm>
              <a:off x="107950" y="2062163"/>
              <a:ext cx="2311400" cy="58221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3200">
                  <a:solidFill>
                    <a:srgbClr val="006600"/>
                  </a:solidFill>
                  <a:latin typeface="Arial Narrow" panose="020B0606020202030204" pitchFamily="34" charset="0"/>
                  <a:ea typeface="華康中黑體" panose="02010609010101010101" pitchFamily="49" charset="-120"/>
                </a:rPr>
                <a:t>Bead size</a:t>
              </a:r>
            </a:p>
          </p:txBody>
        </p:sp>
        <p:sp>
          <p:nvSpPr>
            <p:cNvPr id="1594376" name="Rectangle 8"/>
            <p:cNvSpPr>
              <a:spLocks noChangeArrowheads="1"/>
            </p:cNvSpPr>
            <p:nvPr/>
          </p:nvSpPr>
          <p:spPr bwMode="auto">
            <a:xfrm>
              <a:off x="107950" y="2781300"/>
              <a:ext cx="2311400" cy="58221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3200">
                  <a:solidFill>
                    <a:srgbClr val="006600"/>
                  </a:solidFill>
                  <a:latin typeface="Arial Narrow" panose="020B0606020202030204" pitchFamily="34" charset="0"/>
                  <a:ea typeface="華康中黑體" panose="02010609010101010101" pitchFamily="49" charset="-120"/>
                </a:rPr>
                <a:t>Column size</a:t>
              </a:r>
            </a:p>
          </p:txBody>
        </p:sp>
        <p:sp>
          <p:nvSpPr>
            <p:cNvPr id="1594378" name="Rectangle 10"/>
            <p:cNvSpPr>
              <a:spLocks noChangeArrowheads="1"/>
            </p:cNvSpPr>
            <p:nvPr/>
          </p:nvSpPr>
          <p:spPr bwMode="auto">
            <a:xfrm>
              <a:off x="107950" y="4941888"/>
              <a:ext cx="2311400" cy="58221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3200">
                  <a:solidFill>
                    <a:srgbClr val="006600"/>
                  </a:solidFill>
                  <a:latin typeface="Arial Narrow" panose="020B0606020202030204" pitchFamily="34" charset="0"/>
                  <a:ea typeface="華康中黑體" panose="02010609010101010101" pitchFamily="49" charset="-120"/>
                </a:rPr>
                <a:t>Flow rate</a:t>
              </a:r>
            </a:p>
          </p:txBody>
        </p:sp>
        <p:sp>
          <p:nvSpPr>
            <p:cNvPr id="1594380" name="Rectangle 12"/>
            <p:cNvSpPr>
              <a:spLocks noChangeArrowheads="1"/>
            </p:cNvSpPr>
            <p:nvPr/>
          </p:nvSpPr>
          <p:spPr bwMode="auto">
            <a:xfrm>
              <a:off x="107950" y="5662613"/>
              <a:ext cx="2663825" cy="58221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3200">
                  <a:solidFill>
                    <a:srgbClr val="006600"/>
                  </a:solidFill>
                  <a:latin typeface="Arial Narrow" panose="020B0606020202030204" pitchFamily="34" charset="0"/>
                  <a:ea typeface="華康中黑體" panose="02010609010101010101" pitchFamily="49" charset="-120"/>
                </a:rPr>
                <a:t>Sample volume</a:t>
              </a:r>
            </a:p>
          </p:txBody>
        </p:sp>
        <p:sp>
          <p:nvSpPr>
            <p:cNvPr id="1594382" name="Rectangle 14"/>
            <p:cNvSpPr>
              <a:spLocks noChangeArrowheads="1"/>
            </p:cNvSpPr>
            <p:nvPr/>
          </p:nvSpPr>
          <p:spPr bwMode="auto">
            <a:xfrm>
              <a:off x="107950" y="3502025"/>
              <a:ext cx="2376488" cy="58221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3200">
                  <a:solidFill>
                    <a:srgbClr val="006600"/>
                  </a:solidFill>
                  <a:latin typeface="Arial Narrow" panose="020B0606020202030204" pitchFamily="34" charset="0"/>
                  <a:ea typeface="華康中黑體" panose="02010609010101010101" pitchFamily="49" charset="-120"/>
                </a:rPr>
                <a:t>Column shape</a:t>
              </a:r>
            </a:p>
          </p:txBody>
        </p:sp>
        <p:sp>
          <p:nvSpPr>
            <p:cNvPr id="1594384" name="Rectangle 16"/>
            <p:cNvSpPr>
              <a:spLocks noChangeArrowheads="1"/>
            </p:cNvSpPr>
            <p:nvPr/>
          </p:nvSpPr>
          <p:spPr bwMode="auto">
            <a:xfrm>
              <a:off x="107950" y="4222750"/>
              <a:ext cx="2311400" cy="582211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 defTabSz="762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3200">
                  <a:solidFill>
                    <a:srgbClr val="006600"/>
                  </a:solidFill>
                  <a:latin typeface="Arial Narrow" panose="020B0606020202030204" pitchFamily="34" charset="0"/>
                  <a:ea typeface="華康中黑體" panose="02010609010101010101" pitchFamily="49" charset="-120"/>
                </a:rPr>
                <a:t>Pack tightly</a:t>
              </a:r>
            </a:p>
          </p:txBody>
        </p:sp>
      </p:grpSp>
      <p:sp>
        <p:nvSpPr>
          <p:cNvPr id="1594385" name="Rectangle 17"/>
          <p:cNvSpPr>
            <a:spLocks noChangeArrowheads="1"/>
          </p:cNvSpPr>
          <p:nvPr/>
        </p:nvSpPr>
        <p:spPr bwMode="auto">
          <a:xfrm>
            <a:off x="2582863" y="4271963"/>
            <a:ext cx="6408737" cy="454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ea typeface="華康楷書體W5(P)" panose="02010600010101010101" pitchFamily="2" charset="-120"/>
              </a:rPr>
              <a:t>Pack the gel tightly for better resolution</a:t>
            </a:r>
            <a:endParaRPr lang="en-US" altLang="zh-TW">
              <a:ea typeface="華康中黑體(P)" panose="02010600010101010101" pitchFamily="2" charset="-120"/>
            </a:endParaRPr>
          </a:p>
        </p:txBody>
      </p:sp>
      <p:grpSp>
        <p:nvGrpSpPr>
          <p:cNvPr id="1594407" name="Group 39"/>
          <p:cNvGrpSpPr>
            <a:grpSpLocks/>
          </p:cNvGrpSpPr>
          <p:nvPr/>
        </p:nvGrpSpPr>
        <p:grpSpPr bwMode="auto">
          <a:xfrm>
            <a:off x="179388" y="1268413"/>
            <a:ext cx="8713787" cy="5040312"/>
            <a:chOff x="204" y="799"/>
            <a:chExt cx="5398" cy="3175"/>
          </a:xfrm>
        </p:grpSpPr>
        <p:sp>
          <p:nvSpPr>
            <p:cNvPr id="1594398" name="Line 30"/>
            <p:cNvSpPr>
              <a:spLocks noChangeShapeType="1"/>
            </p:cNvSpPr>
            <p:nvPr/>
          </p:nvSpPr>
          <p:spPr bwMode="auto">
            <a:xfrm>
              <a:off x="204" y="799"/>
              <a:ext cx="539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94399" name="Line 31"/>
            <p:cNvSpPr>
              <a:spLocks noChangeShapeType="1"/>
            </p:cNvSpPr>
            <p:nvPr/>
          </p:nvSpPr>
          <p:spPr bwMode="auto">
            <a:xfrm>
              <a:off x="204" y="1253"/>
              <a:ext cx="539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94400" name="Line 32"/>
            <p:cNvSpPr>
              <a:spLocks noChangeShapeType="1"/>
            </p:cNvSpPr>
            <p:nvPr/>
          </p:nvSpPr>
          <p:spPr bwMode="auto">
            <a:xfrm>
              <a:off x="204" y="1706"/>
              <a:ext cx="539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94401" name="Line 33"/>
            <p:cNvSpPr>
              <a:spLocks noChangeShapeType="1"/>
            </p:cNvSpPr>
            <p:nvPr/>
          </p:nvSpPr>
          <p:spPr bwMode="auto">
            <a:xfrm>
              <a:off x="204" y="2160"/>
              <a:ext cx="539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94402" name="Line 34"/>
            <p:cNvSpPr>
              <a:spLocks noChangeShapeType="1"/>
            </p:cNvSpPr>
            <p:nvPr/>
          </p:nvSpPr>
          <p:spPr bwMode="auto">
            <a:xfrm>
              <a:off x="204" y="2614"/>
              <a:ext cx="539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94403" name="Line 35"/>
            <p:cNvSpPr>
              <a:spLocks noChangeShapeType="1"/>
            </p:cNvSpPr>
            <p:nvPr/>
          </p:nvSpPr>
          <p:spPr bwMode="auto">
            <a:xfrm>
              <a:off x="204" y="3067"/>
              <a:ext cx="539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94404" name="Line 36"/>
            <p:cNvSpPr>
              <a:spLocks noChangeShapeType="1"/>
            </p:cNvSpPr>
            <p:nvPr/>
          </p:nvSpPr>
          <p:spPr bwMode="auto">
            <a:xfrm>
              <a:off x="204" y="3521"/>
              <a:ext cx="539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94405" name="Line 37"/>
            <p:cNvSpPr>
              <a:spLocks noChangeShapeType="1"/>
            </p:cNvSpPr>
            <p:nvPr/>
          </p:nvSpPr>
          <p:spPr bwMode="auto">
            <a:xfrm>
              <a:off x="204" y="3974"/>
              <a:ext cx="539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" name="文字方塊 26"/>
          <p:cNvSpPr txBox="1"/>
          <p:nvPr/>
        </p:nvSpPr>
        <p:spPr>
          <a:xfrm>
            <a:off x="8714178" y="0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159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9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9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9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9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9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9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4373" grpId="0"/>
      <p:bldP spid="1594375" grpId="0"/>
      <p:bldP spid="1594377" grpId="0"/>
      <p:bldP spid="1594379" grpId="0"/>
      <p:bldP spid="1594381" grpId="0"/>
      <p:bldP spid="1594383" grpId="0"/>
      <p:bldP spid="15943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265" name="Oval 49" descr="20%"/>
          <p:cNvSpPr>
            <a:spLocks noChangeArrowheads="1"/>
          </p:cNvSpPr>
          <p:nvPr/>
        </p:nvSpPr>
        <p:spPr bwMode="auto">
          <a:xfrm>
            <a:off x="1762125" y="3463925"/>
            <a:ext cx="792163" cy="792163"/>
          </a:xfrm>
          <a:prstGeom prst="ellipse">
            <a:avLst/>
          </a:prstGeom>
          <a:pattFill prst="pct20">
            <a:fgClr>
              <a:srgbClr val="33CC33"/>
            </a:fgClr>
            <a:bgClr>
              <a:srgbClr val="008000"/>
            </a:bgClr>
          </a:pattFill>
          <a:ln w="127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545391" name="Group 175"/>
          <p:cNvGrpSpPr>
            <a:grpSpLocks/>
          </p:cNvGrpSpPr>
          <p:nvPr/>
        </p:nvGrpSpPr>
        <p:grpSpPr bwMode="auto">
          <a:xfrm>
            <a:off x="5816600" y="2860675"/>
            <a:ext cx="187325" cy="217488"/>
            <a:chOff x="1045" y="1480"/>
            <a:chExt cx="226" cy="262"/>
          </a:xfrm>
        </p:grpSpPr>
        <p:sp>
          <p:nvSpPr>
            <p:cNvPr id="1545392" name="Freeform 176"/>
            <p:cNvSpPr>
              <a:spLocks/>
            </p:cNvSpPr>
            <p:nvPr/>
          </p:nvSpPr>
          <p:spPr bwMode="auto">
            <a:xfrm>
              <a:off x="1159" y="1522"/>
              <a:ext cx="112" cy="220"/>
            </a:xfrm>
            <a:custGeom>
              <a:avLst/>
              <a:gdLst>
                <a:gd name="T0" fmla="*/ 0 w 112"/>
                <a:gd name="T1" fmla="*/ 28 h 220"/>
                <a:gd name="T2" fmla="*/ 51 w 112"/>
                <a:gd name="T3" fmla="*/ 4 h 220"/>
                <a:gd name="T4" fmla="*/ 106 w 112"/>
                <a:gd name="T5" fmla="*/ 49 h 220"/>
                <a:gd name="T6" fmla="*/ 87 w 112"/>
                <a:gd name="T7" fmla="*/ 158 h 220"/>
                <a:gd name="T8" fmla="*/ 60 w 112"/>
                <a:gd name="T9" fmla="*/ 206 h 220"/>
                <a:gd name="T10" fmla="*/ 31 w 112"/>
                <a:gd name="T11" fmla="*/ 220 h 220"/>
                <a:gd name="T12" fmla="*/ 5 w 112"/>
                <a:gd name="T13" fmla="*/ 20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20">
                  <a:moveTo>
                    <a:pt x="0" y="28"/>
                  </a:moveTo>
                  <a:cubicBezTo>
                    <a:pt x="8" y="24"/>
                    <a:pt x="33" y="0"/>
                    <a:pt x="51" y="4"/>
                  </a:cubicBezTo>
                  <a:cubicBezTo>
                    <a:pt x="69" y="8"/>
                    <a:pt x="100" y="23"/>
                    <a:pt x="106" y="49"/>
                  </a:cubicBezTo>
                  <a:cubicBezTo>
                    <a:pt x="112" y="75"/>
                    <a:pt x="95" y="132"/>
                    <a:pt x="87" y="158"/>
                  </a:cubicBezTo>
                  <a:cubicBezTo>
                    <a:pt x="79" y="184"/>
                    <a:pt x="69" y="196"/>
                    <a:pt x="60" y="206"/>
                  </a:cubicBezTo>
                  <a:cubicBezTo>
                    <a:pt x="51" y="216"/>
                    <a:pt x="40" y="220"/>
                    <a:pt x="31" y="220"/>
                  </a:cubicBezTo>
                  <a:lnTo>
                    <a:pt x="5" y="206"/>
                  </a:lnTo>
                </a:path>
              </a:pathLst>
            </a:custGeom>
            <a:noFill/>
            <a:ln w="63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393" name="Freeform 177"/>
            <p:cNvSpPr>
              <a:spLocks/>
            </p:cNvSpPr>
            <p:nvPr/>
          </p:nvSpPr>
          <p:spPr bwMode="auto">
            <a:xfrm>
              <a:off x="1156" y="1480"/>
              <a:ext cx="37" cy="253"/>
            </a:xfrm>
            <a:custGeom>
              <a:avLst/>
              <a:gdLst>
                <a:gd name="T0" fmla="*/ 0 w 37"/>
                <a:gd name="T1" fmla="*/ 0 h 253"/>
                <a:gd name="T2" fmla="*/ 8 w 37"/>
                <a:gd name="T3" fmla="*/ 37 h 253"/>
                <a:gd name="T4" fmla="*/ 6 w 37"/>
                <a:gd name="T5" fmla="*/ 70 h 253"/>
                <a:gd name="T6" fmla="*/ 6 w 37"/>
                <a:gd name="T7" fmla="*/ 111 h 253"/>
                <a:gd name="T8" fmla="*/ 32 w 37"/>
                <a:gd name="T9" fmla="*/ 135 h 253"/>
                <a:gd name="T10" fmla="*/ 34 w 37"/>
                <a:gd name="T11" fmla="*/ 171 h 253"/>
                <a:gd name="T12" fmla="*/ 20 w 37"/>
                <a:gd name="T13" fmla="*/ 190 h 253"/>
                <a:gd name="T14" fmla="*/ 6 w 37"/>
                <a:gd name="T15" fmla="*/ 222 h 253"/>
                <a:gd name="T16" fmla="*/ 8 w 37"/>
                <a:gd name="T17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53">
                  <a:moveTo>
                    <a:pt x="0" y="0"/>
                  </a:moveTo>
                  <a:cubicBezTo>
                    <a:pt x="4" y="12"/>
                    <a:pt x="7" y="25"/>
                    <a:pt x="8" y="37"/>
                  </a:cubicBezTo>
                  <a:cubicBezTo>
                    <a:pt x="9" y="49"/>
                    <a:pt x="6" y="58"/>
                    <a:pt x="6" y="70"/>
                  </a:cubicBezTo>
                  <a:cubicBezTo>
                    <a:pt x="6" y="82"/>
                    <a:pt x="2" y="100"/>
                    <a:pt x="6" y="111"/>
                  </a:cubicBezTo>
                  <a:cubicBezTo>
                    <a:pt x="10" y="122"/>
                    <a:pt x="27" y="125"/>
                    <a:pt x="32" y="135"/>
                  </a:cubicBezTo>
                  <a:cubicBezTo>
                    <a:pt x="37" y="145"/>
                    <a:pt x="36" y="162"/>
                    <a:pt x="34" y="171"/>
                  </a:cubicBezTo>
                  <a:cubicBezTo>
                    <a:pt x="32" y="180"/>
                    <a:pt x="25" y="181"/>
                    <a:pt x="20" y="190"/>
                  </a:cubicBezTo>
                  <a:cubicBezTo>
                    <a:pt x="15" y="199"/>
                    <a:pt x="8" y="212"/>
                    <a:pt x="6" y="222"/>
                  </a:cubicBezTo>
                  <a:cubicBezTo>
                    <a:pt x="4" y="232"/>
                    <a:pt x="8" y="247"/>
                    <a:pt x="8" y="253"/>
                  </a:cubicBezTo>
                </a:path>
              </a:pathLst>
            </a:custGeom>
            <a:noFill/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394" name="Freeform 178"/>
            <p:cNvSpPr>
              <a:spLocks/>
            </p:cNvSpPr>
            <p:nvPr/>
          </p:nvSpPr>
          <p:spPr bwMode="auto">
            <a:xfrm>
              <a:off x="1045" y="1520"/>
              <a:ext cx="117" cy="220"/>
            </a:xfrm>
            <a:custGeom>
              <a:avLst/>
              <a:gdLst>
                <a:gd name="T0" fmla="*/ 112 w 117"/>
                <a:gd name="T1" fmla="*/ 28 h 220"/>
                <a:gd name="T2" fmla="*/ 61 w 117"/>
                <a:gd name="T3" fmla="*/ 4 h 220"/>
                <a:gd name="T4" fmla="*/ 6 w 117"/>
                <a:gd name="T5" fmla="*/ 49 h 220"/>
                <a:gd name="T6" fmla="*/ 25 w 117"/>
                <a:gd name="T7" fmla="*/ 158 h 220"/>
                <a:gd name="T8" fmla="*/ 52 w 117"/>
                <a:gd name="T9" fmla="*/ 206 h 220"/>
                <a:gd name="T10" fmla="*/ 96 w 117"/>
                <a:gd name="T11" fmla="*/ 219 h 220"/>
                <a:gd name="T12" fmla="*/ 117 w 117"/>
                <a:gd name="T13" fmla="*/ 2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20">
                  <a:moveTo>
                    <a:pt x="112" y="28"/>
                  </a:moveTo>
                  <a:cubicBezTo>
                    <a:pt x="104" y="24"/>
                    <a:pt x="79" y="0"/>
                    <a:pt x="61" y="4"/>
                  </a:cubicBezTo>
                  <a:cubicBezTo>
                    <a:pt x="43" y="8"/>
                    <a:pt x="12" y="23"/>
                    <a:pt x="6" y="49"/>
                  </a:cubicBezTo>
                  <a:cubicBezTo>
                    <a:pt x="0" y="75"/>
                    <a:pt x="17" y="132"/>
                    <a:pt x="25" y="158"/>
                  </a:cubicBezTo>
                  <a:cubicBezTo>
                    <a:pt x="33" y="184"/>
                    <a:pt x="40" y="196"/>
                    <a:pt x="52" y="206"/>
                  </a:cubicBezTo>
                  <a:cubicBezTo>
                    <a:pt x="64" y="216"/>
                    <a:pt x="85" y="220"/>
                    <a:pt x="96" y="219"/>
                  </a:cubicBezTo>
                  <a:lnTo>
                    <a:pt x="117" y="200"/>
                  </a:lnTo>
                </a:path>
              </a:pathLst>
            </a:custGeom>
            <a:noFill/>
            <a:ln w="63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395" name="Freeform 179"/>
            <p:cNvSpPr>
              <a:spLocks/>
            </p:cNvSpPr>
            <p:nvPr/>
          </p:nvSpPr>
          <p:spPr bwMode="auto">
            <a:xfrm>
              <a:off x="1117" y="1482"/>
              <a:ext cx="46" cy="241"/>
            </a:xfrm>
            <a:custGeom>
              <a:avLst/>
              <a:gdLst>
                <a:gd name="T0" fmla="*/ 38 w 46"/>
                <a:gd name="T1" fmla="*/ 0 h 241"/>
                <a:gd name="T2" fmla="*/ 22 w 46"/>
                <a:gd name="T3" fmla="*/ 11 h 241"/>
                <a:gd name="T4" fmla="*/ 37 w 46"/>
                <a:gd name="T5" fmla="*/ 35 h 241"/>
                <a:gd name="T6" fmla="*/ 40 w 46"/>
                <a:gd name="T7" fmla="*/ 64 h 241"/>
                <a:gd name="T8" fmla="*/ 39 w 46"/>
                <a:gd name="T9" fmla="*/ 105 h 241"/>
                <a:gd name="T10" fmla="*/ 13 w 46"/>
                <a:gd name="T11" fmla="*/ 129 h 241"/>
                <a:gd name="T12" fmla="*/ 8 w 46"/>
                <a:gd name="T13" fmla="*/ 168 h 241"/>
                <a:gd name="T14" fmla="*/ 24 w 46"/>
                <a:gd name="T15" fmla="*/ 187 h 241"/>
                <a:gd name="T16" fmla="*/ 43 w 46"/>
                <a:gd name="T17" fmla="*/ 216 h 241"/>
                <a:gd name="T18" fmla="*/ 43 w 46"/>
                <a:gd name="T1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41">
                  <a:moveTo>
                    <a:pt x="38" y="0"/>
                  </a:moveTo>
                  <a:cubicBezTo>
                    <a:pt x="36" y="2"/>
                    <a:pt x="22" y="5"/>
                    <a:pt x="22" y="11"/>
                  </a:cubicBezTo>
                  <a:cubicBezTo>
                    <a:pt x="22" y="17"/>
                    <a:pt x="34" y="26"/>
                    <a:pt x="37" y="35"/>
                  </a:cubicBezTo>
                  <a:cubicBezTo>
                    <a:pt x="40" y="44"/>
                    <a:pt x="40" y="52"/>
                    <a:pt x="40" y="64"/>
                  </a:cubicBezTo>
                  <a:cubicBezTo>
                    <a:pt x="40" y="76"/>
                    <a:pt x="43" y="94"/>
                    <a:pt x="39" y="105"/>
                  </a:cubicBezTo>
                  <a:cubicBezTo>
                    <a:pt x="35" y="116"/>
                    <a:pt x="26" y="116"/>
                    <a:pt x="13" y="129"/>
                  </a:cubicBezTo>
                  <a:cubicBezTo>
                    <a:pt x="0" y="142"/>
                    <a:pt x="6" y="158"/>
                    <a:pt x="8" y="168"/>
                  </a:cubicBezTo>
                  <a:cubicBezTo>
                    <a:pt x="10" y="178"/>
                    <a:pt x="18" y="179"/>
                    <a:pt x="24" y="187"/>
                  </a:cubicBezTo>
                  <a:cubicBezTo>
                    <a:pt x="30" y="195"/>
                    <a:pt x="40" y="207"/>
                    <a:pt x="43" y="216"/>
                  </a:cubicBezTo>
                  <a:cubicBezTo>
                    <a:pt x="46" y="225"/>
                    <a:pt x="43" y="236"/>
                    <a:pt x="43" y="241"/>
                  </a:cubicBezTo>
                </a:path>
              </a:pathLst>
            </a:custGeom>
            <a:noFill/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396" name="Freeform 180"/>
            <p:cNvSpPr>
              <a:spLocks/>
            </p:cNvSpPr>
            <p:nvPr/>
          </p:nvSpPr>
          <p:spPr bwMode="auto">
            <a:xfrm>
              <a:off x="1157" y="1584"/>
              <a:ext cx="5" cy="125"/>
            </a:xfrm>
            <a:custGeom>
              <a:avLst/>
              <a:gdLst>
                <a:gd name="T0" fmla="*/ 0 w 5"/>
                <a:gd name="T1" fmla="*/ 0 h 125"/>
                <a:gd name="T2" fmla="*/ 5 w 5"/>
                <a:gd name="T3" fmla="*/ 54 h 125"/>
                <a:gd name="T4" fmla="*/ 3 w 5"/>
                <a:gd name="T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5">
                  <a:moveTo>
                    <a:pt x="0" y="0"/>
                  </a:moveTo>
                  <a:cubicBezTo>
                    <a:pt x="1" y="9"/>
                    <a:pt x="5" y="33"/>
                    <a:pt x="5" y="54"/>
                  </a:cubicBezTo>
                  <a:cubicBezTo>
                    <a:pt x="5" y="75"/>
                    <a:pt x="3" y="110"/>
                    <a:pt x="3" y="125"/>
                  </a:cubicBezTo>
                </a:path>
              </a:pathLst>
            </a:custGeom>
            <a:noFill/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397" name="Freeform 181"/>
            <p:cNvSpPr>
              <a:spLocks/>
            </p:cNvSpPr>
            <p:nvPr/>
          </p:nvSpPr>
          <p:spPr bwMode="auto">
            <a:xfrm>
              <a:off x="1136" y="1618"/>
              <a:ext cx="18" cy="36"/>
            </a:xfrm>
            <a:custGeom>
              <a:avLst/>
              <a:gdLst>
                <a:gd name="T0" fmla="*/ 11 w 18"/>
                <a:gd name="T1" fmla="*/ 1 h 36"/>
                <a:gd name="T2" fmla="*/ 0 w 18"/>
                <a:gd name="T3" fmla="*/ 16 h 36"/>
                <a:gd name="T4" fmla="*/ 8 w 18"/>
                <a:gd name="T5" fmla="*/ 35 h 36"/>
                <a:gd name="T6" fmla="*/ 18 w 18"/>
                <a:gd name="T7" fmla="*/ 25 h 36"/>
                <a:gd name="T8" fmla="*/ 11 w 18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1" y="1"/>
                  </a:moveTo>
                  <a:cubicBezTo>
                    <a:pt x="8" y="0"/>
                    <a:pt x="0" y="10"/>
                    <a:pt x="0" y="16"/>
                  </a:cubicBezTo>
                  <a:cubicBezTo>
                    <a:pt x="0" y="22"/>
                    <a:pt x="5" y="34"/>
                    <a:pt x="8" y="35"/>
                  </a:cubicBezTo>
                  <a:cubicBezTo>
                    <a:pt x="11" y="36"/>
                    <a:pt x="18" y="31"/>
                    <a:pt x="18" y="25"/>
                  </a:cubicBezTo>
                  <a:cubicBezTo>
                    <a:pt x="18" y="19"/>
                    <a:pt x="15" y="3"/>
                    <a:pt x="11" y="1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398" name="Freeform 182"/>
            <p:cNvSpPr>
              <a:spLocks/>
            </p:cNvSpPr>
            <p:nvPr/>
          </p:nvSpPr>
          <p:spPr bwMode="auto">
            <a:xfrm flipH="1">
              <a:off x="1167" y="1615"/>
              <a:ext cx="18" cy="36"/>
            </a:xfrm>
            <a:custGeom>
              <a:avLst/>
              <a:gdLst>
                <a:gd name="T0" fmla="*/ 11 w 18"/>
                <a:gd name="T1" fmla="*/ 1 h 36"/>
                <a:gd name="T2" fmla="*/ 0 w 18"/>
                <a:gd name="T3" fmla="*/ 16 h 36"/>
                <a:gd name="T4" fmla="*/ 8 w 18"/>
                <a:gd name="T5" fmla="*/ 35 h 36"/>
                <a:gd name="T6" fmla="*/ 18 w 18"/>
                <a:gd name="T7" fmla="*/ 25 h 36"/>
                <a:gd name="T8" fmla="*/ 11 w 18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1" y="1"/>
                  </a:moveTo>
                  <a:cubicBezTo>
                    <a:pt x="8" y="0"/>
                    <a:pt x="0" y="10"/>
                    <a:pt x="0" y="16"/>
                  </a:cubicBezTo>
                  <a:cubicBezTo>
                    <a:pt x="0" y="22"/>
                    <a:pt x="5" y="34"/>
                    <a:pt x="8" y="35"/>
                  </a:cubicBezTo>
                  <a:cubicBezTo>
                    <a:pt x="11" y="36"/>
                    <a:pt x="18" y="31"/>
                    <a:pt x="18" y="25"/>
                  </a:cubicBezTo>
                  <a:cubicBezTo>
                    <a:pt x="18" y="19"/>
                    <a:pt x="15" y="3"/>
                    <a:pt x="11" y="1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45435" name="Group 219"/>
          <p:cNvGrpSpPr>
            <a:grpSpLocks/>
          </p:cNvGrpSpPr>
          <p:nvPr/>
        </p:nvGrpSpPr>
        <p:grpSpPr bwMode="auto">
          <a:xfrm>
            <a:off x="5727700" y="3149600"/>
            <a:ext cx="187325" cy="217488"/>
            <a:chOff x="1045" y="1480"/>
            <a:chExt cx="226" cy="262"/>
          </a:xfrm>
        </p:grpSpPr>
        <p:sp>
          <p:nvSpPr>
            <p:cNvPr id="1545436" name="Freeform 220"/>
            <p:cNvSpPr>
              <a:spLocks/>
            </p:cNvSpPr>
            <p:nvPr/>
          </p:nvSpPr>
          <p:spPr bwMode="auto">
            <a:xfrm>
              <a:off x="1159" y="1522"/>
              <a:ext cx="112" cy="220"/>
            </a:xfrm>
            <a:custGeom>
              <a:avLst/>
              <a:gdLst>
                <a:gd name="T0" fmla="*/ 0 w 112"/>
                <a:gd name="T1" fmla="*/ 28 h 220"/>
                <a:gd name="T2" fmla="*/ 51 w 112"/>
                <a:gd name="T3" fmla="*/ 4 h 220"/>
                <a:gd name="T4" fmla="*/ 106 w 112"/>
                <a:gd name="T5" fmla="*/ 49 h 220"/>
                <a:gd name="T6" fmla="*/ 87 w 112"/>
                <a:gd name="T7" fmla="*/ 158 h 220"/>
                <a:gd name="T8" fmla="*/ 60 w 112"/>
                <a:gd name="T9" fmla="*/ 206 h 220"/>
                <a:gd name="T10" fmla="*/ 31 w 112"/>
                <a:gd name="T11" fmla="*/ 220 h 220"/>
                <a:gd name="T12" fmla="*/ 5 w 112"/>
                <a:gd name="T13" fmla="*/ 20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20">
                  <a:moveTo>
                    <a:pt x="0" y="28"/>
                  </a:moveTo>
                  <a:cubicBezTo>
                    <a:pt x="8" y="24"/>
                    <a:pt x="33" y="0"/>
                    <a:pt x="51" y="4"/>
                  </a:cubicBezTo>
                  <a:cubicBezTo>
                    <a:pt x="69" y="8"/>
                    <a:pt x="100" y="23"/>
                    <a:pt x="106" y="49"/>
                  </a:cubicBezTo>
                  <a:cubicBezTo>
                    <a:pt x="112" y="75"/>
                    <a:pt x="95" y="132"/>
                    <a:pt x="87" y="158"/>
                  </a:cubicBezTo>
                  <a:cubicBezTo>
                    <a:pt x="79" y="184"/>
                    <a:pt x="69" y="196"/>
                    <a:pt x="60" y="206"/>
                  </a:cubicBezTo>
                  <a:cubicBezTo>
                    <a:pt x="51" y="216"/>
                    <a:pt x="40" y="220"/>
                    <a:pt x="31" y="220"/>
                  </a:cubicBezTo>
                  <a:lnTo>
                    <a:pt x="5" y="206"/>
                  </a:lnTo>
                </a:path>
              </a:pathLst>
            </a:custGeom>
            <a:noFill/>
            <a:ln w="63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37" name="Freeform 221"/>
            <p:cNvSpPr>
              <a:spLocks/>
            </p:cNvSpPr>
            <p:nvPr/>
          </p:nvSpPr>
          <p:spPr bwMode="auto">
            <a:xfrm>
              <a:off x="1156" y="1480"/>
              <a:ext cx="37" cy="253"/>
            </a:xfrm>
            <a:custGeom>
              <a:avLst/>
              <a:gdLst>
                <a:gd name="T0" fmla="*/ 0 w 37"/>
                <a:gd name="T1" fmla="*/ 0 h 253"/>
                <a:gd name="T2" fmla="*/ 8 w 37"/>
                <a:gd name="T3" fmla="*/ 37 h 253"/>
                <a:gd name="T4" fmla="*/ 6 w 37"/>
                <a:gd name="T5" fmla="*/ 70 h 253"/>
                <a:gd name="T6" fmla="*/ 6 w 37"/>
                <a:gd name="T7" fmla="*/ 111 h 253"/>
                <a:gd name="T8" fmla="*/ 32 w 37"/>
                <a:gd name="T9" fmla="*/ 135 h 253"/>
                <a:gd name="T10" fmla="*/ 34 w 37"/>
                <a:gd name="T11" fmla="*/ 171 h 253"/>
                <a:gd name="T12" fmla="*/ 20 w 37"/>
                <a:gd name="T13" fmla="*/ 190 h 253"/>
                <a:gd name="T14" fmla="*/ 6 w 37"/>
                <a:gd name="T15" fmla="*/ 222 h 253"/>
                <a:gd name="T16" fmla="*/ 8 w 37"/>
                <a:gd name="T17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53">
                  <a:moveTo>
                    <a:pt x="0" y="0"/>
                  </a:moveTo>
                  <a:cubicBezTo>
                    <a:pt x="4" y="12"/>
                    <a:pt x="7" y="25"/>
                    <a:pt x="8" y="37"/>
                  </a:cubicBezTo>
                  <a:cubicBezTo>
                    <a:pt x="9" y="49"/>
                    <a:pt x="6" y="58"/>
                    <a:pt x="6" y="70"/>
                  </a:cubicBezTo>
                  <a:cubicBezTo>
                    <a:pt x="6" y="82"/>
                    <a:pt x="2" y="100"/>
                    <a:pt x="6" y="111"/>
                  </a:cubicBezTo>
                  <a:cubicBezTo>
                    <a:pt x="10" y="122"/>
                    <a:pt x="27" y="125"/>
                    <a:pt x="32" y="135"/>
                  </a:cubicBezTo>
                  <a:cubicBezTo>
                    <a:pt x="37" y="145"/>
                    <a:pt x="36" y="162"/>
                    <a:pt x="34" y="171"/>
                  </a:cubicBezTo>
                  <a:cubicBezTo>
                    <a:pt x="32" y="180"/>
                    <a:pt x="25" y="181"/>
                    <a:pt x="20" y="190"/>
                  </a:cubicBezTo>
                  <a:cubicBezTo>
                    <a:pt x="15" y="199"/>
                    <a:pt x="8" y="212"/>
                    <a:pt x="6" y="222"/>
                  </a:cubicBezTo>
                  <a:cubicBezTo>
                    <a:pt x="4" y="232"/>
                    <a:pt x="8" y="247"/>
                    <a:pt x="8" y="253"/>
                  </a:cubicBezTo>
                </a:path>
              </a:pathLst>
            </a:custGeom>
            <a:noFill/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38" name="Freeform 222"/>
            <p:cNvSpPr>
              <a:spLocks/>
            </p:cNvSpPr>
            <p:nvPr/>
          </p:nvSpPr>
          <p:spPr bwMode="auto">
            <a:xfrm>
              <a:off x="1045" y="1520"/>
              <a:ext cx="117" cy="220"/>
            </a:xfrm>
            <a:custGeom>
              <a:avLst/>
              <a:gdLst>
                <a:gd name="T0" fmla="*/ 112 w 117"/>
                <a:gd name="T1" fmla="*/ 28 h 220"/>
                <a:gd name="T2" fmla="*/ 61 w 117"/>
                <a:gd name="T3" fmla="*/ 4 h 220"/>
                <a:gd name="T4" fmla="*/ 6 w 117"/>
                <a:gd name="T5" fmla="*/ 49 h 220"/>
                <a:gd name="T6" fmla="*/ 25 w 117"/>
                <a:gd name="T7" fmla="*/ 158 h 220"/>
                <a:gd name="T8" fmla="*/ 52 w 117"/>
                <a:gd name="T9" fmla="*/ 206 h 220"/>
                <a:gd name="T10" fmla="*/ 96 w 117"/>
                <a:gd name="T11" fmla="*/ 219 h 220"/>
                <a:gd name="T12" fmla="*/ 117 w 117"/>
                <a:gd name="T13" fmla="*/ 2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20">
                  <a:moveTo>
                    <a:pt x="112" y="28"/>
                  </a:moveTo>
                  <a:cubicBezTo>
                    <a:pt x="104" y="24"/>
                    <a:pt x="79" y="0"/>
                    <a:pt x="61" y="4"/>
                  </a:cubicBezTo>
                  <a:cubicBezTo>
                    <a:pt x="43" y="8"/>
                    <a:pt x="12" y="23"/>
                    <a:pt x="6" y="49"/>
                  </a:cubicBezTo>
                  <a:cubicBezTo>
                    <a:pt x="0" y="75"/>
                    <a:pt x="17" y="132"/>
                    <a:pt x="25" y="158"/>
                  </a:cubicBezTo>
                  <a:cubicBezTo>
                    <a:pt x="33" y="184"/>
                    <a:pt x="40" y="196"/>
                    <a:pt x="52" y="206"/>
                  </a:cubicBezTo>
                  <a:cubicBezTo>
                    <a:pt x="64" y="216"/>
                    <a:pt x="85" y="220"/>
                    <a:pt x="96" y="219"/>
                  </a:cubicBezTo>
                  <a:lnTo>
                    <a:pt x="117" y="200"/>
                  </a:lnTo>
                </a:path>
              </a:pathLst>
            </a:custGeom>
            <a:noFill/>
            <a:ln w="63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39" name="Freeform 223"/>
            <p:cNvSpPr>
              <a:spLocks/>
            </p:cNvSpPr>
            <p:nvPr/>
          </p:nvSpPr>
          <p:spPr bwMode="auto">
            <a:xfrm>
              <a:off x="1117" y="1482"/>
              <a:ext cx="46" cy="241"/>
            </a:xfrm>
            <a:custGeom>
              <a:avLst/>
              <a:gdLst>
                <a:gd name="T0" fmla="*/ 38 w 46"/>
                <a:gd name="T1" fmla="*/ 0 h 241"/>
                <a:gd name="T2" fmla="*/ 22 w 46"/>
                <a:gd name="T3" fmla="*/ 11 h 241"/>
                <a:gd name="T4" fmla="*/ 37 w 46"/>
                <a:gd name="T5" fmla="*/ 35 h 241"/>
                <a:gd name="T6" fmla="*/ 40 w 46"/>
                <a:gd name="T7" fmla="*/ 64 h 241"/>
                <a:gd name="T8" fmla="*/ 39 w 46"/>
                <a:gd name="T9" fmla="*/ 105 h 241"/>
                <a:gd name="T10" fmla="*/ 13 w 46"/>
                <a:gd name="T11" fmla="*/ 129 h 241"/>
                <a:gd name="T12" fmla="*/ 8 w 46"/>
                <a:gd name="T13" fmla="*/ 168 h 241"/>
                <a:gd name="T14" fmla="*/ 24 w 46"/>
                <a:gd name="T15" fmla="*/ 187 h 241"/>
                <a:gd name="T16" fmla="*/ 43 w 46"/>
                <a:gd name="T17" fmla="*/ 216 h 241"/>
                <a:gd name="T18" fmla="*/ 43 w 46"/>
                <a:gd name="T1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41">
                  <a:moveTo>
                    <a:pt x="38" y="0"/>
                  </a:moveTo>
                  <a:cubicBezTo>
                    <a:pt x="36" y="2"/>
                    <a:pt x="22" y="5"/>
                    <a:pt x="22" y="11"/>
                  </a:cubicBezTo>
                  <a:cubicBezTo>
                    <a:pt x="22" y="17"/>
                    <a:pt x="34" y="26"/>
                    <a:pt x="37" y="35"/>
                  </a:cubicBezTo>
                  <a:cubicBezTo>
                    <a:pt x="40" y="44"/>
                    <a:pt x="40" y="52"/>
                    <a:pt x="40" y="64"/>
                  </a:cubicBezTo>
                  <a:cubicBezTo>
                    <a:pt x="40" y="76"/>
                    <a:pt x="43" y="94"/>
                    <a:pt x="39" y="105"/>
                  </a:cubicBezTo>
                  <a:cubicBezTo>
                    <a:pt x="35" y="116"/>
                    <a:pt x="26" y="116"/>
                    <a:pt x="13" y="129"/>
                  </a:cubicBezTo>
                  <a:cubicBezTo>
                    <a:pt x="0" y="142"/>
                    <a:pt x="6" y="158"/>
                    <a:pt x="8" y="168"/>
                  </a:cubicBezTo>
                  <a:cubicBezTo>
                    <a:pt x="10" y="178"/>
                    <a:pt x="18" y="179"/>
                    <a:pt x="24" y="187"/>
                  </a:cubicBezTo>
                  <a:cubicBezTo>
                    <a:pt x="30" y="195"/>
                    <a:pt x="40" y="207"/>
                    <a:pt x="43" y="216"/>
                  </a:cubicBezTo>
                  <a:cubicBezTo>
                    <a:pt x="46" y="225"/>
                    <a:pt x="43" y="236"/>
                    <a:pt x="43" y="241"/>
                  </a:cubicBezTo>
                </a:path>
              </a:pathLst>
            </a:custGeom>
            <a:noFill/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40" name="Freeform 224"/>
            <p:cNvSpPr>
              <a:spLocks/>
            </p:cNvSpPr>
            <p:nvPr/>
          </p:nvSpPr>
          <p:spPr bwMode="auto">
            <a:xfrm>
              <a:off x="1157" y="1584"/>
              <a:ext cx="5" cy="125"/>
            </a:xfrm>
            <a:custGeom>
              <a:avLst/>
              <a:gdLst>
                <a:gd name="T0" fmla="*/ 0 w 5"/>
                <a:gd name="T1" fmla="*/ 0 h 125"/>
                <a:gd name="T2" fmla="*/ 5 w 5"/>
                <a:gd name="T3" fmla="*/ 54 h 125"/>
                <a:gd name="T4" fmla="*/ 3 w 5"/>
                <a:gd name="T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5">
                  <a:moveTo>
                    <a:pt x="0" y="0"/>
                  </a:moveTo>
                  <a:cubicBezTo>
                    <a:pt x="1" y="9"/>
                    <a:pt x="5" y="33"/>
                    <a:pt x="5" y="54"/>
                  </a:cubicBezTo>
                  <a:cubicBezTo>
                    <a:pt x="5" y="75"/>
                    <a:pt x="3" y="110"/>
                    <a:pt x="3" y="125"/>
                  </a:cubicBezTo>
                </a:path>
              </a:pathLst>
            </a:custGeom>
            <a:noFill/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41" name="Freeform 225"/>
            <p:cNvSpPr>
              <a:spLocks/>
            </p:cNvSpPr>
            <p:nvPr/>
          </p:nvSpPr>
          <p:spPr bwMode="auto">
            <a:xfrm>
              <a:off x="1136" y="1618"/>
              <a:ext cx="18" cy="36"/>
            </a:xfrm>
            <a:custGeom>
              <a:avLst/>
              <a:gdLst>
                <a:gd name="T0" fmla="*/ 11 w 18"/>
                <a:gd name="T1" fmla="*/ 1 h 36"/>
                <a:gd name="T2" fmla="*/ 0 w 18"/>
                <a:gd name="T3" fmla="*/ 16 h 36"/>
                <a:gd name="T4" fmla="*/ 8 w 18"/>
                <a:gd name="T5" fmla="*/ 35 h 36"/>
                <a:gd name="T6" fmla="*/ 18 w 18"/>
                <a:gd name="T7" fmla="*/ 25 h 36"/>
                <a:gd name="T8" fmla="*/ 11 w 18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1" y="1"/>
                  </a:moveTo>
                  <a:cubicBezTo>
                    <a:pt x="8" y="0"/>
                    <a:pt x="0" y="10"/>
                    <a:pt x="0" y="16"/>
                  </a:cubicBezTo>
                  <a:cubicBezTo>
                    <a:pt x="0" y="22"/>
                    <a:pt x="5" y="34"/>
                    <a:pt x="8" y="35"/>
                  </a:cubicBezTo>
                  <a:cubicBezTo>
                    <a:pt x="11" y="36"/>
                    <a:pt x="18" y="31"/>
                    <a:pt x="18" y="25"/>
                  </a:cubicBezTo>
                  <a:cubicBezTo>
                    <a:pt x="18" y="19"/>
                    <a:pt x="15" y="3"/>
                    <a:pt x="11" y="1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42" name="Freeform 226"/>
            <p:cNvSpPr>
              <a:spLocks/>
            </p:cNvSpPr>
            <p:nvPr/>
          </p:nvSpPr>
          <p:spPr bwMode="auto">
            <a:xfrm flipH="1">
              <a:off x="1167" y="1615"/>
              <a:ext cx="18" cy="36"/>
            </a:xfrm>
            <a:custGeom>
              <a:avLst/>
              <a:gdLst>
                <a:gd name="T0" fmla="*/ 11 w 18"/>
                <a:gd name="T1" fmla="*/ 1 h 36"/>
                <a:gd name="T2" fmla="*/ 0 w 18"/>
                <a:gd name="T3" fmla="*/ 16 h 36"/>
                <a:gd name="T4" fmla="*/ 8 w 18"/>
                <a:gd name="T5" fmla="*/ 35 h 36"/>
                <a:gd name="T6" fmla="*/ 18 w 18"/>
                <a:gd name="T7" fmla="*/ 25 h 36"/>
                <a:gd name="T8" fmla="*/ 11 w 18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1" y="1"/>
                  </a:moveTo>
                  <a:cubicBezTo>
                    <a:pt x="8" y="0"/>
                    <a:pt x="0" y="10"/>
                    <a:pt x="0" y="16"/>
                  </a:cubicBezTo>
                  <a:cubicBezTo>
                    <a:pt x="0" y="22"/>
                    <a:pt x="5" y="34"/>
                    <a:pt x="8" y="35"/>
                  </a:cubicBezTo>
                  <a:cubicBezTo>
                    <a:pt x="11" y="36"/>
                    <a:pt x="18" y="31"/>
                    <a:pt x="18" y="25"/>
                  </a:cubicBezTo>
                  <a:cubicBezTo>
                    <a:pt x="18" y="19"/>
                    <a:pt x="15" y="3"/>
                    <a:pt x="11" y="1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45444" name="Group 228"/>
          <p:cNvGrpSpPr>
            <a:grpSpLocks/>
          </p:cNvGrpSpPr>
          <p:nvPr/>
        </p:nvGrpSpPr>
        <p:grpSpPr bwMode="auto">
          <a:xfrm>
            <a:off x="5743575" y="3429000"/>
            <a:ext cx="187325" cy="217488"/>
            <a:chOff x="1045" y="1480"/>
            <a:chExt cx="226" cy="262"/>
          </a:xfrm>
        </p:grpSpPr>
        <p:sp>
          <p:nvSpPr>
            <p:cNvPr id="1545445" name="Freeform 229"/>
            <p:cNvSpPr>
              <a:spLocks/>
            </p:cNvSpPr>
            <p:nvPr/>
          </p:nvSpPr>
          <p:spPr bwMode="auto">
            <a:xfrm>
              <a:off x="1159" y="1522"/>
              <a:ext cx="112" cy="220"/>
            </a:xfrm>
            <a:custGeom>
              <a:avLst/>
              <a:gdLst>
                <a:gd name="T0" fmla="*/ 0 w 112"/>
                <a:gd name="T1" fmla="*/ 28 h 220"/>
                <a:gd name="T2" fmla="*/ 51 w 112"/>
                <a:gd name="T3" fmla="*/ 4 h 220"/>
                <a:gd name="T4" fmla="*/ 106 w 112"/>
                <a:gd name="T5" fmla="*/ 49 h 220"/>
                <a:gd name="T6" fmla="*/ 87 w 112"/>
                <a:gd name="T7" fmla="*/ 158 h 220"/>
                <a:gd name="T8" fmla="*/ 60 w 112"/>
                <a:gd name="T9" fmla="*/ 206 h 220"/>
                <a:gd name="T10" fmla="*/ 31 w 112"/>
                <a:gd name="T11" fmla="*/ 220 h 220"/>
                <a:gd name="T12" fmla="*/ 5 w 112"/>
                <a:gd name="T13" fmla="*/ 20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20">
                  <a:moveTo>
                    <a:pt x="0" y="28"/>
                  </a:moveTo>
                  <a:cubicBezTo>
                    <a:pt x="8" y="24"/>
                    <a:pt x="33" y="0"/>
                    <a:pt x="51" y="4"/>
                  </a:cubicBezTo>
                  <a:cubicBezTo>
                    <a:pt x="69" y="8"/>
                    <a:pt x="100" y="23"/>
                    <a:pt x="106" y="49"/>
                  </a:cubicBezTo>
                  <a:cubicBezTo>
                    <a:pt x="112" y="75"/>
                    <a:pt x="95" y="132"/>
                    <a:pt x="87" y="158"/>
                  </a:cubicBezTo>
                  <a:cubicBezTo>
                    <a:pt x="79" y="184"/>
                    <a:pt x="69" y="196"/>
                    <a:pt x="60" y="206"/>
                  </a:cubicBezTo>
                  <a:cubicBezTo>
                    <a:pt x="51" y="216"/>
                    <a:pt x="40" y="220"/>
                    <a:pt x="31" y="220"/>
                  </a:cubicBezTo>
                  <a:lnTo>
                    <a:pt x="5" y="206"/>
                  </a:lnTo>
                </a:path>
              </a:pathLst>
            </a:custGeom>
            <a:noFill/>
            <a:ln w="63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46" name="Freeform 230"/>
            <p:cNvSpPr>
              <a:spLocks/>
            </p:cNvSpPr>
            <p:nvPr/>
          </p:nvSpPr>
          <p:spPr bwMode="auto">
            <a:xfrm>
              <a:off x="1156" y="1480"/>
              <a:ext cx="37" cy="253"/>
            </a:xfrm>
            <a:custGeom>
              <a:avLst/>
              <a:gdLst>
                <a:gd name="T0" fmla="*/ 0 w 37"/>
                <a:gd name="T1" fmla="*/ 0 h 253"/>
                <a:gd name="T2" fmla="*/ 8 w 37"/>
                <a:gd name="T3" fmla="*/ 37 h 253"/>
                <a:gd name="T4" fmla="*/ 6 w 37"/>
                <a:gd name="T5" fmla="*/ 70 h 253"/>
                <a:gd name="T6" fmla="*/ 6 w 37"/>
                <a:gd name="T7" fmla="*/ 111 h 253"/>
                <a:gd name="T8" fmla="*/ 32 w 37"/>
                <a:gd name="T9" fmla="*/ 135 h 253"/>
                <a:gd name="T10" fmla="*/ 34 w 37"/>
                <a:gd name="T11" fmla="*/ 171 h 253"/>
                <a:gd name="T12" fmla="*/ 20 w 37"/>
                <a:gd name="T13" fmla="*/ 190 h 253"/>
                <a:gd name="T14" fmla="*/ 6 w 37"/>
                <a:gd name="T15" fmla="*/ 222 h 253"/>
                <a:gd name="T16" fmla="*/ 8 w 37"/>
                <a:gd name="T17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53">
                  <a:moveTo>
                    <a:pt x="0" y="0"/>
                  </a:moveTo>
                  <a:cubicBezTo>
                    <a:pt x="4" y="12"/>
                    <a:pt x="7" y="25"/>
                    <a:pt x="8" y="37"/>
                  </a:cubicBezTo>
                  <a:cubicBezTo>
                    <a:pt x="9" y="49"/>
                    <a:pt x="6" y="58"/>
                    <a:pt x="6" y="70"/>
                  </a:cubicBezTo>
                  <a:cubicBezTo>
                    <a:pt x="6" y="82"/>
                    <a:pt x="2" y="100"/>
                    <a:pt x="6" y="111"/>
                  </a:cubicBezTo>
                  <a:cubicBezTo>
                    <a:pt x="10" y="122"/>
                    <a:pt x="27" y="125"/>
                    <a:pt x="32" y="135"/>
                  </a:cubicBezTo>
                  <a:cubicBezTo>
                    <a:pt x="37" y="145"/>
                    <a:pt x="36" y="162"/>
                    <a:pt x="34" y="171"/>
                  </a:cubicBezTo>
                  <a:cubicBezTo>
                    <a:pt x="32" y="180"/>
                    <a:pt x="25" y="181"/>
                    <a:pt x="20" y="190"/>
                  </a:cubicBezTo>
                  <a:cubicBezTo>
                    <a:pt x="15" y="199"/>
                    <a:pt x="8" y="212"/>
                    <a:pt x="6" y="222"/>
                  </a:cubicBezTo>
                  <a:cubicBezTo>
                    <a:pt x="4" y="232"/>
                    <a:pt x="8" y="247"/>
                    <a:pt x="8" y="253"/>
                  </a:cubicBezTo>
                </a:path>
              </a:pathLst>
            </a:custGeom>
            <a:noFill/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47" name="Freeform 231"/>
            <p:cNvSpPr>
              <a:spLocks/>
            </p:cNvSpPr>
            <p:nvPr/>
          </p:nvSpPr>
          <p:spPr bwMode="auto">
            <a:xfrm>
              <a:off x="1045" y="1520"/>
              <a:ext cx="117" cy="220"/>
            </a:xfrm>
            <a:custGeom>
              <a:avLst/>
              <a:gdLst>
                <a:gd name="T0" fmla="*/ 112 w 117"/>
                <a:gd name="T1" fmla="*/ 28 h 220"/>
                <a:gd name="T2" fmla="*/ 61 w 117"/>
                <a:gd name="T3" fmla="*/ 4 h 220"/>
                <a:gd name="T4" fmla="*/ 6 w 117"/>
                <a:gd name="T5" fmla="*/ 49 h 220"/>
                <a:gd name="T6" fmla="*/ 25 w 117"/>
                <a:gd name="T7" fmla="*/ 158 h 220"/>
                <a:gd name="T8" fmla="*/ 52 w 117"/>
                <a:gd name="T9" fmla="*/ 206 h 220"/>
                <a:gd name="T10" fmla="*/ 96 w 117"/>
                <a:gd name="T11" fmla="*/ 219 h 220"/>
                <a:gd name="T12" fmla="*/ 117 w 117"/>
                <a:gd name="T13" fmla="*/ 2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20">
                  <a:moveTo>
                    <a:pt x="112" y="28"/>
                  </a:moveTo>
                  <a:cubicBezTo>
                    <a:pt x="104" y="24"/>
                    <a:pt x="79" y="0"/>
                    <a:pt x="61" y="4"/>
                  </a:cubicBezTo>
                  <a:cubicBezTo>
                    <a:pt x="43" y="8"/>
                    <a:pt x="12" y="23"/>
                    <a:pt x="6" y="49"/>
                  </a:cubicBezTo>
                  <a:cubicBezTo>
                    <a:pt x="0" y="75"/>
                    <a:pt x="17" y="132"/>
                    <a:pt x="25" y="158"/>
                  </a:cubicBezTo>
                  <a:cubicBezTo>
                    <a:pt x="33" y="184"/>
                    <a:pt x="40" y="196"/>
                    <a:pt x="52" y="206"/>
                  </a:cubicBezTo>
                  <a:cubicBezTo>
                    <a:pt x="64" y="216"/>
                    <a:pt x="85" y="220"/>
                    <a:pt x="96" y="219"/>
                  </a:cubicBezTo>
                  <a:lnTo>
                    <a:pt x="117" y="200"/>
                  </a:lnTo>
                </a:path>
              </a:pathLst>
            </a:custGeom>
            <a:noFill/>
            <a:ln w="63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48" name="Freeform 232"/>
            <p:cNvSpPr>
              <a:spLocks/>
            </p:cNvSpPr>
            <p:nvPr/>
          </p:nvSpPr>
          <p:spPr bwMode="auto">
            <a:xfrm>
              <a:off x="1117" y="1482"/>
              <a:ext cx="46" cy="241"/>
            </a:xfrm>
            <a:custGeom>
              <a:avLst/>
              <a:gdLst>
                <a:gd name="T0" fmla="*/ 38 w 46"/>
                <a:gd name="T1" fmla="*/ 0 h 241"/>
                <a:gd name="T2" fmla="*/ 22 w 46"/>
                <a:gd name="T3" fmla="*/ 11 h 241"/>
                <a:gd name="T4" fmla="*/ 37 w 46"/>
                <a:gd name="T5" fmla="*/ 35 h 241"/>
                <a:gd name="T6" fmla="*/ 40 w 46"/>
                <a:gd name="T7" fmla="*/ 64 h 241"/>
                <a:gd name="T8" fmla="*/ 39 w 46"/>
                <a:gd name="T9" fmla="*/ 105 h 241"/>
                <a:gd name="T10" fmla="*/ 13 w 46"/>
                <a:gd name="T11" fmla="*/ 129 h 241"/>
                <a:gd name="T12" fmla="*/ 8 w 46"/>
                <a:gd name="T13" fmla="*/ 168 h 241"/>
                <a:gd name="T14" fmla="*/ 24 w 46"/>
                <a:gd name="T15" fmla="*/ 187 h 241"/>
                <a:gd name="T16" fmla="*/ 43 w 46"/>
                <a:gd name="T17" fmla="*/ 216 h 241"/>
                <a:gd name="T18" fmla="*/ 43 w 46"/>
                <a:gd name="T1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41">
                  <a:moveTo>
                    <a:pt x="38" y="0"/>
                  </a:moveTo>
                  <a:cubicBezTo>
                    <a:pt x="36" y="2"/>
                    <a:pt x="22" y="5"/>
                    <a:pt x="22" y="11"/>
                  </a:cubicBezTo>
                  <a:cubicBezTo>
                    <a:pt x="22" y="17"/>
                    <a:pt x="34" y="26"/>
                    <a:pt x="37" y="35"/>
                  </a:cubicBezTo>
                  <a:cubicBezTo>
                    <a:pt x="40" y="44"/>
                    <a:pt x="40" y="52"/>
                    <a:pt x="40" y="64"/>
                  </a:cubicBezTo>
                  <a:cubicBezTo>
                    <a:pt x="40" y="76"/>
                    <a:pt x="43" y="94"/>
                    <a:pt x="39" y="105"/>
                  </a:cubicBezTo>
                  <a:cubicBezTo>
                    <a:pt x="35" y="116"/>
                    <a:pt x="26" y="116"/>
                    <a:pt x="13" y="129"/>
                  </a:cubicBezTo>
                  <a:cubicBezTo>
                    <a:pt x="0" y="142"/>
                    <a:pt x="6" y="158"/>
                    <a:pt x="8" y="168"/>
                  </a:cubicBezTo>
                  <a:cubicBezTo>
                    <a:pt x="10" y="178"/>
                    <a:pt x="18" y="179"/>
                    <a:pt x="24" y="187"/>
                  </a:cubicBezTo>
                  <a:cubicBezTo>
                    <a:pt x="30" y="195"/>
                    <a:pt x="40" y="207"/>
                    <a:pt x="43" y="216"/>
                  </a:cubicBezTo>
                  <a:cubicBezTo>
                    <a:pt x="46" y="225"/>
                    <a:pt x="43" y="236"/>
                    <a:pt x="43" y="241"/>
                  </a:cubicBezTo>
                </a:path>
              </a:pathLst>
            </a:custGeom>
            <a:noFill/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49" name="Freeform 233"/>
            <p:cNvSpPr>
              <a:spLocks/>
            </p:cNvSpPr>
            <p:nvPr/>
          </p:nvSpPr>
          <p:spPr bwMode="auto">
            <a:xfrm>
              <a:off x="1157" y="1584"/>
              <a:ext cx="5" cy="125"/>
            </a:xfrm>
            <a:custGeom>
              <a:avLst/>
              <a:gdLst>
                <a:gd name="T0" fmla="*/ 0 w 5"/>
                <a:gd name="T1" fmla="*/ 0 h 125"/>
                <a:gd name="T2" fmla="*/ 5 w 5"/>
                <a:gd name="T3" fmla="*/ 54 h 125"/>
                <a:gd name="T4" fmla="*/ 3 w 5"/>
                <a:gd name="T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5">
                  <a:moveTo>
                    <a:pt x="0" y="0"/>
                  </a:moveTo>
                  <a:cubicBezTo>
                    <a:pt x="1" y="9"/>
                    <a:pt x="5" y="33"/>
                    <a:pt x="5" y="54"/>
                  </a:cubicBezTo>
                  <a:cubicBezTo>
                    <a:pt x="5" y="75"/>
                    <a:pt x="3" y="110"/>
                    <a:pt x="3" y="125"/>
                  </a:cubicBezTo>
                </a:path>
              </a:pathLst>
            </a:custGeom>
            <a:noFill/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50" name="Freeform 234"/>
            <p:cNvSpPr>
              <a:spLocks/>
            </p:cNvSpPr>
            <p:nvPr/>
          </p:nvSpPr>
          <p:spPr bwMode="auto">
            <a:xfrm>
              <a:off x="1136" y="1618"/>
              <a:ext cx="18" cy="36"/>
            </a:xfrm>
            <a:custGeom>
              <a:avLst/>
              <a:gdLst>
                <a:gd name="T0" fmla="*/ 11 w 18"/>
                <a:gd name="T1" fmla="*/ 1 h 36"/>
                <a:gd name="T2" fmla="*/ 0 w 18"/>
                <a:gd name="T3" fmla="*/ 16 h 36"/>
                <a:gd name="T4" fmla="*/ 8 w 18"/>
                <a:gd name="T5" fmla="*/ 35 h 36"/>
                <a:gd name="T6" fmla="*/ 18 w 18"/>
                <a:gd name="T7" fmla="*/ 25 h 36"/>
                <a:gd name="T8" fmla="*/ 11 w 18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1" y="1"/>
                  </a:moveTo>
                  <a:cubicBezTo>
                    <a:pt x="8" y="0"/>
                    <a:pt x="0" y="10"/>
                    <a:pt x="0" y="16"/>
                  </a:cubicBezTo>
                  <a:cubicBezTo>
                    <a:pt x="0" y="22"/>
                    <a:pt x="5" y="34"/>
                    <a:pt x="8" y="35"/>
                  </a:cubicBezTo>
                  <a:cubicBezTo>
                    <a:pt x="11" y="36"/>
                    <a:pt x="18" y="31"/>
                    <a:pt x="18" y="25"/>
                  </a:cubicBezTo>
                  <a:cubicBezTo>
                    <a:pt x="18" y="19"/>
                    <a:pt x="15" y="3"/>
                    <a:pt x="11" y="1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51" name="Freeform 235"/>
            <p:cNvSpPr>
              <a:spLocks/>
            </p:cNvSpPr>
            <p:nvPr/>
          </p:nvSpPr>
          <p:spPr bwMode="auto">
            <a:xfrm flipH="1">
              <a:off x="1167" y="1615"/>
              <a:ext cx="18" cy="36"/>
            </a:xfrm>
            <a:custGeom>
              <a:avLst/>
              <a:gdLst>
                <a:gd name="T0" fmla="*/ 11 w 18"/>
                <a:gd name="T1" fmla="*/ 1 h 36"/>
                <a:gd name="T2" fmla="*/ 0 w 18"/>
                <a:gd name="T3" fmla="*/ 16 h 36"/>
                <a:gd name="T4" fmla="*/ 8 w 18"/>
                <a:gd name="T5" fmla="*/ 35 h 36"/>
                <a:gd name="T6" fmla="*/ 18 w 18"/>
                <a:gd name="T7" fmla="*/ 25 h 36"/>
                <a:gd name="T8" fmla="*/ 11 w 18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1" y="1"/>
                  </a:moveTo>
                  <a:cubicBezTo>
                    <a:pt x="8" y="0"/>
                    <a:pt x="0" y="10"/>
                    <a:pt x="0" y="16"/>
                  </a:cubicBezTo>
                  <a:cubicBezTo>
                    <a:pt x="0" y="22"/>
                    <a:pt x="5" y="34"/>
                    <a:pt x="8" y="35"/>
                  </a:cubicBezTo>
                  <a:cubicBezTo>
                    <a:pt x="11" y="36"/>
                    <a:pt x="18" y="31"/>
                    <a:pt x="18" y="25"/>
                  </a:cubicBezTo>
                  <a:cubicBezTo>
                    <a:pt x="18" y="19"/>
                    <a:pt x="15" y="3"/>
                    <a:pt x="11" y="1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45513" name="Line 297"/>
          <p:cNvSpPr>
            <a:spLocks noChangeShapeType="1"/>
          </p:cNvSpPr>
          <p:nvPr/>
        </p:nvSpPr>
        <p:spPr bwMode="auto">
          <a:xfrm>
            <a:off x="7380288" y="2598738"/>
            <a:ext cx="7937" cy="2011362"/>
          </a:xfrm>
          <a:prstGeom prst="line">
            <a:avLst/>
          </a:prstGeom>
          <a:noFill/>
          <a:ln w="28575">
            <a:solidFill>
              <a:srgbClr val="CC9900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5509" name="Line 293"/>
          <p:cNvSpPr>
            <a:spLocks noChangeShapeType="1"/>
          </p:cNvSpPr>
          <p:nvPr/>
        </p:nvSpPr>
        <p:spPr bwMode="auto">
          <a:xfrm>
            <a:off x="5219700" y="2598738"/>
            <a:ext cx="7938" cy="2011362"/>
          </a:xfrm>
          <a:prstGeom prst="line">
            <a:avLst/>
          </a:prstGeom>
          <a:noFill/>
          <a:ln w="28575">
            <a:solidFill>
              <a:srgbClr val="CC9900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45278" name="Group 62"/>
          <p:cNvGrpSpPr>
            <a:grpSpLocks/>
          </p:cNvGrpSpPr>
          <p:nvPr/>
        </p:nvGrpSpPr>
        <p:grpSpPr bwMode="auto">
          <a:xfrm>
            <a:off x="7092950" y="3208338"/>
            <a:ext cx="625475" cy="633412"/>
            <a:chOff x="3088" y="2090"/>
            <a:chExt cx="394" cy="399"/>
          </a:xfrm>
        </p:grpSpPr>
        <p:sp>
          <p:nvSpPr>
            <p:cNvPr id="1545279" name="AutoShape 63" descr="深色垂直線"/>
            <p:cNvSpPr>
              <a:spLocks noChangeArrowheads="1"/>
            </p:cNvSpPr>
            <p:nvPr/>
          </p:nvSpPr>
          <p:spPr bwMode="auto">
            <a:xfrm>
              <a:off x="3088" y="2090"/>
              <a:ext cx="394" cy="399"/>
            </a:xfrm>
            <a:prstGeom prst="downArrow">
              <a:avLst>
                <a:gd name="adj1" fmla="val 61657"/>
                <a:gd name="adj2" fmla="val 34539"/>
              </a:avLst>
            </a:prstGeom>
            <a:pattFill prst="dkVert">
              <a:fgClr>
                <a:schemeClr val="tx2"/>
              </a:fgClr>
              <a:bgClr>
                <a:srgbClr val="663300"/>
              </a:bgClr>
            </a:pattFill>
            <a:ln w="12700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545280" name="Rectangle 64"/>
            <p:cNvSpPr>
              <a:spLocks noChangeArrowheads="1"/>
            </p:cNvSpPr>
            <p:nvPr/>
          </p:nvSpPr>
          <p:spPr bwMode="auto">
            <a:xfrm>
              <a:off x="3171" y="2118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bg1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L</a:t>
              </a:r>
            </a:p>
          </p:txBody>
        </p:sp>
      </p:grpSp>
      <p:grpSp>
        <p:nvGrpSpPr>
          <p:cNvPr id="1545277" name="Group 61"/>
          <p:cNvGrpSpPr>
            <a:grpSpLocks/>
          </p:cNvGrpSpPr>
          <p:nvPr/>
        </p:nvGrpSpPr>
        <p:grpSpPr bwMode="auto">
          <a:xfrm>
            <a:off x="4902200" y="3208338"/>
            <a:ext cx="625475" cy="633412"/>
            <a:chOff x="3088" y="2090"/>
            <a:chExt cx="394" cy="399"/>
          </a:xfrm>
        </p:grpSpPr>
        <p:sp>
          <p:nvSpPr>
            <p:cNvPr id="1545275" name="AutoShape 59" descr="深色垂直線"/>
            <p:cNvSpPr>
              <a:spLocks noChangeArrowheads="1"/>
            </p:cNvSpPr>
            <p:nvPr/>
          </p:nvSpPr>
          <p:spPr bwMode="auto">
            <a:xfrm>
              <a:off x="3088" y="2090"/>
              <a:ext cx="394" cy="399"/>
            </a:xfrm>
            <a:prstGeom prst="downArrow">
              <a:avLst>
                <a:gd name="adj1" fmla="val 61657"/>
                <a:gd name="adj2" fmla="val 34539"/>
              </a:avLst>
            </a:prstGeom>
            <a:pattFill prst="dkVert">
              <a:fgClr>
                <a:schemeClr val="tx2"/>
              </a:fgClr>
              <a:bgClr>
                <a:srgbClr val="663300"/>
              </a:bgClr>
            </a:pattFill>
            <a:ln w="12700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TW" altLang="en-US"/>
            </a:p>
          </p:txBody>
        </p:sp>
        <p:sp>
          <p:nvSpPr>
            <p:cNvPr id="1545276" name="Rectangle 60"/>
            <p:cNvSpPr>
              <a:spLocks noChangeArrowheads="1"/>
            </p:cNvSpPr>
            <p:nvPr/>
          </p:nvSpPr>
          <p:spPr bwMode="auto">
            <a:xfrm>
              <a:off x="3171" y="2118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bg1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L</a:t>
              </a:r>
            </a:p>
          </p:txBody>
        </p:sp>
      </p:grpSp>
      <p:sp>
        <p:nvSpPr>
          <p:cNvPr id="1545219" name="Rectangle 3"/>
          <p:cNvSpPr>
            <a:spLocks noChangeArrowheads="1"/>
          </p:cNvSpPr>
          <p:nvPr/>
        </p:nvSpPr>
        <p:spPr bwMode="auto">
          <a:xfrm>
            <a:off x="2213615" y="6288763"/>
            <a:ext cx="49642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 smtClean="0">
                <a:latin typeface="Arial" panose="020B0604020202020204" pitchFamily="34" charset="0"/>
                <a:ea typeface="華康中黑體(P)" panose="02010600010101010101" pitchFamily="2" charset="-120"/>
              </a:rPr>
              <a:t>Two-phase </a:t>
            </a:r>
            <a:r>
              <a:rPr lang="en-US" altLang="zh-TW" sz="2800" dirty="0">
                <a:latin typeface="Arial" panose="020B0604020202020204" pitchFamily="34" charset="0"/>
                <a:ea typeface="華康中黑體(P)" panose="02010600010101010101" pitchFamily="2" charset="-120"/>
              </a:rPr>
              <a:t>separation system</a:t>
            </a:r>
          </a:p>
        </p:txBody>
      </p:sp>
      <p:grpSp>
        <p:nvGrpSpPr>
          <p:cNvPr id="1545236" name="Group 20"/>
          <p:cNvGrpSpPr>
            <a:grpSpLocks/>
          </p:cNvGrpSpPr>
          <p:nvPr/>
        </p:nvGrpSpPr>
        <p:grpSpPr bwMode="auto">
          <a:xfrm>
            <a:off x="477838" y="4421188"/>
            <a:ext cx="1098550" cy="1143000"/>
            <a:chOff x="288" y="2832"/>
            <a:chExt cx="692" cy="720"/>
          </a:xfrm>
        </p:grpSpPr>
        <p:sp>
          <p:nvSpPr>
            <p:cNvPr id="1545237" name="Text Box 21"/>
            <p:cNvSpPr txBox="1">
              <a:spLocks noChangeArrowheads="1"/>
            </p:cNvSpPr>
            <p:nvPr/>
          </p:nvSpPr>
          <p:spPr bwMode="auto">
            <a:xfrm>
              <a:off x="288" y="3264"/>
              <a:ext cx="692" cy="288"/>
            </a:xfrm>
            <a:prstGeom prst="rect">
              <a:avLst/>
            </a:prstGeom>
            <a:solidFill>
              <a:srgbClr val="FFEF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>
                  <a:latin typeface="Times New Roman" panose="02020603050405020304" pitchFamily="18" charset="0"/>
                  <a:ea typeface="華康中黑體" panose="02010609010101010101" pitchFamily="49" charset="-120"/>
                </a:rPr>
                <a:t>流動相</a:t>
              </a:r>
            </a:p>
          </p:txBody>
        </p:sp>
        <p:sp>
          <p:nvSpPr>
            <p:cNvPr id="1545238" name="Text Box 22"/>
            <p:cNvSpPr txBox="1">
              <a:spLocks noChangeArrowheads="1"/>
            </p:cNvSpPr>
            <p:nvPr/>
          </p:nvSpPr>
          <p:spPr bwMode="auto">
            <a:xfrm>
              <a:off x="336" y="2832"/>
              <a:ext cx="602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2100">
                  <a:latin typeface="Times New Roman" panose="02020603050405020304" pitchFamily="18" charset="0"/>
                  <a:ea typeface="新細明體" panose="02020500000000000000" pitchFamily="18" charset="-120"/>
                </a:rPr>
                <a:t>Mobile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2100">
                  <a:latin typeface="Times New Roman" panose="02020603050405020304" pitchFamily="18" charset="0"/>
                  <a:ea typeface="新細明體" panose="02020500000000000000" pitchFamily="18" charset="-120"/>
                </a:rPr>
                <a:t>phase</a:t>
              </a:r>
            </a:p>
          </p:txBody>
        </p:sp>
      </p:grpSp>
      <p:grpSp>
        <p:nvGrpSpPr>
          <p:cNvPr id="1545239" name="Group 23"/>
          <p:cNvGrpSpPr>
            <a:grpSpLocks/>
          </p:cNvGrpSpPr>
          <p:nvPr/>
        </p:nvGrpSpPr>
        <p:grpSpPr bwMode="auto">
          <a:xfrm>
            <a:off x="1544638" y="4421188"/>
            <a:ext cx="1282700" cy="1143000"/>
            <a:chOff x="960" y="2832"/>
            <a:chExt cx="808" cy="720"/>
          </a:xfrm>
        </p:grpSpPr>
        <p:sp>
          <p:nvSpPr>
            <p:cNvPr id="1545240" name="Text Box 24"/>
            <p:cNvSpPr txBox="1">
              <a:spLocks noChangeArrowheads="1"/>
            </p:cNvSpPr>
            <p:nvPr/>
          </p:nvSpPr>
          <p:spPr bwMode="auto">
            <a:xfrm>
              <a:off x="1008" y="3264"/>
              <a:ext cx="693" cy="288"/>
            </a:xfrm>
            <a:prstGeom prst="rect">
              <a:avLst/>
            </a:prstGeom>
            <a:solidFill>
              <a:srgbClr val="EBFF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>
                  <a:latin typeface="Times New Roman" panose="02020603050405020304" pitchFamily="18" charset="0"/>
                  <a:ea typeface="華康中黑體" panose="02010609010101010101" pitchFamily="49" charset="-120"/>
                </a:rPr>
                <a:t>固定相</a:t>
              </a:r>
            </a:p>
          </p:txBody>
        </p:sp>
        <p:sp>
          <p:nvSpPr>
            <p:cNvPr id="1545241" name="Text Box 25"/>
            <p:cNvSpPr txBox="1">
              <a:spLocks noChangeArrowheads="1"/>
            </p:cNvSpPr>
            <p:nvPr/>
          </p:nvSpPr>
          <p:spPr bwMode="auto">
            <a:xfrm>
              <a:off x="960" y="2832"/>
              <a:ext cx="808" cy="4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zh-TW" sz="2100">
                  <a:latin typeface="Times New Roman" panose="02020603050405020304" pitchFamily="18" charset="0"/>
                  <a:ea typeface="新細明體" panose="02020500000000000000" pitchFamily="18" charset="-120"/>
                </a:rPr>
                <a:t>Stationary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zh-TW" sz="2100">
                  <a:latin typeface="Times New Roman" panose="02020603050405020304" pitchFamily="18" charset="0"/>
                  <a:ea typeface="新細明體" panose="02020500000000000000" pitchFamily="18" charset="-120"/>
                </a:rPr>
                <a:t>phase</a:t>
              </a:r>
            </a:p>
          </p:txBody>
        </p:sp>
      </p:grpSp>
      <p:sp>
        <p:nvSpPr>
          <p:cNvPr id="1545248" name="Text Box 32"/>
          <p:cNvSpPr txBox="1">
            <a:spLocks noChangeArrowheads="1"/>
          </p:cNvSpPr>
          <p:nvPr/>
        </p:nvSpPr>
        <p:spPr bwMode="auto">
          <a:xfrm>
            <a:off x="255588" y="5679653"/>
            <a:ext cx="272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 dirty="0">
                <a:solidFill>
                  <a:srgbClr val="9900CC"/>
                </a:solidFill>
                <a:latin typeface="Times New Roman" panose="02020603050405020304" pitchFamily="18" charset="0"/>
                <a:ea typeface="華康楷書體W5" panose="02010609010101010101" pitchFamily="49" charset="-120"/>
              </a:rPr>
              <a:t>樣本分子依其分子極性</a:t>
            </a:r>
          </a:p>
          <a:p>
            <a:pPr algn="ctr"/>
            <a:r>
              <a:rPr lang="zh-TW" altLang="en-US" sz="2000" dirty="0">
                <a:solidFill>
                  <a:srgbClr val="9900CC"/>
                </a:solidFill>
                <a:latin typeface="Times New Roman" panose="02020603050405020304" pitchFamily="18" charset="0"/>
                <a:ea typeface="華康楷書體W5" panose="02010609010101010101" pitchFamily="49" charset="-120"/>
              </a:rPr>
              <a:t>選擇親和兩相之一</a:t>
            </a:r>
          </a:p>
        </p:txBody>
      </p:sp>
      <p:sp>
        <p:nvSpPr>
          <p:cNvPr id="1545249" name="Text Box 33"/>
          <p:cNvSpPr txBox="1">
            <a:spLocks noChangeArrowheads="1"/>
          </p:cNvSpPr>
          <p:nvPr/>
        </p:nvSpPr>
        <p:spPr bwMode="auto">
          <a:xfrm>
            <a:off x="4370388" y="5335588"/>
            <a:ext cx="2198687" cy="457200"/>
          </a:xfrm>
          <a:prstGeom prst="rect">
            <a:avLst/>
          </a:prstGeom>
          <a:solidFill>
            <a:srgbClr val="EBFF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ADSORPTION</a:t>
            </a:r>
          </a:p>
        </p:txBody>
      </p:sp>
      <p:sp>
        <p:nvSpPr>
          <p:cNvPr id="1545250" name="Text Box 34"/>
          <p:cNvSpPr txBox="1">
            <a:spLocks noChangeArrowheads="1"/>
          </p:cNvSpPr>
          <p:nvPr/>
        </p:nvSpPr>
        <p:spPr bwMode="auto">
          <a:xfrm>
            <a:off x="6732588" y="5335588"/>
            <a:ext cx="1808162" cy="457200"/>
          </a:xfrm>
          <a:prstGeom prst="rect">
            <a:avLst/>
          </a:prstGeom>
          <a:solidFill>
            <a:srgbClr val="FFE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ea typeface="新細明體" panose="02020500000000000000" pitchFamily="18" charset="-120"/>
              </a:rPr>
              <a:t>PARTITION</a:t>
            </a:r>
          </a:p>
        </p:txBody>
      </p:sp>
      <p:sp>
        <p:nvSpPr>
          <p:cNvPr id="1545251" name="Text Box 35"/>
          <p:cNvSpPr txBox="1">
            <a:spLocks noChangeArrowheads="1"/>
          </p:cNvSpPr>
          <p:nvPr/>
        </p:nvSpPr>
        <p:spPr bwMode="auto">
          <a:xfrm>
            <a:off x="4643438" y="5840413"/>
            <a:ext cx="1617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rgbClr val="CC0066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Liquid - Solid</a:t>
            </a:r>
          </a:p>
        </p:txBody>
      </p:sp>
      <p:sp>
        <p:nvSpPr>
          <p:cNvPr id="1545252" name="Text Box 36"/>
          <p:cNvSpPr txBox="1">
            <a:spLocks noChangeArrowheads="1"/>
          </p:cNvSpPr>
          <p:nvPr/>
        </p:nvSpPr>
        <p:spPr bwMode="auto">
          <a:xfrm>
            <a:off x="6732588" y="5840413"/>
            <a:ext cx="17414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rgbClr val="CC0066"/>
                </a:solidFill>
                <a:latin typeface="Arial Black" panose="020B0A04020102020204" pitchFamily="34" charset="0"/>
                <a:ea typeface="新細明體" panose="02020500000000000000" pitchFamily="18" charset="-120"/>
              </a:rPr>
              <a:t>Liquid - Liquid</a:t>
            </a:r>
          </a:p>
        </p:txBody>
      </p:sp>
      <p:grpSp>
        <p:nvGrpSpPr>
          <p:cNvPr id="1545253" name="Group 37"/>
          <p:cNvGrpSpPr>
            <a:grpSpLocks/>
          </p:cNvGrpSpPr>
          <p:nvPr/>
        </p:nvGrpSpPr>
        <p:grpSpPr bwMode="auto">
          <a:xfrm>
            <a:off x="179388" y="1158875"/>
            <a:ext cx="2370137" cy="854075"/>
            <a:chOff x="150" y="756"/>
            <a:chExt cx="1493" cy="538"/>
          </a:xfrm>
        </p:grpSpPr>
        <p:sp>
          <p:nvSpPr>
            <p:cNvPr id="1545254" name="Text Box 38"/>
            <p:cNvSpPr txBox="1">
              <a:spLocks noChangeArrowheads="1"/>
            </p:cNvSpPr>
            <p:nvPr/>
          </p:nvSpPr>
          <p:spPr bwMode="auto">
            <a:xfrm>
              <a:off x="576" y="1006"/>
              <a:ext cx="1067" cy="288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>
                  <a:solidFill>
                    <a:srgbClr val="CC0066"/>
                  </a:solidFill>
                  <a:latin typeface="Arial" panose="020B0604020202020204" pitchFamily="34" charset="0"/>
                  <a:ea typeface="華康中黑體" panose="02010609010101010101" pitchFamily="49" charset="-120"/>
                </a:rPr>
                <a:t>Two-phase</a:t>
              </a:r>
            </a:p>
          </p:txBody>
        </p:sp>
        <p:sp>
          <p:nvSpPr>
            <p:cNvPr id="1545255" name="Text Box 39"/>
            <p:cNvSpPr txBox="1">
              <a:spLocks noChangeArrowheads="1"/>
            </p:cNvSpPr>
            <p:nvPr/>
          </p:nvSpPr>
          <p:spPr bwMode="auto">
            <a:xfrm>
              <a:off x="150" y="756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800">
                  <a:latin typeface="Arial" panose="020B0604020202020204" pitchFamily="34" charset="0"/>
                  <a:ea typeface="新細明體" panose="02020500000000000000" pitchFamily="18" charset="-120"/>
                </a:rPr>
                <a:t>A</a:t>
              </a:r>
            </a:p>
          </p:txBody>
        </p:sp>
      </p:grpSp>
      <p:sp>
        <p:nvSpPr>
          <p:cNvPr id="1545256" name="Text Box 40"/>
          <p:cNvSpPr txBox="1">
            <a:spLocks noChangeArrowheads="1"/>
          </p:cNvSpPr>
          <p:nvPr/>
        </p:nvSpPr>
        <p:spPr bwMode="auto">
          <a:xfrm>
            <a:off x="4227513" y="1125538"/>
            <a:ext cx="4206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>
                <a:latin typeface="Arial" panose="020B0604020202020204" pitchFamily="34" charset="0"/>
                <a:ea typeface="新細明體" panose="02020500000000000000" pitchFamily="18" charset="-120"/>
              </a:rPr>
              <a:t>B</a:t>
            </a:r>
          </a:p>
        </p:txBody>
      </p:sp>
      <p:sp>
        <p:nvSpPr>
          <p:cNvPr id="1545257" name="Text Box 41"/>
          <p:cNvSpPr txBox="1">
            <a:spLocks noChangeArrowheads="1"/>
          </p:cNvSpPr>
          <p:nvPr/>
        </p:nvSpPr>
        <p:spPr bwMode="auto">
          <a:xfrm>
            <a:off x="6361113" y="112553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>
                <a:latin typeface="Arial" panose="020B0604020202020204" pitchFamily="34" charset="0"/>
                <a:ea typeface="新細明體" panose="02020500000000000000" pitchFamily="18" charset="-120"/>
              </a:rPr>
              <a:t>C</a:t>
            </a:r>
          </a:p>
        </p:txBody>
      </p:sp>
      <p:grpSp>
        <p:nvGrpSpPr>
          <p:cNvPr id="1545258" name="Group 42"/>
          <p:cNvGrpSpPr>
            <a:grpSpLocks/>
          </p:cNvGrpSpPr>
          <p:nvPr/>
        </p:nvGrpSpPr>
        <p:grpSpPr bwMode="auto">
          <a:xfrm>
            <a:off x="2687638" y="2135188"/>
            <a:ext cx="228600" cy="2209800"/>
            <a:chOff x="1776" y="1440"/>
            <a:chExt cx="144" cy="1392"/>
          </a:xfrm>
        </p:grpSpPr>
        <p:sp>
          <p:nvSpPr>
            <p:cNvPr id="1545259" name="Line 43"/>
            <p:cNvSpPr>
              <a:spLocks noChangeShapeType="1"/>
            </p:cNvSpPr>
            <p:nvPr/>
          </p:nvSpPr>
          <p:spPr bwMode="auto">
            <a:xfrm>
              <a:off x="1776" y="1440"/>
              <a:ext cx="144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260" name="Line 44"/>
            <p:cNvSpPr>
              <a:spLocks noChangeShapeType="1"/>
            </p:cNvSpPr>
            <p:nvPr/>
          </p:nvSpPr>
          <p:spPr bwMode="auto">
            <a:xfrm>
              <a:off x="1920" y="1440"/>
              <a:ext cx="0" cy="1392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261" name="Line 45"/>
            <p:cNvSpPr>
              <a:spLocks noChangeShapeType="1"/>
            </p:cNvSpPr>
            <p:nvPr/>
          </p:nvSpPr>
          <p:spPr bwMode="auto">
            <a:xfrm flipH="1">
              <a:off x="1776" y="2832"/>
              <a:ext cx="144" cy="0"/>
            </a:xfrm>
            <a:prstGeom prst="line">
              <a:avLst/>
            </a:prstGeom>
            <a:noFill/>
            <a:ln w="127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45262" name="Text Box 46"/>
          <p:cNvSpPr txBox="1">
            <a:spLocks noChangeArrowheads="1"/>
          </p:cNvSpPr>
          <p:nvPr/>
        </p:nvSpPr>
        <p:spPr bwMode="auto">
          <a:xfrm>
            <a:off x="2859088" y="2382838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800" dirty="0">
                <a:latin typeface="華康楷書體W5" panose="02010609010101010101" pitchFamily="49" charset="-120"/>
                <a:ea typeface="華康楷書體W5" panose="02010609010101010101" pitchFamily="49" charset="-120"/>
              </a:rPr>
              <a:t>每次分離樣本</a:t>
            </a:r>
          </a:p>
          <a:p>
            <a:pPr algn="ctr"/>
            <a:r>
              <a:rPr lang="zh-TW" altLang="en-US" sz="1800" dirty="0">
                <a:latin typeface="華康楷書體W5" panose="02010609010101010101" pitchFamily="49" charset="-120"/>
                <a:ea typeface="華康楷書體W5" panose="02010609010101010101" pitchFamily="49" charset="-120"/>
              </a:rPr>
              <a:t>都要做一次選擇</a:t>
            </a:r>
          </a:p>
        </p:txBody>
      </p:sp>
      <p:sp>
        <p:nvSpPr>
          <p:cNvPr id="1545263" name="Text Box 47"/>
          <p:cNvSpPr txBox="1">
            <a:spLocks noChangeArrowheads="1"/>
          </p:cNvSpPr>
          <p:nvPr/>
        </p:nvSpPr>
        <p:spPr bwMode="auto">
          <a:xfrm>
            <a:off x="2954338" y="3032125"/>
            <a:ext cx="1593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000">
                <a:solidFill>
                  <a:srgbClr val="3366FF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One Plate of</a:t>
            </a:r>
          </a:p>
          <a:p>
            <a:pPr algn="ctr"/>
            <a:r>
              <a:rPr lang="en-US" altLang="zh-TW" sz="2000">
                <a:solidFill>
                  <a:srgbClr val="3366FF"/>
                </a:solidFill>
                <a:latin typeface="Arial" panose="020B0604020202020204" pitchFamily="34" charset="0"/>
                <a:ea typeface="華康楷書體W5" panose="02010609010101010101" pitchFamily="49" charset="-120"/>
              </a:rPr>
              <a:t>Separation</a:t>
            </a:r>
          </a:p>
        </p:txBody>
      </p:sp>
      <p:sp>
        <p:nvSpPr>
          <p:cNvPr id="1545264" name="Text Box 48"/>
          <p:cNvSpPr txBox="1">
            <a:spLocks noChangeArrowheads="1"/>
          </p:cNvSpPr>
          <p:nvPr/>
        </p:nvSpPr>
        <p:spPr bwMode="auto">
          <a:xfrm>
            <a:off x="3138488" y="3824288"/>
            <a:ext cx="1225550" cy="749300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zh-TW" sz="1800">
                <a:ea typeface="華康楷書體W5" panose="02010609010101010101" pitchFamily="49" charset="-120"/>
              </a:rPr>
              <a:t>Theoretical</a:t>
            </a:r>
          </a:p>
          <a:p>
            <a:pPr algn="ctr">
              <a:lnSpc>
                <a:spcPct val="80000"/>
              </a:lnSpc>
            </a:pPr>
            <a:r>
              <a:rPr lang="en-US" altLang="zh-TW" sz="1800">
                <a:ea typeface="華康楷書體W5" panose="02010609010101010101" pitchFamily="49" charset="-120"/>
              </a:rPr>
              <a:t>plate</a:t>
            </a:r>
          </a:p>
          <a:p>
            <a:pPr algn="ctr">
              <a:lnSpc>
                <a:spcPct val="80000"/>
              </a:lnSpc>
            </a:pPr>
            <a:r>
              <a:rPr lang="en-US" altLang="zh-TW" sz="1800">
                <a:ea typeface="華康楷書體W5" panose="02010609010101010101" pitchFamily="49" charset="-120"/>
              </a:rPr>
              <a:t>number</a:t>
            </a:r>
          </a:p>
        </p:txBody>
      </p:sp>
      <p:sp>
        <p:nvSpPr>
          <p:cNvPr id="1545266" name="AutoShape 50" descr="深色垂直線"/>
          <p:cNvSpPr>
            <a:spLocks noChangeArrowheads="1"/>
          </p:cNvSpPr>
          <p:nvPr/>
        </p:nvSpPr>
        <p:spPr bwMode="auto">
          <a:xfrm>
            <a:off x="681038" y="3463925"/>
            <a:ext cx="792162" cy="863600"/>
          </a:xfrm>
          <a:prstGeom prst="downArrow">
            <a:avLst>
              <a:gd name="adj1" fmla="val 68333"/>
              <a:gd name="adj2" fmla="val 37076"/>
            </a:avLst>
          </a:prstGeom>
          <a:pattFill prst="dkVert">
            <a:fgClr>
              <a:schemeClr val="tx2"/>
            </a:fgClr>
            <a:bgClr>
              <a:srgbClr val="663300"/>
            </a:bgClr>
          </a:pattFill>
          <a:ln w="12700">
            <a:solidFill>
              <a:srgbClr val="66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  <p:grpSp>
        <p:nvGrpSpPr>
          <p:cNvPr id="1545616" name="Group 400"/>
          <p:cNvGrpSpPr>
            <a:grpSpLocks/>
          </p:cNvGrpSpPr>
          <p:nvPr/>
        </p:nvGrpSpPr>
        <p:grpSpPr bwMode="auto">
          <a:xfrm>
            <a:off x="5940425" y="2382838"/>
            <a:ext cx="576263" cy="2520950"/>
            <a:chOff x="3742" y="1570"/>
            <a:chExt cx="363" cy="1588"/>
          </a:xfrm>
        </p:grpSpPr>
        <p:sp>
          <p:nvSpPr>
            <p:cNvPr id="1545268" name="Oval 52" descr="20%"/>
            <p:cNvSpPr>
              <a:spLocks noChangeArrowheads="1"/>
            </p:cNvSpPr>
            <p:nvPr/>
          </p:nvSpPr>
          <p:spPr bwMode="auto">
            <a:xfrm>
              <a:off x="3742" y="1570"/>
              <a:ext cx="363" cy="363"/>
            </a:xfrm>
            <a:prstGeom prst="ellipse">
              <a:avLst/>
            </a:prstGeom>
            <a:pattFill prst="pct20">
              <a:fgClr>
                <a:srgbClr val="33CC33"/>
              </a:fgClr>
              <a:bgClr>
                <a:srgbClr val="008000"/>
              </a:bgClr>
            </a:pattFill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5269" name="Oval 53" descr="20%"/>
            <p:cNvSpPr>
              <a:spLocks noChangeArrowheads="1"/>
            </p:cNvSpPr>
            <p:nvPr/>
          </p:nvSpPr>
          <p:spPr bwMode="auto">
            <a:xfrm>
              <a:off x="3742" y="1979"/>
              <a:ext cx="363" cy="363"/>
            </a:xfrm>
            <a:prstGeom prst="ellipse">
              <a:avLst/>
            </a:prstGeom>
            <a:pattFill prst="pct20">
              <a:fgClr>
                <a:srgbClr val="33CC33"/>
              </a:fgClr>
              <a:bgClr>
                <a:srgbClr val="008000"/>
              </a:bgClr>
            </a:pattFill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 sz="2800">
                  <a:solidFill>
                    <a:schemeClr val="bg1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S</a:t>
              </a:r>
            </a:p>
          </p:txBody>
        </p:sp>
        <p:sp>
          <p:nvSpPr>
            <p:cNvPr id="1545270" name="Oval 54" descr="20%"/>
            <p:cNvSpPr>
              <a:spLocks noChangeArrowheads="1"/>
            </p:cNvSpPr>
            <p:nvPr/>
          </p:nvSpPr>
          <p:spPr bwMode="auto">
            <a:xfrm>
              <a:off x="3742" y="2387"/>
              <a:ext cx="363" cy="363"/>
            </a:xfrm>
            <a:prstGeom prst="ellipse">
              <a:avLst/>
            </a:prstGeom>
            <a:pattFill prst="pct20">
              <a:fgClr>
                <a:srgbClr val="33CC33"/>
              </a:fgClr>
              <a:bgClr>
                <a:srgbClr val="008000"/>
              </a:bgClr>
            </a:pattFill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5271" name="Oval 55" descr="20%"/>
            <p:cNvSpPr>
              <a:spLocks noChangeArrowheads="1"/>
            </p:cNvSpPr>
            <p:nvPr/>
          </p:nvSpPr>
          <p:spPr bwMode="auto">
            <a:xfrm>
              <a:off x="3742" y="2795"/>
              <a:ext cx="363" cy="363"/>
            </a:xfrm>
            <a:prstGeom prst="ellipse">
              <a:avLst/>
            </a:prstGeom>
            <a:pattFill prst="pct20">
              <a:fgClr>
                <a:srgbClr val="33CC33"/>
              </a:fgClr>
              <a:bgClr>
                <a:srgbClr val="008000"/>
              </a:bgClr>
            </a:pattFill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45281" name="Text Box 65"/>
          <p:cNvSpPr txBox="1">
            <a:spLocks noChangeArrowheads="1"/>
          </p:cNvSpPr>
          <p:nvPr/>
        </p:nvSpPr>
        <p:spPr bwMode="auto">
          <a:xfrm>
            <a:off x="2193925" y="30988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ea typeface="華康楷書體W5(P)" panose="02010600010101010101" pitchFamily="2" charset="-120"/>
              </a:rPr>
              <a:t>Polar</a:t>
            </a:r>
          </a:p>
        </p:txBody>
      </p:sp>
      <p:grpSp>
        <p:nvGrpSpPr>
          <p:cNvPr id="1545289" name="Group 73"/>
          <p:cNvGrpSpPr>
            <a:grpSpLocks/>
          </p:cNvGrpSpPr>
          <p:nvPr/>
        </p:nvGrpSpPr>
        <p:grpSpPr bwMode="auto">
          <a:xfrm>
            <a:off x="1728788" y="2239963"/>
            <a:ext cx="358775" cy="415925"/>
            <a:chOff x="1045" y="1480"/>
            <a:chExt cx="226" cy="262"/>
          </a:xfrm>
        </p:grpSpPr>
        <p:sp>
          <p:nvSpPr>
            <p:cNvPr id="1545282" name="Freeform 66"/>
            <p:cNvSpPr>
              <a:spLocks/>
            </p:cNvSpPr>
            <p:nvPr/>
          </p:nvSpPr>
          <p:spPr bwMode="auto">
            <a:xfrm>
              <a:off x="1159" y="1522"/>
              <a:ext cx="112" cy="220"/>
            </a:xfrm>
            <a:custGeom>
              <a:avLst/>
              <a:gdLst>
                <a:gd name="T0" fmla="*/ 0 w 112"/>
                <a:gd name="T1" fmla="*/ 28 h 220"/>
                <a:gd name="T2" fmla="*/ 51 w 112"/>
                <a:gd name="T3" fmla="*/ 4 h 220"/>
                <a:gd name="T4" fmla="*/ 106 w 112"/>
                <a:gd name="T5" fmla="*/ 49 h 220"/>
                <a:gd name="T6" fmla="*/ 87 w 112"/>
                <a:gd name="T7" fmla="*/ 158 h 220"/>
                <a:gd name="T8" fmla="*/ 60 w 112"/>
                <a:gd name="T9" fmla="*/ 206 h 220"/>
                <a:gd name="T10" fmla="*/ 31 w 112"/>
                <a:gd name="T11" fmla="*/ 220 h 220"/>
                <a:gd name="T12" fmla="*/ 5 w 112"/>
                <a:gd name="T13" fmla="*/ 206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220">
                  <a:moveTo>
                    <a:pt x="0" y="28"/>
                  </a:moveTo>
                  <a:cubicBezTo>
                    <a:pt x="8" y="24"/>
                    <a:pt x="33" y="0"/>
                    <a:pt x="51" y="4"/>
                  </a:cubicBezTo>
                  <a:cubicBezTo>
                    <a:pt x="69" y="8"/>
                    <a:pt x="100" y="23"/>
                    <a:pt x="106" y="49"/>
                  </a:cubicBezTo>
                  <a:cubicBezTo>
                    <a:pt x="112" y="75"/>
                    <a:pt x="95" y="132"/>
                    <a:pt x="87" y="158"/>
                  </a:cubicBezTo>
                  <a:cubicBezTo>
                    <a:pt x="79" y="184"/>
                    <a:pt x="69" y="196"/>
                    <a:pt x="60" y="206"/>
                  </a:cubicBezTo>
                  <a:cubicBezTo>
                    <a:pt x="51" y="216"/>
                    <a:pt x="40" y="220"/>
                    <a:pt x="31" y="220"/>
                  </a:cubicBezTo>
                  <a:lnTo>
                    <a:pt x="5" y="206"/>
                  </a:lnTo>
                </a:path>
              </a:pathLst>
            </a:custGeom>
            <a:noFill/>
            <a:ln w="63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283" name="Freeform 67"/>
            <p:cNvSpPr>
              <a:spLocks/>
            </p:cNvSpPr>
            <p:nvPr/>
          </p:nvSpPr>
          <p:spPr bwMode="auto">
            <a:xfrm>
              <a:off x="1156" y="1480"/>
              <a:ext cx="37" cy="253"/>
            </a:xfrm>
            <a:custGeom>
              <a:avLst/>
              <a:gdLst>
                <a:gd name="T0" fmla="*/ 0 w 37"/>
                <a:gd name="T1" fmla="*/ 0 h 253"/>
                <a:gd name="T2" fmla="*/ 8 w 37"/>
                <a:gd name="T3" fmla="*/ 37 h 253"/>
                <a:gd name="T4" fmla="*/ 6 w 37"/>
                <a:gd name="T5" fmla="*/ 70 h 253"/>
                <a:gd name="T6" fmla="*/ 6 w 37"/>
                <a:gd name="T7" fmla="*/ 111 h 253"/>
                <a:gd name="T8" fmla="*/ 32 w 37"/>
                <a:gd name="T9" fmla="*/ 135 h 253"/>
                <a:gd name="T10" fmla="*/ 34 w 37"/>
                <a:gd name="T11" fmla="*/ 171 h 253"/>
                <a:gd name="T12" fmla="*/ 20 w 37"/>
                <a:gd name="T13" fmla="*/ 190 h 253"/>
                <a:gd name="T14" fmla="*/ 6 w 37"/>
                <a:gd name="T15" fmla="*/ 222 h 253"/>
                <a:gd name="T16" fmla="*/ 8 w 37"/>
                <a:gd name="T17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53">
                  <a:moveTo>
                    <a:pt x="0" y="0"/>
                  </a:moveTo>
                  <a:cubicBezTo>
                    <a:pt x="4" y="12"/>
                    <a:pt x="7" y="25"/>
                    <a:pt x="8" y="37"/>
                  </a:cubicBezTo>
                  <a:cubicBezTo>
                    <a:pt x="9" y="49"/>
                    <a:pt x="6" y="58"/>
                    <a:pt x="6" y="70"/>
                  </a:cubicBezTo>
                  <a:cubicBezTo>
                    <a:pt x="6" y="82"/>
                    <a:pt x="2" y="100"/>
                    <a:pt x="6" y="111"/>
                  </a:cubicBezTo>
                  <a:cubicBezTo>
                    <a:pt x="10" y="122"/>
                    <a:pt x="27" y="125"/>
                    <a:pt x="32" y="135"/>
                  </a:cubicBezTo>
                  <a:cubicBezTo>
                    <a:pt x="37" y="145"/>
                    <a:pt x="36" y="162"/>
                    <a:pt x="34" y="171"/>
                  </a:cubicBezTo>
                  <a:cubicBezTo>
                    <a:pt x="32" y="180"/>
                    <a:pt x="25" y="181"/>
                    <a:pt x="20" y="190"/>
                  </a:cubicBezTo>
                  <a:cubicBezTo>
                    <a:pt x="15" y="199"/>
                    <a:pt x="8" y="212"/>
                    <a:pt x="6" y="222"/>
                  </a:cubicBezTo>
                  <a:cubicBezTo>
                    <a:pt x="4" y="232"/>
                    <a:pt x="8" y="247"/>
                    <a:pt x="8" y="253"/>
                  </a:cubicBezTo>
                </a:path>
              </a:pathLst>
            </a:custGeom>
            <a:noFill/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284" name="Freeform 68"/>
            <p:cNvSpPr>
              <a:spLocks/>
            </p:cNvSpPr>
            <p:nvPr/>
          </p:nvSpPr>
          <p:spPr bwMode="auto">
            <a:xfrm>
              <a:off x="1045" y="1520"/>
              <a:ext cx="117" cy="220"/>
            </a:xfrm>
            <a:custGeom>
              <a:avLst/>
              <a:gdLst>
                <a:gd name="T0" fmla="*/ 112 w 117"/>
                <a:gd name="T1" fmla="*/ 28 h 220"/>
                <a:gd name="T2" fmla="*/ 61 w 117"/>
                <a:gd name="T3" fmla="*/ 4 h 220"/>
                <a:gd name="T4" fmla="*/ 6 w 117"/>
                <a:gd name="T5" fmla="*/ 49 h 220"/>
                <a:gd name="T6" fmla="*/ 25 w 117"/>
                <a:gd name="T7" fmla="*/ 158 h 220"/>
                <a:gd name="T8" fmla="*/ 52 w 117"/>
                <a:gd name="T9" fmla="*/ 206 h 220"/>
                <a:gd name="T10" fmla="*/ 96 w 117"/>
                <a:gd name="T11" fmla="*/ 219 h 220"/>
                <a:gd name="T12" fmla="*/ 117 w 117"/>
                <a:gd name="T13" fmla="*/ 20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220">
                  <a:moveTo>
                    <a:pt x="112" y="28"/>
                  </a:moveTo>
                  <a:cubicBezTo>
                    <a:pt x="104" y="24"/>
                    <a:pt x="79" y="0"/>
                    <a:pt x="61" y="4"/>
                  </a:cubicBezTo>
                  <a:cubicBezTo>
                    <a:pt x="43" y="8"/>
                    <a:pt x="12" y="23"/>
                    <a:pt x="6" y="49"/>
                  </a:cubicBezTo>
                  <a:cubicBezTo>
                    <a:pt x="0" y="75"/>
                    <a:pt x="17" y="132"/>
                    <a:pt x="25" y="158"/>
                  </a:cubicBezTo>
                  <a:cubicBezTo>
                    <a:pt x="33" y="184"/>
                    <a:pt x="40" y="196"/>
                    <a:pt x="52" y="206"/>
                  </a:cubicBezTo>
                  <a:cubicBezTo>
                    <a:pt x="64" y="216"/>
                    <a:pt x="85" y="220"/>
                    <a:pt x="96" y="219"/>
                  </a:cubicBezTo>
                  <a:lnTo>
                    <a:pt x="117" y="200"/>
                  </a:lnTo>
                </a:path>
              </a:pathLst>
            </a:custGeom>
            <a:noFill/>
            <a:ln w="635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285" name="Freeform 69"/>
            <p:cNvSpPr>
              <a:spLocks/>
            </p:cNvSpPr>
            <p:nvPr/>
          </p:nvSpPr>
          <p:spPr bwMode="auto">
            <a:xfrm>
              <a:off x="1117" y="1482"/>
              <a:ext cx="46" cy="241"/>
            </a:xfrm>
            <a:custGeom>
              <a:avLst/>
              <a:gdLst>
                <a:gd name="T0" fmla="*/ 38 w 46"/>
                <a:gd name="T1" fmla="*/ 0 h 241"/>
                <a:gd name="T2" fmla="*/ 22 w 46"/>
                <a:gd name="T3" fmla="*/ 11 h 241"/>
                <a:gd name="T4" fmla="*/ 37 w 46"/>
                <a:gd name="T5" fmla="*/ 35 h 241"/>
                <a:gd name="T6" fmla="*/ 40 w 46"/>
                <a:gd name="T7" fmla="*/ 64 h 241"/>
                <a:gd name="T8" fmla="*/ 39 w 46"/>
                <a:gd name="T9" fmla="*/ 105 h 241"/>
                <a:gd name="T10" fmla="*/ 13 w 46"/>
                <a:gd name="T11" fmla="*/ 129 h 241"/>
                <a:gd name="T12" fmla="*/ 8 w 46"/>
                <a:gd name="T13" fmla="*/ 168 h 241"/>
                <a:gd name="T14" fmla="*/ 24 w 46"/>
                <a:gd name="T15" fmla="*/ 187 h 241"/>
                <a:gd name="T16" fmla="*/ 43 w 46"/>
                <a:gd name="T17" fmla="*/ 216 h 241"/>
                <a:gd name="T18" fmla="*/ 43 w 46"/>
                <a:gd name="T1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41">
                  <a:moveTo>
                    <a:pt x="38" y="0"/>
                  </a:moveTo>
                  <a:cubicBezTo>
                    <a:pt x="36" y="2"/>
                    <a:pt x="22" y="5"/>
                    <a:pt x="22" y="11"/>
                  </a:cubicBezTo>
                  <a:cubicBezTo>
                    <a:pt x="22" y="17"/>
                    <a:pt x="34" y="26"/>
                    <a:pt x="37" y="35"/>
                  </a:cubicBezTo>
                  <a:cubicBezTo>
                    <a:pt x="40" y="44"/>
                    <a:pt x="40" y="52"/>
                    <a:pt x="40" y="64"/>
                  </a:cubicBezTo>
                  <a:cubicBezTo>
                    <a:pt x="40" y="76"/>
                    <a:pt x="43" y="94"/>
                    <a:pt x="39" y="105"/>
                  </a:cubicBezTo>
                  <a:cubicBezTo>
                    <a:pt x="35" y="116"/>
                    <a:pt x="26" y="116"/>
                    <a:pt x="13" y="129"/>
                  </a:cubicBezTo>
                  <a:cubicBezTo>
                    <a:pt x="0" y="142"/>
                    <a:pt x="6" y="158"/>
                    <a:pt x="8" y="168"/>
                  </a:cubicBezTo>
                  <a:cubicBezTo>
                    <a:pt x="10" y="178"/>
                    <a:pt x="18" y="179"/>
                    <a:pt x="24" y="187"/>
                  </a:cubicBezTo>
                  <a:cubicBezTo>
                    <a:pt x="30" y="195"/>
                    <a:pt x="40" y="207"/>
                    <a:pt x="43" y="216"/>
                  </a:cubicBezTo>
                  <a:cubicBezTo>
                    <a:pt x="46" y="225"/>
                    <a:pt x="43" y="236"/>
                    <a:pt x="43" y="241"/>
                  </a:cubicBezTo>
                </a:path>
              </a:pathLst>
            </a:custGeom>
            <a:noFill/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286" name="Freeform 70"/>
            <p:cNvSpPr>
              <a:spLocks/>
            </p:cNvSpPr>
            <p:nvPr/>
          </p:nvSpPr>
          <p:spPr bwMode="auto">
            <a:xfrm>
              <a:off x="1157" y="1584"/>
              <a:ext cx="5" cy="125"/>
            </a:xfrm>
            <a:custGeom>
              <a:avLst/>
              <a:gdLst>
                <a:gd name="T0" fmla="*/ 0 w 5"/>
                <a:gd name="T1" fmla="*/ 0 h 125"/>
                <a:gd name="T2" fmla="*/ 5 w 5"/>
                <a:gd name="T3" fmla="*/ 54 h 125"/>
                <a:gd name="T4" fmla="*/ 3 w 5"/>
                <a:gd name="T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25">
                  <a:moveTo>
                    <a:pt x="0" y="0"/>
                  </a:moveTo>
                  <a:cubicBezTo>
                    <a:pt x="1" y="9"/>
                    <a:pt x="5" y="33"/>
                    <a:pt x="5" y="54"/>
                  </a:cubicBezTo>
                  <a:cubicBezTo>
                    <a:pt x="5" y="75"/>
                    <a:pt x="3" y="110"/>
                    <a:pt x="3" y="125"/>
                  </a:cubicBezTo>
                </a:path>
              </a:pathLst>
            </a:custGeom>
            <a:noFill/>
            <a:ln w="317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287" name="Freeform 71"/>
            <p:cNvSpPr>
              <a:spLocks/>
            </p:cNvSpPr>
            <p:nvPr/>
          </p:nvSpPr>
          <p:spPr bwMode="auto">
            <a:xfrm>
              <a:off x="1136" y="1618"/>
              <a:ext cx="18" cy="36"/>
            </a:xfrm>
            <a:custGeom>
              <a:avLst/>
              <a:gdLst>
                <a:gd name="T0" fmla="*/ 11 w 18"/>
                <a:gd name="T1" fmla="*/ 1 h 36"/>
                <a:gd name="T2" fmla="*/ 0 w 18"/>
                <a:gd name="T3" fmla="*/ 16 h 36"/>
                <a:gd name="T4" fmla="*/ 8 w 18"/>
                <a:gd name="T5" fmla="*/ 35 h 36"/>
                <a:gd name="T6" fmla="*/ 18 w 18"/>
                <a:gd name="T7" fmla="*/ 25 h 36"/>
                <a:gd name="T8" fmla="*/ 11 w 18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1" y="1"/>
                  </a:moveTo>
                  <a:cubicBezTo>
                    <a:pt x="8" y="0"/>
                    <a:pt x="0" y="10"/>
                    <a:pt x="0" y="16"/>
                  </a:cubicBezTo>
                  <a:cubicBezTo>
                    <a:pt x="0" y="22"/>
                    <a:pt x="5" y="34"/>
                    <a:pt x="8" y="35"/>
                  </a:cubicBezTo>
                  <a:cubicBezTo>
                    <a:pt x="11" y="36"/>
                    <a:pt x="18" y="31"/>
                    <a:pt x="18" y="25"/>
                  </a:cubicBezTo>
                  <a:cubicBezTo>
                    <a:pt x="18" y="19"/>
                    <a:pt x="15" y="3"/>
                    <a:pt x="11" y="1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288" name="Freeform 72"/>
            <p:cNvSpPr>
              <a:spLocks/>
            </p:cNvSpPr>
            <p:nvPr/>
          </p:nvSpPr>
          <p:spPr bwMode="auto">
            <a:xfrm flipH="1">
              <a:off x="1167" y="1615"/>
              <a:ext cx="18" cy="36"/>
            </a:xfrm>
            <a:custGeom>
              <a:avLst/>
              <a:gdLst>
                <a:gd name="T0" fmla="*/ 11 w 18"/>
                <a:gd name="T1" fmla="*/ 1 h 36"/>
                <a:gd name="T2" fmla="*/ 0 w 18"/>
                <a:gd name="T3" fmla="*/ 16 h 36"/>
                <a:gd name="T4" fmla="*/ 8 w 18"/>
                <a:gd name="T5" fmla="*/ 35 h 36"/>
                <a:gd name="T6" fmla="*/ 18 w 18"/>
                <a:gd name="T7" fmla="*/ 25 h 36"/>
                <a:gd name="T8" fmla="*/ 11 w 18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1" y="1"/>
                  </a:moveTo>
                  <a:cubicBezTo>
                    <a:pt x="8" y="0"/>
                    <a:pt x="0" y="10"/>
                    <a:pt x="0" y="16"/>
                  </a:cubicBezTo>
                  <a:cubicBezTo>
                    <a:pt x="0" y="22"/>
                    <a:pt x="5" y="34"/>
                    <a:pt x="8" y="35"/>
                  </a:cubicBezTo>
                  <a:cubicBezTo>
                    <a:pt x="11" y="36"/>
                    <a:pt x="18" y="31"/>
                    <a:pt x="18" y="25"/>
                  </a:cubicBezTo>
                  <a:cubicBezTo>
                    <a:pt x="18" y="19"/>
                    <a:pt x="15" y="3"/>
                    <a:pt x="11" y="1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45312" name="Group 96"/>
          <p:cNvGrpSpPr>
            <a:grpSpLocks/>
          </p:cNvGrpSpPr>
          <p:nvPr/>
        </p:nvGrpSpPr>
        <p:grpSpPr bwMode="auto">
          <a:xfrm>
            <a:off x="1146175" y="2224088"/>
            <a:ext cx="298450" cy="550862"/>
            <a:chOff x="678" y="1470"/>
            <a:chExt cx="188" cy="347"/>
          </a:xfrm>
        </p:grpSpPr>
        <p:sp>
          <p:nvSpPr>
            <p:cNvPr id="1545291" name="Freeform 75"/>
            <p:cNvSpPr>
              <a:spLocks/>
            </p:cNvSpPr>
            <p:nvPr/>
          </p:nvSpPr>
          <p:spPr bwMode="auto">
            <a:xfrm>
              <a:off x="682" y="1470"/>
              <a:ext cx="184" cy="212"/>
            </a:xfrm>
            <a:custGeom>
              <a:avLst/>
              <a:gdLst>
                <a:gd name="T0" fmla="*/ 0 w 184"/>
                <a:gd name="T1" fmla="*/ 210 h 212"/>
                <a:gd name="T2" fmla="*/ 52 w 184"/>
                <a:gd name="T3" fmla="*/ 16 h 212"/>
                <a:gd name="T4" fmla="*/ 176 w 184"/>
                <a:gd name="T5" fmla="*/ 63 h 212"/>
                <a:gd name="T6" fmla="*/ 0 w 184"/>
                <a:gd name="T7" fmla="*/ 21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212">
                  <a:moveTo>
                    <a:pt x="0" y="210"/>
                  </a:moveTo>
                  <a:cubicBezTo>
                    <a:pt x="0" y="207"/>
                    <a:pt x="47" y="18"/>
                    <a:pt x="52" y="16"/>
                  </a:cubicBezTo>
                  <a:cubicBezTo>
                    <a:pt x="89" y="0"/>
                    <a:pt x="184" y="49"/>
                    <a:pt x="176" y="63"/>
                  </a:cubicBezTo>
                  <a:cubicBezTo>
                    <a:pt x="168" y="77"/>
                    <a:pt x="3" y="212"/>
                    <a:pt x="0" y="210"/>
                  </a:cubicBezTo>
                  <a:close/>
                </a:path>
              </a:pathLst>
            </a:custGeom>
            <a:noFill/>
            <a:ln w="6350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292" name="Freeform 76"/>
            <p:cNvSpPr>
              <a:spLocks/>
            </p:cNvSpPr>
            <p:nvPr/>
          </p:nvSpPr>
          <p:spPr bwMode="auto">
            <a:xfrm>
              <a:off x="678" y="1531"/>
              <a:ext cx="187" cy="286"/>
            </a:xfrm>
            <a:custGeom>
              <a:avLst/>
              <a:gdLst>
                <a:gd name="T0" fmla="*/ 6 w 187"/>
                <a:gd name="T1" fmla="*/ 145 h 286"/>
                <a:gd name="T2" fmla="*/ 7 w 187"/>
                <a:gd name="T3" fmla="*/ 284 h 286"/>
                <a:gd name="T4" fmla="*/ 184 w 187"/>
                <a:gd name="T5" fmla="*/ 132 h 286"/>
                <a:gd name="T6" fmla="*/ 183 w 187"/>
                <a:gd name="T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286">
                  <a:moveTo>
                    <a:pt x="6" y="145"/>
                  </a:moveTo>
                  <a:cubicBezTo>
                    <a:pt x="6" y="168"/>
                    <a:pt x="0" y="281"/>
                    <a:pt x="7" y="284"/>
                  </a:cubicBezTo>
                  <a:cubicBezTo>
                    <a:pt x="14" y="286"/>
                    <a:pt x="187" y="121"/>
                    <a:pt x="184" y="132"/>
                  </a:cubicBezTo>
                  <a:cubicBezTo>
                    <a:pt x="181" y="142"/>
                    <a:pt x="183" y="27"/>
                    <a:pt x="183" y="0"/>
                  </a:cubicBezTo>
                </a:path>
              </a:pathLst>
            </a:custGeom>
            <a:noFill/>
            <a:ln w="63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293" name="Oval 77"/>
            <p:cNvSpPr>
              <a:spLocks noChangeArrowheads="1"/>
            </p:cNvSpPr>
            <p:nvPr/>
          </p:nvSpPr>
          <p:spPr bwMode="auto">
            <a:xfrm>
              <a:off x="746" y="1636"/>
              <a:ext cx="44" cy="44"/>
            </a:xfrm>
            <a:prstGeom prst="ellipse">
              <a:avLst/>
            </a:prstGeom>
            <a:noFill/>
            <a:ln w="3175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5297" name="Freeform 81"/>
            <p:cNvSpPr>
              <a:spLocks/>
            </p:cNvSpPr>
            <p:nvPr/>
          </p:nvSpPr>
          <p:spPr bwMode="auto">
            <a:xfrm>
              <a:off x="810" y="1586"/>
              <a:ext cx="39" cy="38"/>
            </a:xfrm>
            <a:custGeom>
              <a:avLst/>
              <a:gdLst>
                <a:gd name="T0" fmla="*/ 4 w 39"/>
                <a:gd name="T1" fmla="*/ 22 h 38"/>
                <a:gd name="T2" fmla="*/ 24 w 39"/>
                <a:gd name="T3" fmla="*/ 38 h 38"/>
                <a:gd name="T4" fmla="*/ 37 w 39"/>
                <a:gd name="T5" fmla="*/ 19 h 38"/>
                <a:gd name="T6" fmla="*/ 23 w 39"/>
                <a:gd name="T7" fmla="*/ 0 h 38"/>
                <a:gd name="T8" fmla="*/ 4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4" y="22"/>
                  </a:moveTo>
                  <a:cubicBezTo>
                    <a:pt x="8" y="34"/>
                    <a:pt x="19" y="38"/>
                    <a:pt x="24" y="38"/>
                  </a:cubicBezTo>
                  <a:cubicBezTo>
                    <a:pt x="28" y="38"/>
                    <a:pt x="39" y="32"/>
                    <a:pt x="37" y="19"/>
                  </a:cubicBezTo>
                  <a:cubicBezTo>
                    <a:pt x="35" y="6"/>
                    <a:pt x="28" y="0"/>
                    <a:pt x="23" y="0"/>
                  </a:cubicBezTo>
                  <a:cubicBezTo>
                    <a:pt x="18" y="0"/>
                    <a:pt x="0" y="10"/>
                    <a:pt x="4" y="22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298" name="Freeform 82"/>
            <p:cNvSpPr>
              <a:spLocks/>
            </p:cNvSpPr>
            <p:nvPr/>
          </p:nvSpPr>
          <p:spPr bwMode="auto">
            <a:xfrm rot="-24937180">
              <a:off x="725" y="1688"/>
              <a:ext cx="44" cy="44"/>
            </a:xfrm>
            <a:custGeom>
              <a:avLst/>
              <a:gdLst>
                <a:gd name="T0" fmla="*/ 4 w 39"/>
                <a:gd name="T1" fmla="*/ 22 h 38"/>
                <a:gd name="T2" fmla="*/ 24 w 39"/>
                <a:gd name="T3" fmla="*/ 38 h 38"/>
                <a:gd name="T4" fmla="*/ 37 w 39"/>
                <a:gd name="T5" fmla="*/ 19 h 38"/>
                <a:gd name="T6" fmla="*/ 23 w 39"/>
                <a:gd name="T7" fmla="*/ 0 h 38"/>
                <a:gd name="T8" fmla="*/ 4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4" y="22"/>
                  </a:moveTo>
                  <a:cubicBezTo>
                    <a:pt x="8" y="34"/>
                    <a:pt x="19" y="38"/>
                    <a:pt x="24" y="38"/>
                  </a:cubicBezTo>
                  <a:cubicBezTo>
                    <a:pt x="28" y="38"/>
                    <a:pt x="39" y="32"/>
                    <a:pt x="37" y="19"/>
                  </a:cubicBezTo>
                  <a:cubicBezTo>
                    <a:pt x="35" y="6"/>
                    <a:pt x="28" y="0"/>
                    <a:pt x="23" y="0"/>
                  </a:cubicBezTo>
                  <a:cubicBezTo>
                    <a:pt x="18" y="0"/>
                    <a:pt x="0" y="10"/>
                    <a:pt x="4" y="22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307" name="Freeform 91"/>
            <p:cNvSpPr>
              <a:spLocks/>
            </p:cNvSpPr>
            <p:nvPr/>
          </p:nvSpPr>
          <p:spPr bwMode="auto">
            <a:xfrm>
              <a:off x="792" y="1663"/>
              <a:ext cx="21" cy="29"/>
            </a:xfrm>
            <a:custGeom>
              <a:avLst/>
              <a:gdLst>
                <a:gd name="T0" fmla="*/ 8 w 21"/>
                <a:gd name="T1" fmla="*/ 4 h 29"/>
                <a:gd name="T2" fmla="*/ 20 w 21"/>
                <a:gd name="T3" fmla="*/ 12 h 29"/>
                <a:gd name="T4" fmla="*/ 13 w 21"/>
                <a:gd name="T5" fmla="*/ 27 h 29"/>
                <a:gd name="T6" fmla="*/ 2 w 21"/>
                <a:gd name="T7" fmla="*/ 21 h 29"/>
                <a:gd name="T8" fmla="*/ 8 w 21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8" y="4"/>
                  </a:moveTo>
                  <a:cubicBezTo>
                    <a:pt x="16" y="0"/>
                    <a:pt x="19" y="8"/>
                    <a:pt x="20" y="12"/>
                  </a:cubicBezTo>
                  <a:cubicBezTo>
                    <a:pt x="21" y="16"/>
                    <a:pt x="16" y="25"/>
                    <a:pt x="13" y="27"/>
                  </a:cubicBezTo>
                  <a:cubicBezTo>
                    <a:pt x="10" y="29"/>
                    <a:pt x="3" y="25"/>
                    <a:pt x="2" y="21"/>
                  </a:cubicBezTo>
                  <a:cubicBezTo>
                    <a:pt x="1" y="17"/>
                    <a:pt x="0" y="8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308" name="Freeform 92"/>
            <p:cNvSpPr>
              <a:spLocks/>
            </p:cNvSpPr>
            <p:nvPr/>
          </p:nvSpPr>
          <p:spPr bwMode="auto">
            <a:xfrm>
              <a:off x="696" y="1741"/>
              <a:ext cx="27" cy="31"/>
            </a:xfrm>
            <a:custGeom>
              <a:avLst/>
              <a:gdLst>
                <a:gd name="T0" fmla="*/ 17 w 27"/>
                <a:gd name="T1" fmla="*/ 4 h 31"/>
                <a:gd name="T2" fmla="*/ 1 w 27"/>
                <a:gd name="T3" fmla="*/ 12 h 31"/>
                <a:gd name="T4" fmla="*/ 9 w 27"/>
                <a:gd name="T5" fmla="*/ 28 h 31"/>
                <a:gd name="T6" fmla="*/ 24 w 27"/>
                <a:gd name="T7" fmla="*/ 21 h 31"/>
                <a:gd name="T8" fmla="*/ 17 w 2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17" y="4"/>
                  </a:moveTo>
                  <a:cubicBezTo>
                    <a:pt x="9" y="0"/>
                    <a:pt x="2" y="8"/>
                    <a:pt x="1" y="12"/>
                  </a:cubicBezTo>
                  <a:cubicBezTo>
                    <a:pt x="0" y="16"/>
                    <a:pt x="5" y="26"/>
                    <a:pt x="9" y="28"/>
                  </a:cubicBezTo>
                  <a:cubicBezTo>
                    <a:pt x="13" y="30"/>
                    <a:pt x="21" y="31"/>
                    <a:pt x="24" y="21"/>
                  </a:cubicBezTo>
                  <a:cubicBezTo>
                    <a:pt x="27" y="11"/>
                    <a:pt x="19" y="8"/>
                    <a:pt x="17" y="4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309" name="Freeform 93"/>
            <p:cNvSpPr>
              <a:spLocks/>
            </p:cNvSpPr>
            <p:nvPr/>
          </p:nvSpPr>
          <p:spPr bwMode="auto">
            <a:xfrm flipV="1">
              <a:off x="811" y="1636"/>
              <a:ext cx="27" cy="31"/>
            </a:xfrm>
            <a:custGeom>
              <a:avLst/>
              <a:gdLst>
                <a:gd name="T0" fmla="*/ 17 w 27"/>
                <a:gd name="T1" fmla="*/ 4 h 31"/>
                <a:gd name="T2" fmla="*/ 1 w 27"/>
                <a:gd name="T3" fmla="*/ 12 h 31"/>
                <a:gd name="T4" fmla="*/ 9 w 27"/>
                <a:gd name="T5" fmla="*/ 28 h 31"/>
                <a:gd name="T6" fmla="*/ 24 w 27"/>
                <a:gd name="T7" fmla="*/ 21 h 31"/>
                <a:gd name="T8" fmla="*/ 17 w 2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17" y="4"/>
                  </a:moveTo>
                  <a:cubicBezTo>
                    <a:pt x="9" y="0"/>
                    <a:pt x="2" y="8"/>
                    <a:pt x="1" y="12"/>
                  </a:cubicBezTo>
                  <a:cubicBezTo>
                    <a:pt x="0" y="16"/>
                    <a:pt x="5" y="26"/>
                    <a:pt x="9" y="28"/>
                  </a:cubicBezTo>
                  <a:cubicBezTo>
                    <a:pt x="13" y="30"/>
                    <a:pt x="21" y="31"/>
                    <a:pt x="24" y="21"/>
                  </a:cubicBezTo>
                  <a:cubicBezTo>
                    <a:pt x="27" y="11"/>
                    <a:pt x="19" y="8"/>
                    <a:pt x="17" y="4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310" name="Freeform 94"/>
            <p:cNvSpPr>
              <a:spLocks/>
            </p:cNvSpPr>
            <p:nvPr/>
          </p:nvSpPr>
          <p:spPr bwMode="auto">
            <a:xfrm>
              <a:off x="688" y="1681"/>
              <a:ext cx="33" cy="39"/>
            </a:xfrm>
            <a:custGeom>
              <a:avLst/>
              <a:gdLst>
                <a:gd name="T0" fmla="*/ 13 w 33"/>
                <a:gd name="T1" fmla="*/ 35 h 39"/>
                <a:gd name="T2" fmla="*/ 31 w 33"/>
                <a:gd name="T3" fmla="*/ 25 h 39"/>
                <a:gd name="T4" fmla="*/ 26 w 33"/>
                <a:gd name="T5" fmla="*/ 6 h 39"/>
                <a:gd name="T6" fmla="*/ 6 w 33"/>
                <a:gd name="T7" fmla="*/ 17 h 39"/>
                <a:gd name="T8" fmla="*/ 13 w 33"/>
                <a:gd name="T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13" y="35"/>
                  </a:moveTo>
                  <a:cubicBezTo>
                    <a:pt x="26" y="39"/>
                    <a:pt x="29" y="30"/>
                    <a:pt x="31" y="25"/>
                  </a:cubicBezTo>
                  <a:cubicBezTo>
                    <a:pt x="33" y="20"/>
                    <a:pt x="30" y="7"/>
                    <a:pt x="26" y="6"/>
                  </a:cubicBezTo>
                  <a:cubicBezTo>
                    <a:pt x="12" y="0"/>
                    <a:pt x="9" y="12"/>
                    <a:pt x="6" y="17"/>
                  </a:cubicBezTo>
                  <a:cubicBezTo>
                    <a:pt x="4" y="22"/>
                    <a:pt x="0" y="31"/>
                    <a:pt x="13" y="35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311" name="Freeform 95"/>
            <p:cNvSpPr>
              <a:spLocks/>
            </p:cNvSpPr>
            <p:nvPr/>
          </p:nvSpPr>
          <p:spPr bwMode="auto">
            <a:xfrm>
              <a:off x="793" y="1616"/>
              <a:ext cx="21" cy="29"/>
            </a:xfrm>
            <a:custGeom>
              <a:avLst/>
              <a:gdLst>
                <a:gd name="T0" fmla="*/ 8 w 21"/>
                <a:gd name="T1" fmla="*/ 4 h 29"/>
                <a:gd name="T2" fmla="*/ 20 w 21"/>
                <a:gd name="T3" fmla="*/ 12 h 29"/>
                <a:gd name="T4" fmla="*/ 13 w 21"/>
                <a:gd name="T5" fmla="*/ 27 h 29"/>
                <a:gd name="T6" fmla="*/ 2 w 21"/>
                <a:gd name="T7" fmla="*/ 21 h 29"/>
                <a:gd name="T8" fmla="*/ 8 w 21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8" y="4"/>
                  </a:moveTo>
                  <a:cubicBezTo>
                    <a:pt x="16" y="0"/>
                    <a:pt x="19" y="8"/>
                    <a:pt x="20" y="12"/>
                  </a:cubicBezTo>
                  <a:cubicBezTo>
                    <a:pt x="21" y="16"/>
                    <a:pt x="16" y="25"/>
                    <a:pt x="13" y="27"/>
                  </a:cubicBezTo>
                  <a:cubicBezTo>
                    <a:pt x="10" y="29"/>
                    <a:pt x="3" y="25"/>
                    <a:pt x="2" y="21"/>
                  </a:cubicBezTo>
                  <a:cubicBezTo>
                    <a:pt x="1" y="17"/>
                    <a:pt x="0" y="8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45399" name="Group 183"/>
          <p:cNvGrpSpPr>
            <a:grpSpLocks/>
          </p:cNvGrpSpPr>
          <p:nvPr/>
        </p:nvGrpSpPr>
        <p:grpSpPr bwMode="auto">
          <a:xfrm>
            <a:off x="5437188" y="4621213"/>
            <a:ext cx="160337" cy="320675"/>
            <a:chOff x="678" y="1470"/>
            <a:chExt cx="188" cy="347"/>
          </a:xfrm>
        </p:grpSpPr>
        <p:sp>
          <p:nvSpPr>
            <p:cNvPr id="1545400" name="Freeform 184"/>
            <p:cNvSpPr>
              <a:spLocks/>
            </p:cNvSpPr>
            <p:nvPr/>
          </p:nvSpPr>
          <p:spPr bwMode="auto">
            <a:xfrm>
              <a:off x="682" y="1470"/>
              <a:ext cx="184" cy="212"/>
            </a:xfrm>
            <a:custGeom>
              <a:avLst/>
              <a:gdLst>
                <a:gd name="T0" fmla="*/ 0 w 184"/>
                <a:gd name="T1" fmla="*/ 210 h 212"/>
                <a:gd name="T2" fmla="*/ 52 w 184"/>
                <a:gd name="T3" fmla="*/ 16 h 212"/>
                <a:gd name="T4" fmla="*/ 176 w 184"/>
                <a:gd name="T5" fmla="*/ 63 h 212"/>
                <a:gd name="T6" fmla="*/ 0 w 184"/>
                <a:gd name="T7" fmla="*/ 21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212">
                  <a:moveTo>
                    <a:pt x="0" y="210"/>
                  </a:moveTo>
                  <a:cubicBezTo>
                    <a:pt x="0" y="207"/>
                    <a:pt x="47" y="18"/>
                    <a:pt x="52" y="16"/>
                  </a:cubicBezTo>
                  <a:cubicBezTo>
                    <a:pt x="89" y="0"/>
                    <a:pt x="184" y="49"/>
                    <a:pt x="176" y="63"/>
                  </a:cubicBezTo>
                  <a:cubicBezTo>
                    <a:pt x="168" y="77"/>
                    <a:pt x="3" y="212"/>
                    <a:pt x="0" y="210"/>
                  </a:cubicBezTo>
                  <a:close/>
                </a:path>
              </a:pathLst>
            </a:custGeom>
            <a:noFill/>
            <a:ln w="6350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01" name="Freeform 185"/>
            <p:cNvSpPr>
              <a:spLocks/>
            </p:cNvSpPr>
            <p:nvPr/>
          </p:nvSpPr>
          <p:spPr bwMode="auto">
            <a:xfrm>
              <a:off x="678" y="1531"/>
              <a:ext cx="187" cy="286"/>
            </a:xfrm>
            <a:custGeom>
              <a:avLst/>
              <a:gdLst>
                <a:gd name="T0" fmla="*/ 6 w 187"/>
                <a:gd name="T1" fmla="*/ 145 h 286"/>
                <a:gd name="T2" fmla="*/ 7 w 187"/>
                <a:gd name="T3" fmla="*/ 284 h 286"/>
                <a:gd name="T4" fmla="*/ 184 w 187"/>
                <a:gd name="T5" fmla="*/ 132 h 286"/>
                <a:gd name="T6" fmla="*/ 183 w 187"/>
                <a:gd name="T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286">
                  <a:moveTo>
                    <a:pt x="6" y="145"/>
                  </a:moveTo>
                  <a:cubicBezTo>
                    <a:pt x="6" y="168"/>
                    <a:pt x="0" y="281"/>
                    <a:pt x="7" y="284"/>
                  </a:cubicBezTo>
                  <a:cubicBezTo>
                    <a:pt x="14" y="286"/>
                    <a:pt x="187" y="121"/>
                    <a:pt x="184" y="132"/>
                  </a:cubicBezTo>
                  <a:cubicBezTo>
                    <a:pt x="181" y="142"/>
                    <a:pt x="183" y="27"/>
                    <a:pt x="183" y="0"/>
                  </a:cubicBezTo>
                </a:path>
              </a:pathLst>
            </a:custGeom>
            <a:noFill/>
            <a:ln w="63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02" name="Oval 186"/>
            <p:cNvSpPr>
              <a:spLocks noChangeArrowheads="1"/>
            </p:cNvSpPr>
            <p:nvPr/>
          </p:nvSpPr>
          <p:spPr bwMode="auto">
            <a:xfrm>
              <a:off x="746" y="1636"/>
              <a:ext cx="44" cy="44"/>
            </a:xfrm>
            <a:prstGeom prst="ellipse">
              <a:avLst/>
            </a:prstGeom>
            <a:noFill/>
            <a:ln w="3175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5403" name="Freeform 187"/>
            <p:cNvSpPr>
              <a:spLocks/>
            </p:cNvSpPr>
            <p:nvPr/>
          </p:nvSpPr>
          <p:spPr bwMode="auto">
            <a:xfrm>
              <a:off x="810" y="1586"/>
              <a:ext cx="39" cy="38"/>
            </a:xfrm>
            <a:custGeom>
              <a:avLst/>
              <a:gdLst>
                <a:gd name="T0" fmla="*/ 4 w 39"/>
                <a:gd name="T1" fmla="*/ 22 h 38"/>
                <a:gd name="T2" fmla="*/ 24 w 39"/>
                <a:gd name="T3" fmla="*/ 38 h 38"/>
                <a:gd name="T4" fmla="*/ 37 w 39"/>
                <a:gd name="T5" fmla="*/ 19 h 38"/>
                <a:gd name="T6" fmla="*/ 23 w 39"/>
                <a:gd name="T7" fmla="*/ 0 h 38"/>
                <a:gd name="T8" fmla="*/ 4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4" y="22"/>
                  </a:moveTo>
                  <a:cubicBezTo>
                    <a:pt x="8" y="34"/>
                    <a:pt x="19" y="38"/>
                    <a:pt x="24" y="38"/>
                  </a:cubicBezTo>
                  <a:cubicBezTo>
                    <a:pt x="28" y="38"/>
                    <a:pt x="39" y="32"/>
                    <a:pt x="37" y="19"/>
                  </a:cubicBezTo>
                  <a:cubicBezTo>
                    <a:pt x="35" y="6"/>
                    <a:pt x="28" y="0"/>
                    <a:pt x="23" y="0"/>
                  </a:cubicBezTo>
                  <a:cubicBezTo>
                    <a:pt x="18" y="0"/>
                    <a:pt x="0" y="10"/>
                    <a:pt x="4" y="22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04" name="Freeform 188"/>
            <p:cNvSpPr>
              <a:spLocks/>
            </p:cNvSpPr>
            <p:nvPr/>
          </p:nvSpPr>
          <p:spPr bwMode="auto">
            <a:xfrm rot="-24937180">
              <a:off x="725" y="1688"/>
              <a:ext cx="44" cy="44"/>
            </a:xfrm>
            <a:custGeom>
              <a:avLst/>
              <a:gdLst>
                <a:gd name="T0" fmla="*/ 4 w 39"/>
                <a:gd name="T1" fmla="*/ 22 h 38"/>
                <a:gd name="T2" fmla="*/ 24 w 39"/>
                <a:gd name="T3" fmla="*/ 38 h 38"/>
                <a:gd name="T4" fmla="*/ 37 w 39"/>
                <a:gd name="T5" fmla="*/ 19 h 38"/>
                <a:gd name="T6" fmla="*/ 23 w 39"/>
                <a:gd name="T7" fmla="*/ 0 h 38"/>
                <a:gd name="T8" fmla="*/ 4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4" y="22"/>
                  </a:moveTo>
                  <a:cubicBezTo>
                    <a:pt x="8" y="34"/>
                    <a:pt x="19" y="38"/>
                    <a:pt x="24" y="38"/>
                  </a:cubicBezTo>
                  <a:cubicBezTo>
                    <a:pt x="28" y="38"/>
                    <a:pt x="39" y="32"/>
                    <a:pt x="37" y="19"/>
                  </a:cubicBezTo>
                  <a:cubicBezTo>
                    <a:pt x="35" y="6"/>
                    <a:pt x="28" y="0"/>
                    <a:pt x="23" y="0"/>
                  </a:cubicBezTo>
                  <a:cubicBezTo>
                    <a:pt x="18" y="0"/>
                    <a:pt x="0" y="10"/>
                    <a:pt x="4" y="22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05" name="Freeform 189"/>
            <p:cNvSpPr>
              <a:spLocks/>
            </p:cNvSpPr>
            <p:nvPr/>
          </p:nvSpPr>
          <p:spPr bwMode="auto">
            <a:xfrm>
              <a:off x="792" y="1663"/>
              <a:ext cx="21" cy="29"/>
            </a:xfrm>
            <a:custGeom>
              <a:avLst/>
              <a:gdLst>
                <a:gd name="T0" fmla="*/ 8 w 21"/>
                <a:gd name="T1" fmla="*/ 4 h 29"/>
                <a:gd name="T2" fmla="*/ 20 w 21"/>
                <a:gd name="T3" fmla="*/ 12 h 29"/>
                <a:gd name="T4" fmla="*/ 13 w 21"/>
                <a:gd name="T5" fmla="*/ 27 h 29"/>
                <a:gd name="T6" fmla="*/ 2 w 21"/>
                <a:gd name="T7" fmla="*/ 21 h 29"/>
                <a:gd name="T8" fmla="*/ 8 w 21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8" y="4"/>
                  </a:moveTo>
                  <a:cubicBezTo>
                    <a:pt x="16" y="0"/>
                    <a:pt x="19" y="8"/>
                    <a:pt x="20" y="12"/>
                  </a:cubicBezTo>
                  <a:cubicBezTo>
                    <a:pt x="21" y="16"/>
                    <a:pt x="16" y="25"/>
                    <a:pt x="13" y="27"/>
                  </a:cubicBezTo>
                  <a:cubicBezTo>
                    <a:pt x="10" y="29"/>
                    <a:pt x="3" y="25"/>
                    <a:pt x="2" y="21"/>
                  </a:cubicBezTo>
                  <a:cubicBezTo>
                    <a:pt x="1" y="17"/>
                    <a:pt x="0" y="8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06" name="Freeform 190"/>
            <p:cNvSpPr>
              <a:spLocks/>
            </p:cNvSpPr>
            <p:nvPr/>
          </p:nvSpPr>
          <p:spPr bwMode="auto">
            <a:xfrm>
              <a:off x="696" y="1741"/>
              <a:ext cx="27" cy="31"/>
            </a:xfrm>
            <a:custGeom>
              <a:avLst/>
              <a:gdLst>
                <a:gd name="T0" fmla="*/ 17 w 27"/>
                <a:gd name="T1" fmla="*/ 4 h 31"/>
                <a:gd name="T2" fmla="*/ 1 w 27"/>
                <a:gd name="T3" fmla="*/ 12 h 31"/>
                <a:gd name="T4" fmla="*/ 9 w 27"/>
                <a:gd name="T5" fmla="*/ 28 h 31"/>
                <a:gd name="T6" fmla="*/ 24 w 27"/>
                <a:gd name="T7" fmla="*/ 21 h 31"/>
                <a:gd name="T8" fmla="*/ 17 w 2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17" y="4"/>
                  </a:moveTo>
                  <a:cubicBezTo>
                    <a:pt x="9" y="0"/>
                    <a:pt x="2" y="8"/>
                    <a:pt x="1" y="12"/>
                  </a:cubicBezTo>
                  <a:cubicBezTo>
                    <a:pt x="0" y="16"/>
                    <a:pt x="5" y="26"/>
                    <a:pt x="9" y="28"/>
                  </a:cubicBezTo>
                  <a:cubicBezTo>
                    <a:pt x="13" y="30"/>
                    <a:pt x="21" y="31"/>
                    <a:pt x="24" y="21"/>
                  </a:cubicBezTo>
                  <a:cubicBezTo>
                    <a:pt x="27" y="11"/>
                    <a:pt x="19" y="8"/>
                    <a:pt x="17" y="4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07" name="Freeform 191"/>
            <p:cNvSpPr>
              <a:spLocks/>
            </p:cNvSpPr>
            <p:nvPr/>
          </p:nvSpPr>
          <p:spPr bwMode="auto">
            <a:xfrm flipV="1">
              <a:off x="811" y="1636"/>
              <a:ext cx="27" cy="31"/>
            </a:xfrm>
            <a:custGeom>
              <a:avLst/>
              <a:gdLst>
                <a:gd name="T0" fmla="*/ 17 w 27"/>
                <a:gd name="T1" fmla="*/ 4 h 31"/>
                <a:gd name="T2" fmla="*/ 1 w 27"/>
                <a:gd name="T3" fmla="*/ 12 h 31"/>
                <a:gd name="T4" fmla="*/ 9 w 27"/>
                <a:gd name="T5" fmla="*/ 28 h 31"/>
                <a:gd name="T6" fmla="*/ 24 w 27"/>
                <a:gd name="T7" fmla="*/ 21 h 31"/>
                <a:gd name="T8" fmla="*/ 17 w 2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17" y="4"/>
                  </a:moveTo>
                  <a:cubicBezTo>
                    <a:pt x="9" y="0"/>
                    <a:pt x="2" y="8"/>
                    <a:pt x="1" y="12"/>
                  </a:cubicBezTo>
                  <a:cubicBezTo>
                    <a:pt x="0" y="16"/>
                    <a:pt x="5" y="26"/>
                    <a:pt x="9" y="28"/>
                  </a:cubicBezTo>
                  <a:cubicBezTo>
                    <a:pt x="13" y="30"/>
                    <a:pt x="21" y="31"/>
                    <a:pt x="24" y="21"/>
                  </a:cubicBezTo>
                  <a:cubicBezTo>
                    <a:pt x="27" y="11"/>
                    <a:pt x="19" y="8"/>
                    <a:pt x="17" y="4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08" name="Freeform 192"/>
            <p:cNvSpPr>
              <a:spLocks/>
            </p:cNvSpPr>
            <p:nvPr/>
          </p:nvSpPr>
          <p:spPr bwMode="auto">
            <a:xfrm>
              <a:off x="688" y="1681"/>
              <a:ext cx="33" cy="39"/>
            </a:xfrm>
            <a:custGeom>
              <a:avLst/>
              <a:gdLst>
                <a:gd name="T0" fmla="*/ 13 w 33"/>
                <a:gd name="T1" fmla="*/ 35 h 39"/>
                <a:gd name="T2" fmla="*/ 31 w 33"/>
                <a:gd name="T3" fmla="*/ 25 h 39"/>
                <a:gd name="T4" fmla="*/ 26 w 33"/>
                <a:gd name="T5" fmla="*/ 6 h 39"/>
                <a:gd name="T6" fmla="*/ 6 w 33"/>
                <a:gd name="T7" fmla="*/ 17 h 39"/>
                <a:gd name="T8" fmla="*/ 13 w 33"/>
                <a:gd name="T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13" y="35"/>
                  </a:moveTo>
                  <a:cubicBezTo>
                    <a:pt x="26" y="39"/>
                    <a:pt x="29" y="30"/>
                    <a:pt x="31" y="25"/>
                  </a:cubicBezTo>
                  <a:cubicBezTo>
                    <a:pt x="33" y="20"/>
                    <a:pt x="30" y="7"/>
                    <a:pt x="26" y="6"/>
                  </a:cubicBezTo>
                  <a:cubicBezTo>
                    <a:pt x="12" y="0"/>
                    <a:pt x="9" y="12"/>
                    <a:pt x="6" y="17"/>
                  </a:cubicBezTo>
                  <a:cubicBezTo>
                    <a:pt x="4" y="22"/>
                    <a:pt x="0" y="31"/>
                    <a:pt x="13" y="35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09" name="Freeform 193"/>
            <p:cNvSpPr>
              <a:spLocks/>
            </p:cNvSpPr>
            <p:nvPr/>
          </p:nvSpPr>
          <p:spPr bwMode="auto">
            <a:xfrm>
              <a:off x="793" y="1616"/>
              <a:ext cx="21" cy="29"/>
            </a:xfrm>
            <a:custGeom>
              <a:avLst/>
              <a:gdLst>
                <a:gd name="T0" fmla="*/ 8 w 21"/>
                <a:gd name="T1" fmla="*/ 4 h 29"/>
                <a:gd name="T2" fmla="*/ 20 w 21"/>
                <a:gd name="T3" fmla="*/ 12 h 29"/>
                <a:gd name="T4" fmla="*/ 13 w 21"/>
                <a:gd name="T5" fmla="*/ 27 h 29"/>
                <a:gd name="T6" fmla="*/ 2 w 21"/>
                <a:gd name="T7" fmla="*/ 21 h 29"/>
                <a:gd name="T8" fmla="*/ 8 w 21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8" y="4"/>
                  </a:moveTo>
                  <a:cubicBezTo>
                    <a:pt x="16" y="0"/>
                    <a:pt x="19" y="8"/>
                    <a:pt x="20" y="12"/>
                  </a:cubicBezTo>
                  <a:cubicBezTo>
                    <a:pt x="21" y="16"/>
                    <a:pt x="16" y="25"/>
                    <a:pt x="13" y="27"/>
                  </a:cubicBezTo>
                  <a:cubicBezTo>
                    <a:pt x="10" y="29"/>
                    <a:pt x="3" y="25"/>
                    <a:pt x="2" y="21"/>
                  </a:cubicBezTo>
                  <a:cubicBezTo>
                    <a:pt x="1" y="17"/>
                    <a:pt x="0" y="8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45411" name="Group 195"/>
          <p:cNvGrpSpPr>
            <a:grpSpLocks/>
          </p:cNvGrpSpPr>
          <p:nvPr/>
        </p:nvGrpSpPr>
        <p:grpSpPr bwMode="auto">
          <a:xfrm>
            <a:off x="4859338" y="4687888"/>
            <a:ext cx="160337" cy="320675"/>
            <a:chOff x="678" y="1470"/>
            <a:chExt cx="188" cy="347"/>
          </a:xfrm>
        </p:grpSpPr>
        <p:sp>
          <p:nvSpPr>
            <p:cNvPr id="1545412" name="Freeform 196"/>
            <p:cNvSpPr>
              <a:spLocks/>
            </p:cNvSpPr>
            <p:nvPr/>
          </p:nvSpPr>
          <p:spPr bwMode="auto">
            <a:xfrm>
              <a:off x="682" y="1470"/>
              <a:ext cx="184" cy="212"/>
            </a:xfrm>
            <a:custGeom>
              <a:avLst/>
              <a:gdLst>
                <a:gd name="T0" fmla="*/ 0 w 184"/>
                <a:gd name="T1" fmla="*/ 210 h 212"/>
                <a:gd name="T2" fmla="*/ 52 w 184"/>
                <a:gd name="T3" fmla="*/ 16 h 212"/>
                <a:gd name="T4" fmla="*/ 176 w 184"/>
                <a:gd name="T5" fmla="*/ 63 h 212"/>
                <a:gd name="T6" fmla="*/ 0 w 184"/>
                <a:gd name="T7" fmla="*/ 21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212">
                  <a:moveTo>
                    <a:pt x="0" y="210"/>
                  </a:moveTo>
                  <a:cubicBezTo>
                    <a:pt x="0" y="207"/>
                    <a:pt x="47" y="18"/>
                    <a:pt x="52" y="16"/>
                  </a:cubicBezTo>
                  <a:cubicBezTo>
                    <a:pt x="89" y="0"/>
                    <a:pt x="184" y="49"/>
                    <a:pt x="176" y="63"/>
                  </a:cubicBezTo>
                  <a:cubicBezTo>
                    <a:pt x="168" y="77"/>
                    <a:pt x="3" y="212"/>
                    <a:pt x="0" y="210"/>
                  </a:cubicBezTo>
                  <a:close/>
                </a:path>
              </a:pathLst>
            </a:custGeom>
            <a:noFill/>
            <a:ln w="6350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13" name="Freeform 197"/>
            <p:cNvSpPr>
              <a:spLocks/>
            </p:cNvSpPr>
            <p:nvPr/>
          </p:nvSpPr>
          <p:spPr bwMode="auto">
            <a:xfrm>
              <a:off x="678" y="1531"/>
              <a:ext cx="187" cy="286"/>
            </a:xfrm>
            <a:custGeom>
              <a:avLst/>
              <a:gdLst>
                <a:gd name="T0" fmla="*/ 6 w 187"/>
                <a:gd name="T1" fmla="*/ 145 h 286"/>
                <a:gd name="T2" fmla="*/ 7 w 187"/>
                <a:gd name="T3" fmla="*/ 284 h 286"/>
                <a:gd name="T4" fmla="*/ 184 w 187"/>
                <a:gd name="T5" fmla="*/ 132 h 286"/>
                <a:gd name="T6" fmla="*/ 183 w 187"/>
                <a:gd name="T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286">
                  <a:moveTo>
                    <a:pt x="6" y="145"/>
                  </a:moveTo>
                  <a:cubicBezTo>
                    <a:pt x="6" y="168"/>
                    <a:pt x="0" y="281"/>
                    <a:pt x="7" y="284"/>
                  </a:cubicBezTo>
                  <a:cubicBezTo>
                    <a:pt x="14" y="286"/>
                    <a:pt x="187" y="121"/>
                    <a:pt x="184" y="132"/>
                  </a:cubicBezTo>
                  <a:cubicBezTo>
                    <a:pt x="181" y="142"/>
                    <a:pt x="183" y="27"/>
                    <a:pt x="183" y="0"/>
                  </a:cubicBezTo>
                </a:path>
              </a:pathLst>
            </a:custGeom>
            <a:noFill/>
            <a:ln w="63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14" name="Oval 198"/>
            <p:cNvSpPr>
              <a:spLocks noChangeArrowheads="1"/>
            </p:cNvSpPr>
            <p:nvPr/>
          </p:nvSpPr>
          <p:spPr bwMode="auto">
            <a:xfrm>
              <a:off x="746" y="1636"/>
              <a:ext cx="44" cy="44"/>
            </a:xfrm>
            <a:prstGeom prst="ellipse">
              <a:avLst/>
            </a:prstGeom>
            <a:noFill/>
            <a:ln w="3175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5415" name="Freeform 199"/>
            <p:cNvSpPr>
              <a:spLocks/>
            </p:cNvSpPr>
            <p:nvPr/>
          </p:nvSpPr>
          <p:spPr bwMode="auto">
            <a:xfrm>
              <a:off x="810" y="1586"/>
              <a:ext cx="39" cy="38"/>
            </a:xfrm>
            <a:custGeom>
              <a:avLst/>
              <a:gdLst>
                <a:gd name="T0" fmla="*/ 4 w 39"/>
                <a:gd name="T1" fmla="*/ 22 h 38"/>
                <a:gd name="T2" fmla="*/ 24 w 39"/>
                <a:gd name="T3" fmla="*/ 38 h 38"/>
                <a:gd name="T4" fmla="*/ 37 w 39"/>
                <a:gd name="T5" fmla="*/ 19 h 38"/>
                <a:gd name="T6" fmla="*/ 23 w 39"/>
                <a:gd name="T7" fmla="*/ 0 h 38"/>
                <a:gd name="T8" fmla="*/ 4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4" y="22"/>
                  </a:moveTo>
                  <a:cubicBezTo>
                    <a:pt x="8" y="34"/>
                    <a:pt x="19" y="38"/>
                    <a:pt x="24" y="38"/>
                  </a:cubicBezTo>
                  <a:cubicBezTo>
                    <a:pt x="28" y="38"/>
                    <a:pt x="39" y="32"/>
                    <a:pt x="37" y="19"/>
                  </a:cubicBezTo>
                  <a:cubicBezTo>
                    <a:pt x="35" y="6"/>
                    <a:pt x="28" y="0"/>
                    <a:pt x="23" y="0"/>
                  </a:cubicBezTo>
                  <a:cubicBezTo>
                    <a:pt x="18" y="0"/>
                    <a:pt x="0" y="10"/>
                    <a:pt x="4" y="22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16" name="Freeform 200"/>
            <p:cNvSpPr>
              <a:spLocks/>
            </p:cNvSpPr>
            <p:nvPr/>
          </p:nvSpPr>
          <p:spPr bwMode="auto">
            <a:xfrm rot="-24937180">
              <a:off x="725" y="1688"/>
              <a:ext cx="44" cy="44"/>
            </a:xfrm>
            <a:custGeom>
              <a:avLst/>
              <a:gdLst>
                <a:gd name="T0" fmla="*/ 4 w 39"/>
                <a:gd name="T1" fmla="*/ 22 h 38"/>
                <a:gd name="T2" fmla="*/ 24 w 39"/>
                <a:gd name="T3" fmla="*/ 38 h 38"/>
                <a:gd name="T4" fmla="*/ 37 w 39"/>
                <a:gd name="T5" fmla="*/ 19 h 38"/>
                <a:gd name="T6" fmla="*/ 23 w 39"/>
                <a:gd name="T7" fmla="*/ 0 h 38"/>
                <a:gd name="T8" fmla="*/ 4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4" y="22"/>
                  </a:moveTo>
                  <a:cubicBezTo>
                    <a:pt x="8" y="34"/>
                    <a:pt x="19" y="38"/>
                    <a:pt x="24" y="38"/>
                  </a:cubicBezTo>
                  <a:cubicBezTo>
                    <a:pt x="28" y="38"/>
                    <a:pt x="39" y="32"/>
                    <a:pt x="37" y="19"/>
                  </a:cubicBezTo>
                  <a:cubicBezTo>
                    <a:pt x="35" y="6"/>
                    <a:pt x="28" y="0"/>
                    <a:pt x="23" y="0"/>
                  </a:cubicBezTo>
                  <a:cubicBezTo>
                    <a:pt x="18" y="0"/>
                    <a:pt x="0" y="10"/>
                    <a:pt x="4" y="22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17" name="Freeform 201"/>
            <p:cNvSpPr>
              <a:spLocks/>
            </p:cNvSpPr>
            <p:nvPr/>
          </p:nvSpPr>
          <p:spPr bwMode="auto">
            <a:xfrm>
              <a:off x="792" y="1663"/>
              <a:ext cx="21" cy="29"/>
            </a:xfrm>
            <a:custGeom>
              <a:avLst/>
              <a:gdLst>
                <a:gd name="T0" fmla="*/ 8 w 21"/>
                <a:gd name="T1" fmla="*/ 4 h 29"/>
                <a:gd name="T2" fmla="*/ 20 w 21"/>
                <a:gd name="T3" fmla="*/ 12 h 29"/>
                <a:gd name="T4" fmla="*/ 13 w 21"/>
                <a:gd name="T5" fmla="*/ 27 h 29"/>
                <a:gd name="T6" fmla="*/ 2 w 21"/>
                <a:gd name="T7" fmla="*/ 21 h 29"/>
                <a:gd name="T8" fmla="*/ 8 w 21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8" y="4"/>
                  </a:moveTo>
                  <a:cubicBezTo>
                    <a:pt x="16" y="0"/>
                    <a:pt x="19" y="8"/>
                    <a:pt x="20" y="12"/>
                  </a:cubicBezTo>
                  <a:cubicBezTo>
                    <a:pt x="21" y="16"/>
                    <a:pt x="16" y="25"/>
                    <a:pt x="13" y="27"/>
                  </a:cubicBezTo>
                  <a:cubicBezTo>
                    <a:pt x="10" y="29"/>
                    <a:pt x="3" y="25"/>
                    <a:pt x="2" y="21"/>
                  </a:cubicBezTo>
                  <a:cubicBezTo>
                    <a:pt x="1" y="17"/>
                    <a:pt x="0" y="8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18" name="Freeform 202"/>
            <p:cNvSpPr>
              <a:spLocks/>
            </p:cNvSpPr>
            <p:nvPr/>
          </p:nvSpPr>
          <p:spPr bwMode="auto">
            <a:xfrm>
              <a:off x="696" y="1741"/>
              <a:ext cx="27" cy="31"/>
            </a:xfrm>
            <a:custGeom>
              <a:avLst/>
              <a:gdLst>
                <a:gd name="T0" fmla="*/ 17 w 27"/>
                <a:gd name="T1" fmla="*/ 4 h 31"/>
                <a:gd name="T2" fmla="*/ 1 w 27"/>
                <a:gd name="T3" fmla="*/ 12 h 31"/>
                <a:gd name="T4" fmla="*/ 9 w 27"/>
                <a:gd name="T5" fmla="*/ 28 h 31"/>
                <a:gd name="T6" fmla="*/ 24 w 27"/>
                <a:gd name="T7" fmla="*/ 21 h 31"/>
                <a:gd name="T8" fmla="*/ 17 w 2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17" y="4"/>
                  </a:moveTo>
                  <a:cubicBezTo>
                    <a:pt x="9" y="0"/>
                    <a:pt x="2" y="8"/>
                    <a:pt x="1" y="12"/>
                  </a:cubicBezTo>
                  <a:cubicBezTo>
                    <a:pt x="0" y="16"/>
                    <a:pt x="5" y="26"/>
                    <a:pt x="9" y="28"/>
                  </a:cubicBezTo>
                  <a:cubicBezTo>
                    <a:pt x="13" y="30"/>
                    <a:pt x="21" y="31"/>
                    <a:pt x="24" y="21"/>
                  </a:cubicBezTo>
                  <a:cubicBezTo>
                    <a:pt x="27" y="11"/>
                    <a:pt x="19" y="8"/>
                    <a:pt x="17" y="4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19" name="Freeform 203"/>
            <p:cNvSpPr>
              <a:spLocks/>
            </p:cNvSpPr>
            <p:nvPr/>
          </p:nvSpPr>
          <p:spPr bwMode="auto">
            <a:xfrm flipV="1">
              <a:off x="811" y="1636"/>
              <a:ext cx="27" cy="31"/>
            </a:xfrm>
            <a:custGeom>
              <a:avLst/>
              <a:gdLst>
                <a:gd name="T0" fmla="*/ 17 w 27"/>
                <a:gd name="T1" fmla="*/ 4 h 31"/>
                <a:gd name="T2" fmla="*/ 1 w 27"/>
                <a:gd name="T3" fmla="*/ 12 h 31"/>
                <a:gd name="T4" fmla="*/ 9 w 27"/>
                <a:gd name="T5" fmla="*/ 28 h 31"/>
                <a:gd name="T6" fmla="*/ 24 w 27"/>
                <a:gd name="T7" fmla="*/ 21 h 31"/>
                <a:gd name="T8" fmla="*/ 17 w 2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17" y="4"/>
                  </a:moveTo>
                  <a:cubicBezTo>
                    <a:pt x="9" y="0"/>
                    <a:pt x="2" y="8"/>
                    <a:pt x="1" y="12"/>
                  </a:cubicBezTo>
                  <a:cubicBezTo>
                    <a:pt x="0" y="16"/>
                    <a:pt x="5" y="26"/>
                    <a:pt x="9" y="28"/>
                  </a:cubicBezTo>
                  <a:cubicBezTo>
                    <a:pt x="13" y="30"/>
                    <a:pt x="21" y="31"/>
                    <a:pt x="24" y="21"/>
                  </a:cubicBezTo>
                  <a:cubicBezTo>
                    <a:pt x="27" y="11"/>
                    <a:pt x="19" y="8"/>
                    <a:pt x="17" y="4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20" name="Freeform 204"/>
            <p:cNvSpPr>
              <a:spLocks/>
            </p:cNvSpPr>
            <p:nvPr/>
          </p:nvSpPr>
          <p:spPr bwMode="auto">
            <a:xfrm>
              <a:off x="688" y="1681"/>
              <a:ext cx="33" cy="39"/>
            </a:xfrm>
            <a:custGeom>
              <a:avLst/>
              <a:gdLst>
                <a:gd name="T0" fmla="*/ 13 w 33"/>
                <a:gd name="T1" fmla="*/ 35 h 39"/>
                <a:gd name="T2" fmla="*/ 31 w 33"/>
                <a:gd name="T3" fmla="*/ 25 h 39"/>
                <a:gd name="T4" fmla="*/ 26 w 33"/>
                <a:gd name="T5" fmla="*/ 6 h 39"/>
                <a:gd name="T6" fmla="*/ 6 w 33"/>
                <a:gd name="T7" fmla="*/ 17 h 39"/>
                <a:gd name="T8" fmla="*/ 13 w 33"/>
                <a:gd name="T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13" y="35"/>
                  </a:moveTo>
                  <a:cubicBezTo>
                    <a:pt x="26" y="39"/>
                    <a:pt x="29" y="30"/>
                    <a:pt x="31" y="25"/>
                  </a:cubicBezTo>
                  <a:cubicBezTo>
                    <a:pt x="33" y="20"/>
                    <a:pt x="30" y="7"/>
                    <a:pt x="26" y="6"/>
                  </a:cubicBezTo>
                  <a:cubicBezTo>
                    <a:pt x="12" y="0"/>
                    <a:pt x="9" y="12"/>
                    <a:pt x="6" y="17"/>
                  </a:cubicBezTo>
                  <a:cubicBezTo>
                    <a:pt x="4" y="22"/>
                    <a:pt x="0" y="31"/>
                    <a:pt x="13" y="35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21" name="Freeform 205"/>
            <p:cNvSpPr>
              <a:spLocks/>
            </p:cNvSpPr>
            <p:nvPr/>
          </p:nvSpPr>
          <p:spPr bwMode="auto">
            <a:xfrm>
              <a:off x="793" y="1616"/>
              <a:ext cx="21" cy="29"/>
            </a:xfrm>
            <a:custGeom>
              <a:avLst/>
              <a:gdLst>
                <a:gd name="T0" fmla="*/ 8 w 21"/>
                <a:gd name="T1" fmla="*/ 4 h 29"/>
                <a:gd name="T2" fmla="*/ 20 w 21"/>
                <a:gd name="T3" fmla="*/ 12 h 29"/>
                <a:gd name="T4" fmla="*/ 13 w 21"/>
                <a:gd name="T5" fmla="*/ 27 h 29"/>
                <a:gd name="T6" fmla="*/ 2 w 21"/>
                <a:gd name="T7" fmla="*/ 21 h 29"/>
                <a:gd name="T8" fmla="*/ 8 w 21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8" y="4"/>
                  </a:moveTo>
                  <a:cubicBezTo>
                    <a:pt x="16" y="0"/>
                    <a:pt x="19" y="8"/>
                    <a:pt x="20" y="12"/>
                  </a:cubicBezTo>
                  <a:cubicBezTo>
                    <a:pt x="21" y="16"/>
                    <a:pt x="16" y="25"/>
                    <a:pt x="13" y="27"/>
                  </a:cubicBezTo>
                  <a:cubicBezTo>
                    <a:pt x="10" y="29"/>
                    <a:pt x="3" y="25"/>
                    <a:pt x="2" y="21"/>
                  </a:cubicBezTo>
                  <a:cubicBezTo>
                    <a:pt x="1" y="17"/>
                    <a:pt x="0" y="8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45423" name="Group 207"/>
          <p:cNvGrpSpPr>
            <a:grpSpLocks/>
          </p:cNvGrpSpPr>
          <p:nvPr/>
        </p:nvGrpSpPr>
        <p:grpSpPr bwMode="auto">
          <a:xfrm>
            <a:off x="5126038" y="4864100"/>
            <a:ext cx="160337" cy="320675"/>
            <a:chOff x="678" y="1470"/>
            <a:chExt cx="188" cy="347"/>
          </a:xfrm>
        </p:grpSpPr>
        <p:sp>
          <p:nvSpPr>
            <p:cNvPr id="1545424" name="Freeform 208"/>
            <p:cNvSpPr>
              <a:spLocks/>
            </p:cNvSpPr>
            <p:nvPr/>
          </p:nvSpPr>
          <p:spPr bwMode="auto">
            <a:xfrm>
              <a:off x="682" y="1470"/>
              <a:ext cx="184" cy="212"/>
            </a:xfrm>
            <a:custGeom>
              <a:avLst/>
              <a:gdLst>
                <a:gd name="T0" fmla="*/ 0 w 184"/>
                <a:gd name="T1" fmla="*/ 210 h 212"/>
                <a:gd name="T2" fmla="*/ 52 w 184"/>
                <a:gd name="T3" fmla="*/ 16 h 212"/>
                <a:gd name="T4" fmla="*/ 176 w 184"/>
                <a:gd name="T5" fmla="*/ 63 h 212"/>
                <a:gd name="T6" fmla="*/ 0 w 184"/>
                <a:gd name="T7" fmla="*/ 21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4" h="212">
                  <a:moveTo>
                    <a:pt x="0" y="210"/>
                  </a:moveTo>
                  <a:cubicBezTo>
                    <a:pt x="0" y="207"/>
                    <a:pt x="47" y="18"/>
                    <a:pt x="52" y="16"/>
                  </a:cubicBezTo>
                  <a:cubicBezTo>
                    <a:pt x="89" y="0"/>
                    <a:pt x="184" y="49"/>
                    <a:pt x="176" y="63"/>
                  </a:cubicBezTo>
                  <a:cubicBezTo>
                    <a:pt x="168" y="77"/>
                    <a:pt x="3" y="212"/>
                    <a:pt x="0" y="210"/>
                  </a:cubicBezTo>
                  <a:close/>
                </a:path>
              </a:pathLst>
            </a:custGeom>
            <a:noFill/>
            <a:ln w="6350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25" name="Freeform 209"/>
            <p:cNvSpPr>
              <a:spLocks/>
            </p:cNvSpPr>
            <p:nvPr/>
          </p:nvSpPr>
          <p:spPr bwMode="auto">
            <a:xfrm>
              <a:off x="678" y="1531"/>
              <a:ext cx="187" cy="286"/>
            </a:xfrm>
            <a:custGeom>
              <a:avLst/>
              <a:gdLst>
                <a:gd name="T0" fmla="*/ 6 w 187"/>
                <a:gd name="T1" fmla="*/ 145 h 286"/>
                <a:gd name="T2" fmla="*/ 7 w 187"/>
                <a:gd name="T3" fmla="*/ 284 h 286"/>
                <a:gd name="T4" fmla="*/ 184 w 187"/>
                <a:gd name="T5" fmla="*/ 132 h 286"/>
                <a:gd name="T6" fmla="*/ 183 w 187"/>
                <a:gd name="T7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286">
                  <a:moveTo>
                    <a:pt x="6" y="145"/>
                  </a:moveTo>
                  <a:cubicBezTo>
                    <a:pt x="6" y="168"/>
                    <a:pt x="0" y="281"/>
                    <a:pt x="7" y="284"/>
                  </a:cubicBezTo>
                  <a:cubicBezTo>
                    <a:pt x="14" y="286"/>
                    <a:pt x="187" y="121"/>
                    <a:pt x="184" y="132"/>
                  </a:cubicBezTo>
                  <a:cubicBezTo>
                    <a:pt x="181" y="142"/>
                    <a:pt x="183" y="27"/>
                    <a:pt x="183" y="0"/>
                  </a:cubicBezTo>
                </a:path>
              </a:pathLst>
            </a:custGeom>
            <a:noFill/>
            <a:ln w="6350" cap="flat" cmpd="sng">
              <a:solidFill>
                <a:srgbClr val="CC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26" name="Oval 210"/>
            <p:cNvSpPr>
              <a:spLocks noChangeArrowheads="1"/>
            </p:cNvSpPr>
            <p:nvPr/>
          </p:nvSpPr>
          <p:spPr bwMode="auto">
            <a:xfrm>
              <a:off x="746" y="1636"/>
              <a:ext cx="44" cy="44"/>
            </a:xfrm>
            <a:prstGeom prst="ellipse">
              <a:avLst/>
            </a:prstGeom>
            <a:noFill/>
            <a:ln w="3175">
              <a:solidFill>
                <a:srgbClr val="CC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5427" name="Freeform 211"/>
            <p:cNvSpPr>
              <a:spLocks/>
            </p:cNvSpPr>
            <p:nvPr/>
          </p:nvSpPr>
          <p:spPr bwMode="auto">
            <a:xfrm>
              <a:off x="810" y="1586"/>
              <a:ext cx="39" cy="38"/>
            </a:xfrm>
            <a:custGeom>
              <a:avLst/>
              <a:gdLst>
                <a:gd name="T0" fmla="*/ 4 w 39"/>
                <a:gd name="T1" fmla="*/ 22 h 38"/>
                <a:gd name="T2" fmla="*/ 24 w 39"/>
                <a:gd name="T3" fmla="*/ 38 h 38"/>
                <a:gd name="T4" fmla="*/ 37 w 39"/>
                <a:gd name="T5" fmla="*/ 19 h 38"/>
                <a:gd name="T6" fmla="*/ 23 w 39"/>
                <a:gd name="T7" fmla="*/ 0 h 38"/>
                <a:gd name="T8" fmla="*/ 4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4" y="22"/>
                  </a:moveTo>
                  <a:cubicBezTo>
                    <a:pt x="8" y="34"/>
                    <a:pt x="19" y="38"/>
                    <a:pt x="24" y="38"/>
                  </a:cubicBezTo>
                  <a:cubicBezTo>
                    <a:pt x="28" y="38"/>
                    <a:pt x="39" y="32"/>
                    <a:pt x="37" y="19"/>
                  </a:cubicBezTo>
                  <a:cubicBezTo>
                    <a:pt x="35" y="6"/>
                    <a:pt x="28" y="0"/>
                    <a:pt x="23" y="0"/>
                  </a:cubicBezTo>
                  <a:cubicBezTo>
                    <a:pt x="18" y="0"/>
                    <a:pt x="0" y="10"/>
                    <a:pt x="4" y="22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28" name="Freeform 212"/>
            <p:cNvSpPr>
              <a:spLocks/>
            </p:cNvSpPr>
            <p:nvPr/>
          </p:nvSpPr>
          <p:spPr bwMode="auto">
            <a:xfrm rot="-24937180">
              <a:off x="725" y="1688"/>
              <a:ext cx="44" cy="44"/>
            </a:xfrm>
            <a:custGeom>
              <a:avLst/>
              <a:gdLst>
                <a:gd name="T0" fmla="*/ 4 w 39"/>
                <a:gd name="T1" fmla="*/ 22 h 38"/>
                <a:gd name="T2" fmla="*/ 24 w 39"/>
                <a:gd name="T3" fmla="*/ 38 h 38"/>
                <a:gd name="T4" fmla="*/ 37 w 39"/>
                <a:gd name="T5" fmla="*/ 19 h 38"/>
                <a:gd name="T6" fmla="*/ 23 w 39"/>
                <a:gd name="T7" fmla="*/ 0 h 38"/>
                <a:gd name="T8" fmla="*/ 4 w 39"/>
                <a:gd name="T9" fmla="*/ 2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4" y="22"/>
                  </a:moveTo>
                  <a:cubicBezTo>
                    <a:pt x="8" y="34"/>
                    <a:pt x="19" y="38"/>
                    <a:pt x="24" y="38"/>
                  </a:cubicBezTo>
                  <a:cubicBezTo>
                    <a:pt x="28" y="38"/>
                    <a:pt x="39" y="32"/>
                    <a:pt x="37" y="19"/>
                  </a:cubicBezTo>
                  <a:cubicBezTo>
                    <a:pt x="35" y="6"/>
                    <a:pt x="28" y="0"/>
                    <a:pt x="23" y="0"/>
                  </a:cubicBezTo>
                  <a:cubicBezTo>
                    <a:pt x="18" y="0"/>
                    <a:pt x="0" y="10"/>
                    <a:pt x="4" y="22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29" name="Freeform 213"/>
            <p:cNvSpPr>
              <a:spLocks/>
            </p:cNvSpPr>
            <p:nvPr/>
          </p:nvSpPr>
          <p:spPr bwMode="auto">
            <a:xfrm>
              <a:off x="792" y="1663"/>
              <a:ext cx="21" cy="29"/>
            </a:xfrm>
            <a:custGeom>
              <a:avLst/>
              <a:gdLst>
                <a:gd name="T0" fmla="*/ 8 w 21"/>
                <a:gd name="T1" fmla="*/ 4 h 29"/>
                <a:gd name="T2" fmla="*/ 20 w 21"/>
                <a:gd name="T3" fmla="*/ 12 h 29"/>
                <a:gd name="T4" fmla="*/ 13 w 21"/>
                <a:gd name="T5" fmla="*/ 27 h 29"/>
                <a:gd name="T6" fmla="*/ 2 w 21"/>
                <a:gd name="T7" fmla="*/ 21 h 29"/>
                <a:gd name="T8" fmla="*/ 8 w 21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8" y="4"/>
                  </a:moveTo>
                  <a:cubicBezTo>
                    <a:pt x="16" y="0"/>
                    <a:pt x="19" y="8"/>
                    <a:pt x="20" y="12"/>
                  </a:cubicBezTo>
                  <a:cubicBezTo>
                    <a:pt x="21" y="16"/>
                    <a:pt x="16" y="25"/>
                    <a:pt x="13" y="27"/>
                  </a:cubicBezTo>
                  <a:cubicBezTo>
                    <a:pt x="10" y="29"/>
                    <a:pt x="3" y="25"/>
                    <a:pt x="2" y="21"/>
                  </a:cubicBezTo>
                  <a:cubicBezTo>
                    <a:pt x="1" y="17"/>
                    <a:pt x="0" y="8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30" name="Freeform 214"/>
            <p:cNvSpPr>
              <a:spLocks/>
            </p:cNvSpPr>
            <p:nvPr/>
          </p:nvSpPr>
          <p:spPr bwMode="auto">
            <a:xfrm>
              <a:off x="696" y="1741"/>
              <a:ext cx="27" cy="31"/>
            </a:xfrm>
            <a:custGeom>
              <a:avLst/>
              <a:gdLst>
                <a:gd name="T0" fmla="*/ 17 w 27"/>
                <a:gd name="T1" fmla="*/ 4 h 31"/>
                <a:gd name="T2" fmla="*/ 1 w 27"/>
                <a:gd name="T3" fmla="*/ 12 h 31"/>
                <a:gd name="T4" fmla="*/ 9 w 27"/>
                <a:gd name="T5" fmla="*/ 28 h 31"/>
                <a:gd name="T6" fmla="*/ 24 w 27"/>
                <a:gd name="T7" fmla="*/ 21 h 31"/>
                <a:gd name="T8" fmla="*/ 17 w 2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17" y="4"/>
                  </a:moveTo>
                  <a:cubicBezTo>
                    <a:pt x="9" y="0"/>
                    <a:pt x="2" y="8"/>
                    <a:pt x="1" y="12"/>
                  </a:cubicBezTo>
                  <a:cubicBezTo>
                    <a:pt x="0" y="16"/>
                    <a:pt x="5" y="26"/>
                    <a:pt x="9" y="28"/>
                  </a:cubicBezTo>
                  <a:cubicBezTo>
                    <a:pt x="13" y="30"/>
                    <a:pt x="21" y="31"/>
                    <a:pt x="24" y="21"/>
                  </a:cubicBezTo>
                  <a:cubicBezTo>
                    <a:pt x="27" y="11"/>
                    <a:pt x="19" y="8"/>
                    <a:pt x="17" y="4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31" name="Freeform 215"/>
            <p:cNvSpPr>
              <a:spLocks/>
            </p:cNvSpPr>
            <p:nvPr/>
          </p:nvSpPr>
          <p:spPr bwMode="auto">
            <a:xfrm flipV="1">
              <a:off x="811" y="1636"/>
              <a:ext cx="27" cy="31"/>
            </a:xfrm>
            <a:custGeom>
              <a:avLst/>
              <a:gdLst>
                <a:gd name="T0" fmla="*/ 17 w 27"/>
                <a:gd name="T1" fmla="*/ 4 h 31"/>
                <a:gd name="T2" fmla="*/ 1 w 27"/>
                <a:gd name="T3" fmla="*/ 12 h 31"/>
                <a:gd name="T4" fmla="*/ 9 w 27"/>
                <a:gd name="T5" fmla="*/ 28 h 31"/>
                <a:gd name="T6" fmla="*/ 24 w 27"/>
                <a:gd name="T7" fmla="*/ 21 h 31"/>
                <a:gd name="T8" fmla="*/ 17 w 2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1">
                  <a:moveTo>
                    <a:pt x="17" y="4"/>
                  </a:moveTo>
                  <a:cubicBezTo>
                    <a:pt x="9" y="0"/>
                    <a:pt x="2" y="8"/>
                    <a:pt x="1" y="12"/>
                  </a:cubicBezTo>
                  <a:cubicBezTo>
                    <a:pt x="0" y="16"/>
                    <a:pt x="5" y="26"/>
                    <a:pt x="9" y="28"/>
                  </a:cubicBezTo>
                  <a:cubicBezTo>
                    <a:pt x="13" y="30"/>
                    <a:pt x="21" y="31"/>
                    <a:pt x="24" y="21"/>
                  </a:cubicBezTo>
                  <a:cubicBezTo>
                    <a:pt x="27" y="11"/>
                    <a:pt x="19" y="8"/>
                    <a:pt x="17" y="4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32" name="Freeform 216"/>
            <p:cNvSpPr>
              <a:spLocks/>
            </p:cNvSpPr>
            <p:nvPr/>
          </p:nvSpPr>
          <p:spPr bwMode="auto">
            <a:xfrm>
              <a:off x="688" y="1681"/>
              <a:ext cx="33" cy="39"/>
            </a:xfrm>
            <a:custGeom>
              <a:avLst/>
              <a:gdLst>
                <a:gd name="T0" fmla="*/ 13 w 33"/>
                <a:gd name="T1" fmla="*/ 35 h 39"/>
                <a:gd name="T2" fmla="*/ 31 w 33"/>
                <a:gd name="T3" fmla="*/ 25 h 39"/>
                <a:gd name="T4" fmla="*/ 26 w 33"/>
                <a:gd name="T5" fmla="*/ 6 h 39"/>
                <a:gd name="T6" fmla="*/ 6 w 33"/>
                <a:gd name="T7" fmla="*/ 17 h 39"/>
                <a:gd name="T8" fmla="*/ 13 w 33"/>
                <a:gd name="T9" fmla="*/ 3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9">
                  <a:moveTo>
                    <a:pt x="13" y="35"/>
                  </a:moveTo>
                  <a:cubicBezTo>
                    <a:pt x="26" y="39"/>
                    <a:pt x="29" y="30"/>
                    <a:pt x="31" y="25"/>
                  </a:cubicBezTo>
                  <a:cubicBezTo>
                    <a:pt x="33" y="20"/>
                    <a:pt x="30" y="7"/>
                    <a:pt x="26" y="6"/>
                  </a:cubicBezTo>
                  <a:cubicBezTo>
                    <a:pt x="12" y="0"/>
                    <a:pt x="9" y="12"/>
                    <a:pt x="6" y="17"/>
                  </a:cubicBezTo>
                  <a:cubicBezTo>
                    <a:pt x="4" y="22"/>
                    <a:pt x="0" y="31"/>
                    <a:pt x="13" y="35"/>
                  </a:cubicBezTo>
                  <a:close/>
                </a:path>
              </a:pathLst>
            </a:custGeom>
            <a:noFill/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433" name="Freeform 217"/>
            <p:cNvSpPr>
              <a:spLocks/>
            </p:cNvSpPr>
            <p:nvPr/>
          </p:nvSpPr>
          <p:spPr bwMode="auto">
            <a:xfrm>
              <a:off x="793" y="1616"/>
              <a:ext cx="21" cy="29"/>
            </a:xfrm>
            <a:custGeom>
              <a:avLst/>
              <a:gdLst>
                <a:gd name="T0" fmla="*/ 8 w 21"/>
                <a:gd name="T1" fmla="*/ 4 h 29"/>
                <a:gd name="T2" fmla="*/ 20 w 21"/>
                <a:gd name="T3" fmla="*/ 12 h 29"/>
                <a:gd name="T4" fmla="*/ 13 w 21"/>
                <a:gd name="T5" fmla="*/ 27 h 29"/>
                <a:gd name="T6" fmla="*/ 2 w 21"/>
                <a:gd name="T7" fmla="*/ 21 h 29"/>
                <a:gd name="T8" fmla="*/ 8 w 21"/>
                <a:gd name="T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9">
                  <a:moveTo>
                    <a:pt x="8" y="4"/>
                  </a:moveTo>
                  <a:cubicBezTo>
                    <a:pt x="16" y="0"/>
                    <a:pt x="19" y="8"/>
                    <a:pt x="20" y="12"/>
                  </a:cubicBezTo>
                  <a:cubicBezTo>
                    <a:pt x="21" y="16"/>
                    <a:pt x="16" y="25"/>
                    <a:pt x="13" y="27"/>
                  </a:cubicBezTo>
                  <a:cubicBezTo>
                    <a:pt x="10" y="29"/>
                    <a:pt x="3" y="25"/>
                    <a:pt x="2" y="21"/>
                  </a:cubicBezTo>
                  <a:cubicBezTo>
                    <a:pt x="1" y="17"/>
                    <a:pt x="0" y="8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rgbClr val="CC99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45612" name="Group 396"/>
          <p:cNvGrpSpPr>
            <a:grpSpLocks/>
          </p:cNvGrpSpPr>
          <p:nvPr/>
        </p:nvGrpSpPr>
        <p:grpSpPr bwMode="auto">
          <a:xfrm>
            <a:off x="8027988" y="2827338"/>
            <a:ext cx="276225" cy="785812"/>
            <a:chOff x="5057" y="1850"/>
            <a:chExt cx="174" cy="495"/>
          </a:xfrm>
        </p:grpSpPr>
        <p:grpSp>
          <p:nvGrpSpPr>
            <p:cNvPr id="1545452" name="Group 236"/>
            <p:cNvGrpSpPr>
              <a:grpSpLocks/>
            </p:cNvGrpSpPr>
            <p:nvPr/>
          </p:nvGrpSpPr>
          <p:grpSpPr bwMode="auto">
            <a:xfrm>
              <a:off x="5113" y="1850"/>
              <a:ext cx="118" cy="137"/>
              <a:chOff x="1045" y="1480"/>
              <a:chExt cx="226" cy="262"/>
            </a:xfrm>
          </p:grpSpPr>
          <p:sp>
            <p:nvSpPr>
              <p:cNvPr id="1545453" name="Freeform 237"/>
              <p:cNvSpPr>
                <a:spLocks/>
              </p:cNvSpPr>
              <p:nvPr/>
            </p:nvSpPr>
            <p:spPr bwMode="auto">
              <a:xfrm>
                <a:off x="1159" y="1522"/>
                <a:ext cx="112" cy="220"/>
              </a:xfrm>
              <a:custGeom>
                <a:avLst/>
                <a:gdLst>
                  <a:gd name="T0" fmla="*/ 0 w 112"/>
                  <a:gd name="T1" fmla="*/ 28 h 220"/>
                  <a:gd name="T2" fmla="*/ 51 w 112"/>
                  <a:gd name="T3" fmla="*/ 4 h 220"/>
                  <a:gd name="T4" fmla="*/ 106 w 112"/>
                  <a:gd name="T5" fmla="*/ 49 h 220"/>
                  <a:gd name="T6" fmla="*/ 87 w 112"/>
                  <a:gd name="T7" fmla="*/ 158 h 220"/>
                  <a:gd name="T8" fmla="*/ 60 w 112"/>
                  <a:gd name="T9" fmla="*/ 206 h 220"/>
                  <a:gd name="T10" fmla="*/ 31 w 112"/>
                  <a:gd name="T11" fmla="*/ 220 h 220"/>
                  <a:gd name="T12" fmla="*/ 5 w 112"/>
                  <a:gd name="T13" fmla="*/ 20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220">
                    <a:moveTo>
                      <a:pt x="0" y="28"/>
                    </a:moveTo>
                    <a:cubicBezTo>
                      <a:pt x="8" y="24"/>
                      <a:pt x="33" y="0"/>
                      <a:pt x="51" y="4"/>
                    </a:cubicBezTo>
                    <a:cubicBezTo>
                      <a:pt x="69" y="8"/>
                      <a:pt x="100" y="23"/>
                      <a:pt x="106" y="49"/>
                    </a:cubicBezTo>
                    <a:cubicBezTo>
                      <a:pt x="112" y="75"/>
                      <a:pt x="95" y="132"/>
                      <a:pt x="87" y="158"/>
                    </a:cubicBezTo>
                    <a:cubicBezTo>
                      <a:pt x="79" y="184"/>
                      <a:pt x="69" y="196"/>
                      <a:pt x="60" y="206"/>
                    </a:cubicBezTo>
                    <a:cubicBezTo>
                      <a:pt x="51" y="216"/>
                      <a:pt x="40" y="220"/>
                      <a:pt x="31" y="220"/>
                    </a:cubicBezTo>
                    <a:lnTo>
                      <a:pt x="5" y="206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54" name="Freeform 238"/>
              <p:cNvSpPr>
                <a:spLocks/>
              </p:cNvSpPr>
              <p:nvPr/>
            </p:nvSpPr>
            <p:spPr bwMode="auto">
              <a:xfrm>
                <a:off x="1156" y="1480"/>
                <a:ext cx="37" cy="253"/>
              </a:xfrm>
              <a:custGeom>
                <a:avLst/>
                <a:gdLst>
                  <a:gd name="T0" fmla="*/ 0 w 37"/>
                  <a:gd name="T1" fmla="*/ 0 h 253"/>
                  <a:gd name="T2" fmla="*/ 8 w 37"/>
                  <a:gd name="T3" fmla="*/ 37 h 253"/>
                  <a:gd name="T4" fmla="*/ 6 w 37"/>
                  <a:gd name="T5" fmla="*/ 70 h 253"/>
                  <a:gd name="T6" fmla="*/ 6 w 37"/>
                  <a:gd name="T7" fmla="*/ 111 h 253"/>
                  <a:gd name="T8" fmla="*/ 32 w 37"/>
                  <a:gd name="T9" fmla="*/ 135 h 253"/>
                  <a:gd name="T10" fmla="*/ 34 w 37"/>
                  <a:gd name="T11" fmla="*/ 171 h 253"/>
                  <a:gd name="T12" fmla="*/ 20 w 37"/>
                  <a:gd name="T13" fmla="*/ 190 h 253"/>
                  <a:gd name="T14" fmla="*/ 6 w 37"/>
                  <a:gd name="T15" fmla="*/ 222 h 253"/>
                  <a:gd name="T16" fmla="*/ 8 w 37"/>
                  <a:gd name="T1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53">
                    <a:moveTo>
                      <a:pt x="0" y="0"/>
                    </a:moveTo>
                    <a:cubicBezTo>
                      <a:pt x="4" y="12"/>
                      <a:pt x="7" y="25"/>
                      <a:pt x="8" y="37"/>
                    </a:cubicBezTo>
                    <a:cubicBezTo>
                      <a:pt x="9" y="49"/>
                      <a:pt x="6" y="58"/>
                      <a:pt x="6" y="70"/>
                    </a:cubicBezTo>
                    <a:cubicBezTo>
                      <a:pt x="6" y="82"/>
                      <a:pt x="2" y="100"/>
                      <a:pt x="6" y="111"/>
                    </a:cubicBezTo>
                    <a:cubicBezTo>
                      <a:pt x="10" y="122"/>
                      <a:pt x="27" y="125"/>
                      <a:pt x="32" y="135"/>
                    </a:cubicBezTo>
                    <a:cubicBezTo>
                      <a:pt x="37" y="145"/>
                      <a:pt x="36" y="162"/>
                      <a:pt x="34" y="171"/>
                    </a:cubicBezTo>
                    <a:cubicBezTo>
                      <a:pt x="32" y="180"/>
                      <a:pt x="25" y="181"/>
                      <a:pt x="20" y="190"/>
                    </a:cubicBezTo>
                    <a:cubicBezTo>
                      <a:pt x="15" y="199"/>
                      <a:pt x="8" y="212"/>
                      <a:pt x="6" y="222"/>
                    </a:cubicBezTo>
                    <a:cubicBezTo>
                      <a:pt x="4" y="232"/>
                      <a:pt x="8" y="247"/>
                      <a:pt x="8" y="253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55" name="Freeform 239"/>
              <p:cNvSpPr>
                <a:spLocks/>
              </p:cNvSpPr>
              <p:nvPr/>
            </p:nvSpPr>
            <p:spPr bwMode="auto">
              <a:xfrm>
                <a:off x="1045" y="1520"/>
                <a:ext cx="117" cy="220"/>
              </a:xfrm>
              <a:custGeom>
                <a:avLst/>
                <a:gdLst>
                  <a:gd name="T0" fmla="*/ 112 w 117"/>
                  <a:gd name="T1" fmla="*/ 28 h 220"/>
                  <a:gd name="T2" fmla="*/ 61 w 117"/>
                  <a:gd name="T3" fmla="*/ 4 h 220"/>
                  <a:gd name="T4" fmla="*/ 6 w 117"/>
                  <a:gd name="T5" fmla="*/ 49 h 220"/>
                  <a:gd name="T6" fmla="*/ 25 w 117"/>
                  <a:gd name="T7" fmla="*/ 158 h 220"/>
                  <a:gd name="T8" fmla="*/ 52 w 117"/>
                  <a:gd name="T9" fmla="*/ 206 h 220"/>
                  <a:gd name="T10" fmla="*/ 96 w 117"/>
                  <a:gd name="T11" fmla="*/ 219 h 220"/>
                  <a:gd name="T12" fmla="*/ 117 w 117"/>
                  <a:gd name="T13" fmla="*/ 20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20">
                    <a:moveTo>
                      <a:pt x="112" y="28"/>
                    </a:moveTo>
                    <a:cubicBezTo>
                      <a:pt x="104" y="24"/>
                      <a:pt x="79" y="0"/>
                      <a:pt x="61" y="4"/>
                    </a:cubicBezTo>
                    <a:cubicBezTo>
                      <a:pt x="43" y="8"/>
                      <a:pt x="12" y="23"/>
                      <a:pt x="6" y="49"/>
                    </a:cubicBezTo>
                    <a:cubicBezTo>
                      <a:pt x="0" y="75"/>
                      <a:pt x="17" y="132"/>
                      <a:pt x="25" y="158"/>
                    </a:cubicBezTo>
                    <a:cubicBezTo>
                      <a:pt x="33" y="184"/>
                      <a:pt x="40" y="196"/>
                      <a:pt x="52" y="206"/>
                    </a:cubicBezTo>
                    <a:cubicBezTo>
                      <a:pt x="64" y="216"/>
                      <a:pt x="85" y="220"/>
                      <a:pt x="96" y="219"/>
                    </a:cubicBezTo>
                    <a:lnTo>
                      <a:pt x="117" y="200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56" name="Freeform 240"/>
              <p:cNvSpPr>
                <a:spLocks/>
              </p:cNvSpPr>
              <p:nvPr/>
            </p:nvSpPr>
            <p:spPr bwMode="auto">
              <a:xfrm>
                <a:off x="1117" y="1482"/>
                <a:ext cx="46" cy="241"/>
              </a:xfrm>
              <a:custGeom>
                <a:avLst/>
                <a:gdLst>
                  <a:gd name="T0" fmla="*/ 38 w 46"/>
                  <a:gd name="T1" fmla="*/ 0 h 241"/>
                  <a:gd name="T2" fmla="*/ 22 w 46"/>
                  <a:gd name="T3" fmla="*/ 11 h 241"/>
                  <a:gd name="T4" fmla="*/ 37 w 46"/>
                  <a:gd name="T5" fmla="*/ 35 h 241"/>
                  <a:gd name="T6" fmla="*/ 40 w 46"/>
                  <a:gd name="T7" fmla="*/ 64 h 241"/>
                  <a:gd name="T8" fmla="*/ 39 w 46"/>
                  <a:gd name="T9" fmla="*/ 105 h 241"/>
                  <a:gd name="T10" fmla="*/ 13 w 46"/>
                  <a:gd name="T11" fmla="*/ 129 h 241"/>
                  <a:gd name="T12" fmla="*/ 8 w 46"/>
                  <a:gd name="T13" fmla="*/ 168 h 241"/>
                  <a:gd name="T14" fmla="*/ 24 w 46"/>
                  <a:gd name="T15" fmla="*/ 187 h 241"/>
                  <a:gd name="T16" fmla="*/ 43 w 46"/>
                  <a:gd name="T17" fmla="*/ 216 h 241"/>
                  <a:gd name="T18" fmla="*/ 43 w 46"/>
                  <a:gd name="T1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41">
                    <a:moveTo>
                      <a:pt x="38" y="0"/>
                    </a:moveTo>
                    <a:cubicBezTo>
                      <a:pt x="36" y="2"/>
                      <a:pt x="22" y="5"/>
                      <a:pt x="22" y="11"/>
                    </a:cubicBezTo>
                    <a:cubicBezTo>
                      <a:pt x="22" y="17"/>
                      <a:pt x="34" y="26"/>
                      <a:pt x="37" y="35"/>
                    </a:cubicBezTo>
                    <a:cubicBezTo>
                      <a:pt x="40" y="44"/>
                      <a:pt x="40" y="52"/>
                      <a:pt x="40" y="64"/>
                    </a:cubicBezTo>
                    <a:cubicBezTo>
                      <a:pt x="40" y="76"/>
                      <a:pt x="43" y="94"/>
                      <a:pt x="39" y="105"/>
                    </a:cubicBezTo>
                    <a:cubicBezTo>
                      <a:pt x="35" y="116"/>
                      <a:pt x="26" y="116"/>
                      <a:pt x="13" y="129"/>
                    </a:cubicBezTo>
                    <a:cubicBezTo>
                      <a:pt x="0" y="142"/>
                      <a:pt x="6" y="158"/>
                      <a:pt x="8" y="168"/>
                    </a:cubicBezTo>
                    <a:cubicBezTo>
                      <a:pt x="10" y="178"/>
                      <a:pt x="18" y="179"/>
                      <a:pt x="24" y="187"/>
                    </a:cubicBezTo>
                    <a:cubicBezTo>
                      <a:pt x="30" y="195"/>
                      <a:pt x="40" y="207"/>
                      <a:pt x="43" y="216"/>
                    </a:cubicBezTo>
                    <a:cubicBezTo>
                      <a:pt x="46" y="225"/>
                      <a:pt x="43" y="236"/>
                      <a:pt x="43" y="241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57" name="Freeform 241"/>
              <p:cNvSpPr>
                <a:spLocks/>
              </p:cNvSpPr>
              <p:nvPr/>
            </p:nvSpPr>
            <p:spPr bwMode="auto">
              <a:xfrm>
                <a:off x="1157" y="1584"/>
                <a:ext cx="5" cy="125"/>
              </a:xfrm>
              <a:custGeom>
                <a:avLst/>
                <a:gdLst>
                  <a:gd name="T0" fmla="*/ 0 w 5"/>
                  <a:gd name="T1" fmla="*/ 0 h 125"/>
                  <a:gd name="T2" fmla="*/ 5 w 5"/>
                  <a:gd name="T3" fmla="*/ 54 h 125"/>
                  <a:gd name="T4" fmla="*/ 3 w 5"/>
                  <a:gd name="T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25">
                    <a:moveTo>
                      <a:pt x="0" y="0"/>
                    </a:moveTo>
                    <a:cubicBezTo>
                      <a:pt x="1" y="9"/>
                      <a:pt x="5" y="33"/>
                      <a:pt x="5" y="54"/>
                    </a:cubicBezTo>
                    <a:cubicBezTo>
                      <a:pt x="5" y="75"/>
                      <a:pt x="3" y="110"/>
                      <a:pt x="3" y="125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58" name="Freeform 242"/>
              <p:cNvSpPr>
                <a:spLocks/>
              </p:cNvSpPr>
              <p:nvPr/>
            </p:nvSpPr>
            <p:spPr bwMode="auto">
              <a:xfrm>
                <a:off x="1136" y="1618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59" name="Freeform 243"/>
              <p:cNvSpPr>
                <a:spLocks/>
              </p:cNvSpPr>
              <p:nvPr/>
            </p:nvSpPr>
            <p:spPr bwMode="auto">
              <a:xfrm flipH="1">
                <a:off x="1167" y="1615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45460" name="Group 244"/>
            <p:cNvGrpSpPr>
              <a:grpSpLocks/>
            </p:cNvGrpSpPr>
            <p:nvPr/>
          </p:nvGrpSpPr>
          <p:grpSpPr bwMode="auto">
            <a:xfrm>
              <a:off x="5057" y="2032"/>
              <a:ext cx="118" cy="137"/>
              <a:chOff x="1045" y="1480"/>
              <a:chExt cx="226" cy="262"/>
            </a:xfrm>
          </p:grpSpPr>
          <p:sp>
            <p:nvSpPr>
              <p:cNvPr id="1545461" name="Freeform 245"/>
              <p:cNvSpPr>
                <a:spLocks/>
              </p:cNvSpPr>
              <p:nvPr/>
            </p:nvSpPr>
            <p:spPr bwMode="auto">
              <a:xfrm>
                <a:off x="1159" y="1522"/>
                <a:ext cx="112" cy="220"/>
              </a:xfrm>
              <a:custGeom>
                <a:avLst/>
                <a:gdLst>
                  <a:gd name="T0" fmla="*/ 0 w 112"/>
                  <a:gd name="T1" fmla="*/ 28 h 220"/>
                  <a:gd name="T2" fmla="*/ 51 w 112"/>
                  <a:gd name="T3" fmla="*/ 4 h 220"/>
                  <a:gd name="T4" fmla="*/ 106 w 112"/>
                  <a:gd name="T5" fmla="*/ 49 h 220"/>
                  <a:gd name="T6" fmla="*/ 87 w 112"/>
                  <a:gd name="T7" fmla="*/ 158 h 220"/>
                  <a:gd name="T8" fmla="*/ 60 w 112"/>
                  <a:gd name="T9" fmla="*/ 206 h 220"/>
                  <a:gd name="T10" fmla="*/ 31 w 112"/>
                  <a:gd name="T11" fmla="*/ 220 h 220"/>
                  <a:gd name="T12" fmla="*/ 5 w 112"/>
                  <a:gd name="T13" fmla="*/ 20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220">
                    <a:moveTo>
                      <a:pt x="0" y="28"/>
                    </a:moveTo>
                    <a:cubicBezTo>
                      <a:pt x="8" y="24"/>
                      <a:pt x="33" y="0"/>
                      <a:pt x="51" y="4"/>
                    </a:cubicBezTo>
                    <a:cubicBezTo>
                      <a:pt x="69" y="8"/>
                      <a:pt x="100" y="23"/>
                      <a:pt x="106" y="49"/>
                    </a:cubicBezTo>
                    <a:cubicBezTo>
                      <a:pt x="112" y="75"/>
                      <a:pt x="95" y="132"/>
                      <a:pt x="87" y="158"/>
                    </a:cubicBezTo>
                    <a:cubicBezTo>
                      <a:pt x="79" y="184"/>
                      <a:pt x="69" y="196"/>
                      <a:pt x="60" y="206"/>
                    </a:cubicBezTo>
                    <a:cubicBezTo>
                      <a:pt x="51" y="216"/>
                      <a:pt x="40" y="220"/>
                      <a:pt x="31" y="220"/>
                    </a:cubicBezTo>
                    <a:lnTo>
                      <a:pt x="5" y="206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62" name="Freeform 246"/>
              <p:cNvSpPr>
                <a:spLocks/>
              </p:cNvSpPr>
              <p:nvPr/>
            </p:nvSpPr>
            <p:spPr bwMode="auto">
              <a:xfrm>
                <a:off x="1156" y="1480"/>
                <a:ext cx="37" cy="253"/>
              </a:xfrm>
              <a:custGeom>
                <a:avLst/>
                <a:gdLst>
                  <a:gd name="T0" fmla="*/ 0 w 37"/>
                  <a:gd name="T1" fmla="*/ 0 h 253"/>
                  <a:gd name="T2" fmla="*/ 8 w 37"/>
                  <a:gd name="T3" fmla="*/ 37 h 253"/>
                  <a:gd name="T4" fmla="*/ 6 w 37"/>
                  <a:gd name="T5" fmla="*/ 70 h 253"/>
                  <a:gd name="T6" fmla="*/ 6 w 37"/>
                  <a:gd name="T7" fmla="*/ 111 h 253"/>
                  <a:gd name="T8" fmla="*/ 32 w 37"/>
                  <a:gd name="T9" fmla="*/ 135 h 253"/>
                  <a:gd name="T10" fmla="*/ 34 w 37"/>
                  <a:gd name="T11" fmla="*/ 171 h 253"/>
                  <a:gd name="T12" fmla="*/ 20 w 37"/>
                  <a:gd name="T13" fmla="*/ 190 h 253"/>
                  <a:gd name="T14" fmla="*/ 6 w 37"/>
                  <a:gd name="T15" fmla="*/ 222 h 253"/>
                  <a:gd name="T16" fmla="*/ 8 w 37"/>
                  <a:gd name="T1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53">
                    <a:moveTo>
                      <a:pt x="0" y="0"/>
                    </a:moveTo>
                    <a:cubicBezTo>
                      <a:pt x="4" y="12"/>
                      <a:pt x="7" y="25"/>
                      <a:pt x="8" y="37"/>
                    </a:cubicBezTo>
                    <a:cubicBezTo>
                      <a:pt x="9" y="49"/>
                      <a:pt x="6" y="58"/>
                      <a:pt x="6" y="70"/>
                    </a:cubicBezTo>
                    <a:cubicBezTo>
                      <a:pt x="6" y="82"/>
                      <a:pt x="2" y="100"/>
                      <a:pt x="6" y="111"/>
                    </a:cubicBezTo>
                    <a:cubicBezTo>
                      <a:pt x="10" y="122"/>
                      <a:pt x="27" y="125"/>
                      <a:pt x="32" y="135"/>
                    </a:cubicBezTo>
                    <a:cubicBezTo>
                      <a:pt x="37" y="145"/>
                      <a:pt x="36" y="162"/>
                      <a:pt x="34" y="171"/>
                    </a:cubicBezTo>
                    <a:cubicBezTo>
                      <a:pt x="32" y="180"/>
                      <a:pt x="25" y="181"/>
                      <a:pt x="20" y="190"/>
                    </a:cubicBezTo>
                    <a:cubicBezTo>
                      <a:pt x="15" y="199"/>
                      <a:pt x="8" y="212"/>
                      <a:pt x="6" y="222"/>
                    </a:cubicBezTo>
                    <a:cubicBezTo>
                      <a:pt x="4" y="232"/>
                      <a:pt x="8" y="247"/>
                      <a:pt x="8" y="253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63" name="Freeform 247"/>
              <p:cNvSpPr>
                <a:spLocks/>
              </p:cNvSpPr>
              <p:nvPr/>
            </p:nvSpPr>
            <p:spPr bwMode="auto">
              <a:xfrm>
                <a:off x="1045" y="1520"/>
                <a:ext cx="117" cy="220"/>
              </a:xfrm>
              <a:custGeom>
                <a:avLst/>
                <a:gdLst>
                  <a:gd name="T0" fmla="*/ 112 w 117"/>
                  <a:gd name="T1" fmla="*/ 28 h 220"/>
                  <a:gd name="T2" fmla="*/ 61 w 117"/>
                  <a:gd name="T3" fmla="*/ 4 h 220"/>
                  <a:gd name="T4" fmla="*/ 6 w 117"/>
                  <a:gd name="T5" fmla="*/ 49 h 220"/>
                  <a:gd name="T6" fmla="*/ 25 w 117"/>
                  <a:gd name="T7" fmla="*/ 158 h 220"/>
                  <a:gd name="T8" fmla="*/ 52 w 117"/>
                  <a:gd name="T9" fmla="*/ 206 h 220"/>
                  <a:gd name="T10" fmla="*/ 96 w 117"/>
                  <a:gd name="T11" fmla="*/ 219 h 220"/>
                  <a:gd name="T12" fmla="*/ 117 w 117"/>
                  <a:gd name="T13" fmla="*/ 20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20">
                    <a:moveTo>
                      <a:pt x="112" y="28"/>
                    </a:moveTo>
                    <a:cubicBezTo>
                      <a:pt x="104" y="24"/>
                      <a:pt x="79" y="0"/>
                      <a:pt x="61" y="4"/>
                    </a:cubicBezTo>
                    <a:cubicBezTo>
                      <a:pt x="43" y="8"/>
                      <a:pt x="12" y="23"/>
                      <a:pt x="6" y="49"/>
                    </a:cubicBezTo>
                    <a:cubicBezTo>
                      <a:pt x="0" y="75"/>
                      <a:pt x="17" y="132"/>
                      <a:pt x="25" y="158"/>
                    </a:cubicBezTo>
                    <a:cubicBezTo>
                      <a:pt x="33" y="184"/>
                      <a:pt x="40" y="196"/>
                      <a:pt x="52" y="206"/>
                    </a:cubicBezTo>
                    <a:cubicBezTo>
                      <a:pt x="64" y="216"/>
                      <a:pt x="85" y="220"/>
                      <a:pt x="96" y="219"/>
                    </a:cubicBezTo>
                    <a:lnTo>
                      <a:pt x="117" y="200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64" name="Freeform 248"/>
              <p:cNvSpPr>
                <a:spLocks/>
              </p:cNvSpPr>
              <p:nvPr/>
            </p:nvSpPr>
            <p:spPr bwMode="auto">
              <a:xfrm>
                <a:off x="1117" y="1482"/>
                <a:ext cx="46" cy="241"/>
              </a:xfrm>
              <a:custGeom>
                <a:avLst/>
                <a:gdLst>
                  <a:gd name="T0" fmla="*/ 38 w 46"/>
                  <a:gd name="T1" fmla="*/ 0 h 241"/>
                  <a:gd name="T2" fmla="*/ 22 w 46"/>
                  <a:gd name="T3" fmla="*/ 11 h 241"/>
                  <a:gd name="T4" fmla="*/ 37 w 46"/>
                  <a:gd name="T5" fmla="*/ 35 h 241"/>
                  <a:gd name="T6" fmla="*/ 40 w 46"/>
                  <a:gd name="T7" fmla="*/ 64 h 241"/>
                  <a:gd name="T8" fmla="*/ 39 w 46"/>
                  <a:gd name="T9" fmla="*/ 105 h 241"/>
                  <a:gd name="T10" fmla="*/ 13 w 46"/>
                  <a:gd name="T11" fmla="*/ 129 h 241"/>
                  <a:gd name="T12" fmla="*/ 8 w 46"/>
                  <a:gd name="T13" fmla="*/ 168 h 241"/>
                  <a:gd name="T14" fmla="*/ 24 w 46"/>
                  <a:gd name="T15" fmla="*/ 187 h 241"/>
                  <a:gd name="T16" fmla="*/ 43 w 46"/>
                  <a:gd name="T17" fmla="*/ 216 h 241"/>
                  <a:gd name="T18" fmla="*/ 43 w 46"/>
                  <a:gd name="T1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41">
                    <a:moveTo>
                      <a:pt x="38" y="0"/>
                    </a:moveTo>
                    <a:cubicBezTo>
                      <a:pt x="36" y="2"/>
                      <a:pt x="22" y="5"/>
                      <a:pt x="22" y="11"/>
                    </a:cubicBezTo>
                    <a:cubicBezTo>
                      <a:pt x="22" y="17"/>
                      <a:pt x="34" y="26"/>
                      <a:pt x="37" y="35"/>
                    </a:cubicBezTo>
                    <a:cubicBezTo>
                      <a:pt x="40" y="44"/>
                      <a:pt x="40" y="52"/>
                      <a:pt x="40" y="64"/>
                    </a:cubicBezTo>
                    <a:cubicBezTo>
                      <a:pt x="40" y="76"/>
                      <a:pt x="43" y="94"/>
                      <a:pt x="39" y="105"/>
                    </a:cubicBezTo>
                    <a:cubicBezTo>
                      <a:pt x="35" y="116"/>
                      <a:pt x="26" y="116"/>
                      <a:pt x="13" y="129"/>
                    </a:cubicBezTo>
                    <a:cubicBezTo>
                      <a:pt x="0" y="142"/>
                      <a:pt x="6" y="158"/>
                      <a:pt x="8" y="168"/>
                    </a:cubicBezTo>
                    <a:cubicBezTo>
                      <a:pt x="10" y="178"/>
                      <a:pt x="18" y="179"/>
                      <a:pt x="24" y="187"/>
                    </a:cubicBezTo>
                    <a:cubicBezTo>
                      <a:pt x="30" y="195"/>
                      <a:pt x="40" y="207"/>
                      <a:pt x="43" y="216"/>
                    </a:cubicBezTo>
                    <a:cubicBezTo>
                      <a:pt x="46" y="225"/>
                      <a:pt x="43" y="236"/>
                      <a:pt x="43" y="241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65" name="Freeform 249"/>
              <p:cNvSpPr>
                <a:spLocks/>
              </p:cNvSpPr>
              <p:nvPr/>
            </p:nvSpPr>
            <p:spPr bwMode="auto">
              <a:xfrm>
                <a:off x="1157" y="1584"/>
                <a:ext cx="5" cy="125"/>
              </a:xfrm>
              <a:custGeom>
                <a:avLst/>
                <a:gdLst>
                  <a:gd name="T0" fmla="*/ 0 w 5"/>
                  <a:gd name="T1" fmla="*/ 0 h 125"/>
                  <a:gd name="T2" fmla="*/ 5 w 5"/>
                  <a:gd name="T3" fmla="*/ 54 h 125"/>
                  <a:gd name="T4" fmla="*/ 3 w 5"/>
                  <a:gd name="T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25">
                    <a:moveTo>
                      <a:pt x="0" y="0"/>
                    </a:moveTo>
                    <a:cubicBezTo>
                      <a:pt x="1" y="9"/>
                      <a:pt x="5" y="33"/>
                      <a:pt x="5" y="54"/>
                    </a:cubicBezTo>
                    <a:cubicBezTo>
                      <a:pt x="5" y="75"/>
                      <a:pt x="3" y="110"/>
                      <a:pt x="3" y="125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66" name="Freeform 250"/>
              <p:cNvSpPr>
                <a:spLocks/>
              </p:cNvSpPr>
              <p:nvPr/>
            </p:nvSpPr>
            <p:spPr bwMode="auto">
              <a:xfrm>
                <a:off x="1136" y="1618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67" name="Freeform 251"/>
              <p:cNvSpPr>
                <a:spLocks/>
              </p:cNvSpPr>
              <p:nvPr/>
            </p:nvSpPr>
            <p:spPr bwMode="auto">
              <a:xfrm flipH="1">
                <a:off x="1167" y="1615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45468" name="Group 252"/>
            <p:cNvGrpSpPr>
              <a:grpSpLocks/>
            </p:cNvGrpSpPr>
            <p:nvPr/>
          </p:nvGrpSpPr>
          <p:grpSpPr bwMode="auto">
            <a:xfrm>
              <a:off x="5067" y="2208"/>
              <a:ext cx="118" cy="137"/>
              <a:chOff x="1045" y="1480"/>
              <a:chExt cx="226" cy="262"/>
            </a:xfrm>
          </p:grpSpPr>
          <p:sp>
            <p:nvSpPr>
              <p:cNvPr id="1545469" name="Freeform 253"/>
              <p:cNvSpPr>
                <a:spLocks/>
              </p:cNvSpPr>
              <p:nvPr/>
            </p:nvSpPr>
            <p:spPr bwMode="auto">
              <a:xfrm>
                <a:off x="1159" y="1522"/>
                <a:ext cx="112" cy="220"/>
              </a:xfrm>
              <a:custGeom>
                <a:avLst/>
                <a:gdLst>
                  <a:gd name="T0" fmla="*/ 0 w 112"/>
                  <a:gd name="T1" fmla="*/ 28 h 220"/>
                  <a:gd name="T2" fmla="*/ 51 w 112"/>
                  <a:gd name="T3" fmla="*/ 4 h 220"/>
                  <a:gd name="T4" fmla="*/ 106 w 112"/>
                  <a:gd name="T5" fmla="*/ 49 h 220"/>
                  <a:gd name="T6" fmla="*/ 87 w 112"/>
                  <a:gd name="T7" fmla="*/ 158 h 220"/>
                  <a:gd name="T8" fmla="*/ 60 w 112"/>
                  <a:gd name="T9" fmla="*/ 206 h 220"/>
                  <a:gd name="T10" fmla="*/ 31 w 112"/>
                  <a:gd name="T11" fmla="*/ 220 h 220"/>
                  <a:gd name="T12" fmla="*/ 5 w 112"/>
                  <a:gd name="T13" fmla="*/ 20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220">
                    <a:moveTo>
                      <a:pt x="0" y="28"/>
                    </a:moveTo>
                    <a:cubicBezTo>
                      <a:pt x="8" y="24"/>
                      <a:pt x="33" y="0"/>
                      <a:pt x="51" y="4"/>
                    </a:cubicBezTo>
                    <a:cubicBezTo>
                      <a:pt x="69" y="8"/>
                      <a:pt x="100" y="23"/>
                      <a:pt x="106" y="49"/>
                    </a:cubicBezTo>
                    <a:cubicBezTo>
                      <a:pt x="112" y="75"/>
                      <a:pt x="95" y="132"/>
                      <a:pt x="87" y="158"/>
                    </a:cubicBezTo>
                    <a:cubicBezTo>
                      <a:pt x="79" y="184"/>
                      <a:pt x="69" y="196"/>
                      <a:pt x="60" y="206"/>
                    </a:cubicBezTo>
                    <a:cubicBezTo>
                      <a:pt x="51" y="216"/>
                      <a:pt x="40" y="220"/>
                      <a:pt x="31" y="220"/>
                    </a:cubicBezTo>
                    <a:lnTo>
                      <a:pt x="5" y="206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70" name="Freeform 254"/>
              <p:cNvSpPr>
                <a:spLocks/>
              </p:cNvSpPr>
              <p:nvPr/>
            </p:nvSpPr>
            <p:spPr bwMode="auto">
              <a:xfrm>
                <a:off x="1156" y="1480"/>
                <a:ext cx="37" cy="253"/>
              </a:xfrm>
              <a:custGeom>
                <a:avLst/>
                <a:gdLst>
                  <a:gd name="T0" fmla="*/ 0 w 37"/>
                  <a:gd name="T1" fmla="*/ 0 h 253"/>
                  <a:gd name="T2" fmla="*/ 8 w 37"/>
                  <a:gd name="T3" fmla="*/ 37 h 253"/>
                  <a:gd name="T4" fmla="*/ 6 w 37"/>
                  <a:gd name="T5" fmla="*/ 70 h 253"/>
                  <a:gd name="T6" fmla="*/ 6 w 37"/>
                  <a:gd name="T7" fmla="*/ 111 h 253"/>
                  <a:gd name="T8" fmla="*/ 32 w 37"/>
                  <a:gd name="T9" fmla="*/ 135 h 253"/>
                  <a:gd name="T10" fmla="*/ 34 w 37"/>
                  <a:gd name="T11" fmla="*/ 171 h 253"/>
                  <a:gd name="T12" fmla="*/ 20 w 37"/>
                  <a:gd name="T13" fmla="*/ 190 h 253"/>
                  <a:gd name="T14" fmla="*/ 6 w 37"/>
                  <a:gd name="T15" fmla="*/ 222 h 253"/>
                  <a:gd name="T16" fmla="*/ 8 w 37"/>
                  <a:gd name="T1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53">
                    <a:moveTo>
                      <a:pt x="0" y="0"/>
                    </a:moveTo>
                    <a:cubicBezTo>
                      <a:pt x="4" y="12"/>
                      <a:pt x="7" y="25"/>
                      <a:pt x="8" y="37"/>
                    </a:cubicBezTo>
                    <a:cubicBezTo>
                      <a:pt x="9" y="49"/>
                      <a:pt x="6" y="58"/>
                      <a:pt x="6" y="70"/>
                    </a:cubicBezTo>
                    <a:cubicBezTo>
                      <a:pt x="6" y="82"/>
                      <a:pt x="2" y="100"/>
                      <a:pt x="6" y="111"/>
                    </a:cubicBezTo>
                    <a:cubicBezTo>
                      <a:pt x="10" y="122"/>
                      <a:pt x="27" y="125"/>
                      <a:pt x="32" y="135"/>
                    </a:cubicBezTo>
                    <a:cubicBezTo>
                      <a:pt x="37" y="145"/>
                      <a:pt x="36" y="162"/>
                      <a:pt x="34" y="171"/>
                    </a:cubicBezTo>
                    <a:cubicBezTo>
                      <a:pt x="32" y="180"/>
                      <a:pt x="25" y="181"/>
                      <a:pt x="20" y="190"/>
                    </a:cubicBezTo>
                    <a:cubicBezTo>
                      <a:pt x="15" y="199"/>
                      <a:pt x="8" y="212"/>
                      <a:pt x="6" y="222"/>
                    </a:cubicBezTo>
                    <a:cubicBezTo>
                      <a:pt x="4" y="232"/>
                      <a:pt x="8" y="247"/>
                      <a:pt x="8" y="253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71" name="Freeform 255"/>
              <p:cNvSpPr>
                <a:spLocks/>
              </p:cNvSpPr>
              <p:nvPr/>
            </p:nvSpPr>
            <p:spPr bwMode="auto">
              <a:xfrm>
                <a:off x="1045" y="1520"/>
                <a:ext cx="117" cy="220"/>
              </a:xfrm>
              <a:custGeom>
                <a:avLst/>
                <a:gdLst>
                  <a:gd name="T0" fmla="*/ 112 w 117"/>
                  <a:gd name="T1" fmla="*/ 28 h 220"/>
                  <a:gd name="T2" fmla="*/ 61 w 117"/>
                  <a:gd name="T3" fmla="*/ 4 h 220"/>
                  <a:gd name="T4" fmla="*/ 6 w 117"/>
                  <a:gd name="T5" fmla="*/ 49 h 220"/>
                  <a:gd name="T6" fmla="*/ 25 w 117"/>
                  <a:gd name="T7" fmla="*/ 158 h 220"/>
                  <a:gd name="T8" fmla="*/ 52 w 117"/>
                  <a:gd name="T9" fmla="*/ 206 h 220"/>
                  <a:gd name="T10" fmla="*/ 96 w 117"/>
                  <a:gd name="T11" fmla="*/ 219 h 220"/>
                  <a:gd name="T12" fmla="*/ 117 w 117"/>
                  <a:gd name="T13" fmla="*/ 20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20">
                    <a:moveTo>
                      <a:pt x="112" y="28"/>
                    </a:moveTo>
                    <a:cubicBezTo>
                      <a:pt x="104" y="24"/>
                      <a:pt x="79" y="0"/>
                      <a:pt x="61" y="4"/>
                    </a:cubicBezTo>
                    <a:cubicBezTo>
                      <a:pt x="43" y="8"/>
                      <a:pt x="12" y="23"/>
                      <a:pt x="6" y="49"/>
                    </a:cubicBezTo>
                    <a:cubicBezTo>
                      <a:pt x="0" y="75"/>
                      <a:pt x="17" y="132"/>
                      <a:pt x="25" y="158"/>
                    </a:cubicBezTo>
                    <a:cubicBezTo>
                      <a:pt x="33" y="184"/>
                      <a:pt x="40" y="196"/>
                      <a:pt x="52" y="206"/>
                    </a:cubicBezTo>
                    <a:cubicBezTo>
                      <a:pt x="64" y="216"/>
                      <a:pt x="85" y="220"/>
                      <a:pt x="96" y="219"/>
                    </a:cubicBezTo>
                    <a:lnTo>
                      <a:pt x="117" y="200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72" name="Freeform 256"/>
              <p:cNvSpPr>
                <a:spLocks/>
              </p:cNvSpPr>
              <p:nvPr/>
            </p:nvSpPr>
            <p:spPr bwMode="auto">
              <a:xfrm>
                <a:off x="1117" y="1482"/>
                <a:ext cx="46" cy="241"/>
              </a:xfrm>
              <a:custGeom>
                <a:avLst/>
                <a:gdLst>
                  <a:gd name="T0" fmla="*/ 38 w 46"/>
                  <a:gd name="T1" fmla="*/ 0 h 241"/>
                  <a:gd name="T2" fmla="*/ 22 w 46"/>
                  <a:gd name="T3" fmla="*/ 11 h 241"/>
                  <a:gd name="T4" fmla="*/ 37 w 46"/>
                  <a:gd name="T5" fmla="*/ 35 h 241"/>
                  <a:gd name="T6" fmla="*/ 40 w 46"/>
                  <a:gd name="T7" fmla="*/ 64 h 241"/>
                  <a:gd name="T8" fmla="*/ 39 w 46"/>
                  <a:gd name="T9" fmla="*/ 105 h 241"/>
                  <a:gd name="T10" fmla="*/ 13 w 46"/>
                  <a:gd name="T11" fmla="*/ 129 h 241"/>
                  <a:gd name="T12" fmla="*/ 8 w 46"/>
                  <a:gd name="T13" fmla="*/ 168 h 241"/>
                  <a:gd name="T14" fmla="*/ 24 w 46"/>
                  <a:gd name="T15" fmla="*/ 187 h 241"/>
                  <a:gd name="T16" fmla="*/ 43 w 46"/>
                  <a:gd name="T17" fmla="*/ 216 h 241"/>
                  <a:gd name="T18" fmla="*/ 43 w 46"/>
                  <a:gd name="T1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41">
                    <a:moveTo>
                      <a:pt x="38" y="0"/>
                    </a:moveTo>
                    <a:cubicBezTo>
                      <a:pt x="36" y="2"/>
                      <a:pt x="22" y="5"/>
                      <a:pt x="22" y="11"/>
                    </a:cubicBezTo>
                    <a:cubicBezTo>
                      <a:pt x="22" y="17"/>
                      <a:pt x="34" y="26"/>
                      <a:pt x="37" y="35"/>
                    </a:cubicBezTo>
                    <a:cubicBezTo>
                      <a:pt x="40" y="44"/>
                      <a:pt x="40" y="52"/>
                      <a:pt x="40" y="64"/>
                    </a:cubicBezTo>
                    <a:cubicBezTo>
                      <a:pt x="40" y="76"/>
                      <a:pt x="43" y="94"/>
                      <a:pt x="39" y="105"/>
                    </a:cubicBezTo>
                    <a:cubicBezTo>
                      <a:pt x="35" y="116"/>
                      <a:pt x="26" y="116"/>
                      <a:pt x="13" y="129"/>
                    </a:cubicBezTo>
                    <a:cubicBezTo>
                      <a:pt x="0" y="142"/>
                      <a:pt x="6" y="158"/>
                      <a:pt x="8" y="168"/>
                    </a:cubicBezTo>
                    <a:cubicBezTo>
                      <a:pt x="10" y="178"/>
                      <a:pt x="18" y="179"/>
                      <a:pt x="24" y="187"/>
                    </a:cubicBezTo>
                    <a:cubicBezTo>
                      <a:pt x="30" y="195"/>
                      <a:pt x="40" y="207"/>
                      <a:pt x="43" y="216"/>
                    </a:cubicBezTo>
                    <a:cubicBezTo>
                      <a:pt x="46" y="225"/>
                      <a:pt x="43" y="236"/>
                      <a:pt x="43" y="241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73" name="Freeform 257"/>
              <p:cNvSpPr>
                <a:spLocks/>
              </p:cNvSpPr>
              <p:nvPr/>
            </p:nvSpPr>
            <p:spPr bwMode="auto">
              <a:xfrm>
                <a:off x="1157" y="1584"/>
                <a:ext cx="5" cy="125"/>
              </a:xfrm>
              <a:custGeom>
                <a:avLst/>
                <a:gdLst>
                  <a:gd name="T0" fmla="*/ 0 w 5"/>
                  <a:gd name="T1" fmla="*/ 0 h 125"/>
                  <a:gd name="T2" fmla="*/ 5 w 5"/>
                  <a:gd name="T3" fmla="*/ 54 h 125"/>
                  <a:gd name="T4" fmla="*/ 3 w 5"/>
                  <a:gd name="T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25">
                    <a:moveTo>
                      <a:pt x="0" y="0"/>
                    </a:moveTo>
                    <a:cubicBezTo>
                      <a:pt x="1" y="9"/>
                      <a:pt x="5" y="33"/>
                      <a:pt x="5" y="54"/>
                    </a:cubicBezTo>
                    <a:cubicBezTo>
                      <a:pt x="5" y="75"/>
                      <a:pt x="3" y="110"/>
                      <a:pt x="3" y="125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74" name="Freeform 258"/>
              <p:cNvSpPr>
                <a:spLocks/>
              </p:cNvSpPr>
              <p:nvPr/>
            </p:nvSpPr>
            <p:spPr bwMode="auto">
              <a:xfrm>
                <a:off x="1136" y="1618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75" name="Freeform 259"/>
              <p:cNvSpPr>
                <a:spLocks/>
              </p:cNvSpPr>
              <p:nvPr/>
            </p:nvSpPr>
            <p:spPr bwMode="auto">
              <a:xfrm flipH="1">
                <a:off x="1167" y="1615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1545611" name="Group 395"/>
          <p:cNvGrpSpPr>
            <a:grpSpLocks/>
          </p:cNvGrpSpPr>
          <p:nvPr/>
        </p:nvGrpSpPr>
        <p:grpSpPr bwMode="auto">
          <a:xfrm>
            <a:off x="7077075" y="4581525"/>
            <a:ext cx="738188" cy="563563"/>
            <a:chOff x="4458" y="2955"/>
            <a:chExt cx="465" cy="355"/>
          </a:xfrm>
        </p:grpSpPr>
        <p:grpSp>
          <p:nvGrpSpPr>
            <p:cNvPr id="1545476" name="Group 260"/>
            <p:cNvGrpSpPr>
              <a:grpSpLocks/>
            </p:cNvGrpSpPr>
            <p:nvPr/>
          </p:nvGrpSpPr>
          <p:grpSpPr bwMode="auto">
            <a:xfrm>
              <a:off x="4822" y="2955"/>
              <a:ext cx="101" cy="202"/>
              <a:chOff x="678" y="1470"/>
              <a:chExt cx="188" cy="347"/>
            </a:xfrm>
          </p:grpSpPr>
          <p:sp>
            <p:nvSpPr>
              <p:cNvPr id="1545477" name="Freeform 261"/>
              <p:cNvSpPr>
                <a:spLocks/>
              </p:cNvSpPr>
              <p:nvPr/>
            </p:nvSpPr>
            <p:spPr bwMode="auto">
              <a:xfrm>
                <a:off x="682" y="1470"/>
                <a:ext cx="184" cy="212"/>
              </a:xfrm>
              <a:custGeom>
                <a:avLst/>
                <a:gdLst>
                  <a:gd name="T0" fmla="*/ 0 w 184"/>
                  <a:gd name="T1" fmla="*/ 210 h 212"/>
                  <a:gd name="T2" fmla="*/ 52 w 184"/>
                  <a:gd name="T3" fmla="*/ 16 h 212"/>
                  <a:gd name="T4" fmla="*/ 176 w 184"/>
                  <a:gd name="T5" fmla="*/ 63 h 212"/>
                  <a:gd name="T6" fmla="*/ 0 w 184"/>
                  <a:gd name="T7" fmla="*/ 2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212">
                    <a:moveTo>
                      <a:pt x="0" y="210"/>
                    </a:moveTo>
                    <a:cubicBezTo>
                      <a:pt x="0" y="207"/>
                      <a:pt x="47" y="18"/>
                      <a:pt x="52" y="16"/>
                    </a:cubicBezTo>
                    <a:cubicBezTo>
                      <a:pt x="89" y="0"/>
                      <a:pt x="184" y="49"/>
                      <a:pt x="176" y="63"/>
                    </a:cubicBezTo>
                    <a:cubicBezTo>
                      <a:pt x="168" y="77"/>
                      <a:pt x="3" y="212"/>
                      <a:pt x="0" y="210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78" name="Freeform 262"/>
              <p:cNvSpPr>
                <a:spLocks/>
              </p:cNvSpPr>
              <p:nvPr/>
            </p:nvSpPr>
            <p:spPr bwMode="auto">
              <a:xfrm>
                <a:off x="678" y="1531"/>
                <a:ext cx="187" cy="286"/>
              </a:xfrm>
              <a:custGeom>
                <a:avLst/>
                <a:gdLst>
                  <a:gd name="T0" fmla="*/ 6 w 187"/>
                  <a:gd name="T1" fmla="*/ 145 h 286"/>
                  <a:gd name="T2" fmla="*/ 7 w 187"/>
                  <a:gd name="T3" fmla="*/ 284 h 286"/>
                  <a:gd name="T4" fmla="*/ 184 w 187"/>
                  <a:gd name="T5" fmla="*/ 132 h 286"/>
                  <a:gd name="T6" fmla="*/ 183 w 187"/>
                  <a:gd name="T7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86">
                    <a:moveTo>
                      <a:pt x="6" y="145"/>
                    </a:moveTo>
                    <a:cubicBezTo>
                      <a:pt x="6" y="168"/>
                      <a:pt x="0" y="281"/>
                      <a:pt x="7" y="284"/>
                    </a:cubicBezTo>
                    <a:cubicBezTo>
                      <a:pt x="14" y="286"/>
                      <a:pt x="187" y="121"/>
                      <a:pt x="184" y="132"/>
                    </a:cubicBezTo>
                    <a:cubicBezTo>
                      <a:pt x="181" y="142"/>
                      <a:pt x="183" y="27"/>
                      <a:pt x="183" y="0"/>
                    </a:cubicBezTo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79" name="Oval 263"/>
              <p:cNvSpPr>
                <a:spLocks noChangeArrowheads="1"/>
              </p:cNvSpPr>
              <p:nvPr/>
            </p:nvSpPr>
            <p:spPr bwMode="auto">
              <a:xfrm>
                <a:off x="746" y="1636"/>
                <a:ext cx="44" cy="44"/>
              </a:xfrm>
              <a:prstGeom prst="ellipse">
                <a:avLst/>
              </a:prstGeom>
              <a:noFill/>
              <a:ln w="3175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5480" name="Freeform 264"/>
              <p:cNvSpPr>
                <a:spLocks/>
              </p:cNvSpPr>
              <p:nvPr/>
            </p:nvSpPr>
            <p:spPr bwMode="auto">
              <a:xfrm>
                <a:off x="810" y="1586"/>
                <a:ext cx="39" cy="38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81" name="Freeform 265"/>
              <p:cNvSpPr>
                <a:spLocks/>
              </p:cNvSpPr>
              <p:nvPr/>
            </p:nvSpPr>
            <p:spPr bwMode="auto">
              <a:xfrm rot="-24937180">
                <a:off x="725" y="1688"/>
                <a:ext cx="44" cy="44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82" name="Freeform 266"/>
              <p:cNvSpPr>
                <a:spLocks/>
              </p:cNvSpPr>
              <p:nvPr/>
            </p:nvSpPr>
            <p:spPr bwMode="auto">
              <a:xfrm>
                <a:off x="792" y="1663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83" name="Freeform 267"/>
              <p:cNvSpPr>
                <a:spLocks/>
              </p:cNvSpPr>
              <p:nvPr/>
            </p:nvSpPr>
            <p:spPr bwMode="auto">
              <a:xfrm>
                <a:off x="696" y="1741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84" name="Freeform 268"/>
              <p:cNvSpPr>
                <a:spLocks/>
              </p:cNvSpPr>
              <p:nvPr/>
            </p:nvSpPr>
            <p:spPr bwMode="auto">
              <a:xfrm flipV="1">
                <a:off x="811" y="1636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85" name="Freeform 269"/>
              <p:cNvSpPr>
                <a:spLocks/>
              </p:cNvSpPr>
              <p:nvPr/>
            </p:nvSpPr>
            <p:spPr bwMode="auto">
              <a:xfrm>
                <a:off x="688" y="1681"/>
                <a:ext cx="33" cy="39"/>
              </a:xfrm>
              <a:custGeom>
                <a:avLst/>
                <a:gdLst>
                  <a:gd name="T0" fmla="*/ 13 w 33"/>
                  <a:gd name="T1" fmla="*/ 35 h 39"/>
                  <a:gd name="T2" fmla="*/ 31 w 33"/>
                  <a:gd name="T3" fmla="*/ 25 h 39"/>
                  <a:gd name="T4" fmla="*/ 26 w 33"/>
                  <a:gd name="T5" fmla="*/ 6 h 39"/>
                  <a:gd name="T6" fmla="*/ 6 w 33"/>
                  <a:gd name="T7" fmla="*/ 17 h 39"/>
                  <a:gd name="T8" fmla="*/ 13 w 33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9">
                    <a:moveTo>
                      <a:pt x="13" y="35"/>
                    </a:moveTo>
                    <a:cubicBezTo>
                      <a:pt x="26" y="39"/>
                      <a:pt x="29" y="30"/>
                      <a:pt x="31" y="25"/>
                    </a:cubicBezTo>
                    <a:cubicBezTo>
                      <a:pt x="33" y="20"/>
                      <a:pt x="30" y="7"/>
                      <a:pt x="26" y="6"/>
                    </a:cubicBezTo>
                    <a:cubicBezTo>
                      <a:pt x="12" y="0"/>
                      <a:pt x="9" y="12"/>
                      <a:pt x="6" y="17"/>
                    </a:cubicBezTo>
                    <a:cubicBezTo>
                      <a:pt x="4" y="22"/>
                      <a:pt x="0" y="31"/>
                      <a:pt x="13" y="35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86" name="Freeform 270"/>
              <p:cNvSpPr>
                <a:spLocks/>
              </p:cNvSpPr>
              <p:nvPr/>
            </p:nvSpPr>
            <p:spPr bwMode="auto">
              <a:xfrm>
                <a:off x="793" y="1616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45487" name="Group 271"/>
            <p:cNvGrpSpPr>
              <a:grpSpLocks/>
            </p:cNvGrpSpPr>
            <p:nvPr/>
          </p:nvGrpSpPr>
          <p:grpSpPr bwMode="auto">
            <a:xfrm>
              <a:off x="4458" y="2997"/>
              <a:ext cx="101" cy="202"/>
              <a:chOff x="678" y="1470"/>
              <a:chExt cx="188" cy="347"/>
            </a:xfrm>
          </p:grpSpPr>
          <p:sp>
            <p:nvSpPr>
              <p:cNvPr id="1545488" name="Freeform 272"/>
              <p:cNvSpPr>
                <a:spLocks/>
              </p:cNvSpPr>
              <p:nvPr/>
            </p:nvSpPr>
            <p:spPr bwMode="auto">
              <a:xfrm>
                <a:off x="682" y="1470"/>
                <a:ext cx="184" cy="212"/>
              </a:xfrm>
              <a:custGeom>
                <a:avLst/>
                <a:gdLst>
                  <a:gd name="T0" fmla="*/ 0 w 184"/>
                  <a:gd name="T1" fmla="*/ 210 h 212"/>
                  <a:gd name="T2" fmla="*/ 52 w 184"/>
                  <a:gd name="T3" fmla="*/ 16 h 212"/>
                  <a:gd name="T4" fmla="*/ 176 w 184"/>
                  <a:gd name="T5" fmla="*/ 63 h 212"/>
                  <a:gd name="T6" fmla="*/ 0 w 184"/>
                  <a:gd name="T7" fmla="*/ 2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212">
                    <a:moveTo>
                      <a:pt x="0" y="210"/>
                    </a:moveTo>
                    <a:cubicBezTo>
                      <a:pt x="0" y="207"/>
                      <a:pt x="47" y="18"/>
                      <a:pt x="52" y="16"/>
                    </a:cubicBezTo>
                    <a:cubicBezTo>
                      <a:pt x="89" y="0"/>
                      <a:pt x="184" y="49"/>
                      <a:pt x="176" y="63"/>
                    </a:cubicBezTo>
                    <a:cubicBezTo>
                      <a:pt x="168" y="77"/>
                      <a:pt x="3" y="212"/>
                      <a:pt x="0" y="210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89" name="Freeform 273"/>
              <p:cNvSpPr>
                <a:spLocks/>
              </p:cNvSpPr>
              <p:nvPr/>
            </p:nvSpPr>
            <p:spPr bwMode="auto">
              <a:xfrm>
                <a:off x="678" y="1531"/>
                <a:ext cx="187" cy="286"/>
              </a:xfrm>
              <a:custGeom>
                <a:avLst/>
                <a:gdLst>
                  <a:gd name="T0" fmla="*/ 6 w 187"/>
                  <a:gd name="T1" fmla="*/ 145 h 286"/>
                  <a:gd name="T2" fmla="*/ 7 w 187"/>
                  <a:gd name="T3" fmla="*/ 284 h 286"/>
                  <a:gd name="T4" fmla="*/ 184 w 187"/>
                  <a:gd name="T5" fmla="*/ 132 h 286"/>
                  <a:gd name="T6" fmla="*/ 183 w 187"/>
                  <a:gd name="T7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86">
                    <a:moveTo>
                      <a:pt x="6" y="145"/>
                    </a:moveTo>
                    <a:cubicBezTo>
                      <a:pt x="6" y="168"/>
                      <a:pt x="0" y="281"/>
                      <a:pt x="7" y="284"/>
                    </a:cubicBezTo>
                    <a:cubicBezTo>
                      <a:pt x="14" y="286"/>
                      <a:pt x="187" y="121"/>
                      <a:pt x="184" y="132"/>
                    </a:cubicBezTo>
                    <a:cubicBezTo>
                      <a:pt x="181" y="142"/>
                      <a:pt x="183" y="27"/>
                      <a:pt x="183" y="0"/>
                    </a:cubicBezTo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90" name="Oval 274"/>
              <p:cNvSpPr>
                <a:spLocks noChangeArrowheads="1"/>
              </p:cNvSpPr>
              <p:nvPr/>
            </p:nvSpPr>
            <p:spPr bwMode="auto">
              <a:xfrm>
                <a:off x="746" y="1636"/>
                <a:ext cx="44" cy="44"/>
              </a:xfrm>
              <a:prstGeom prst="ellipse">
                <a:avLst/>
              </a:prstGeom>
              <a:noFill/>
              <a:ln w="3175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5491" name="Freeform 275"/>
              <p:cNvSpPr>
                <a:spLocks/>
              </p:cNvSpPr>
              <p:nvPr/>
            </p:nvSpPr>
            <p:spPr bwMode="auto">
              <a:xfrm>
                <a:off x="810" y="1586"/>
                <a:ext cx="39" cy="38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92" name="Freeform 276"/>
              <p:cNvSpPr>
                <a:spLocks/>
              </p:cNvSpPr>
              <p:nvPr/>
            </p:nvSpPr>
            <p:spPr bwMode="auto">
              <a:xfrm rot="-24937180">
                <a:off x="725" y="1688"/>
                <a:ext cx="44" cy="44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93" name="Freeform 277"/>
              <p:cNvSpPr>
                <a:spLocks/>
              </p:cNvSpPr>
              <p:nvPr/>
            </p:nvSpPr>
            <p:spPr bwMode="auto">
              <a:xfrm>
                <a:off x="792" y="1663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94" name="Freeform 278"/>
              <p:cNvSpPr>
                <a:spLocks/>
              </p:cNvSpPr>
              <p:nvPr/>
            </p:nvSpPr>
            <p:spPr bwMode="auto">
              <a:xfrm>
                <a:off x="696" y="1741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95" name="Freeform 279"/>
              <p:cNvSpPr>
                <a:spLocks/>
              </p:cNvSpPr>
              <p:nvPr/>
            </p:nvSpPr>
            <p:spPr bwMode="auto">
              <a:xfrm flipV="1">
                <a:off x="811" y="1636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96" name="Freeform 280"/>
              <p:cNvSpPr>
                <a:spLocks/>
              </p:cNvSpPr>
              <p:nvPr/>
            </p:nvSpPr>
            <p:spPr bwMode="auto">
              <a:xfrm>
                <a:off x="688" y="1681"/>
                <a:ext cx="33" cy="39"/>
              </a:xfrm>
              <a:custGeom>
                <a:avLst/>
                <a:gdLst>
                  <a:gd name="T0" fmla="*/ 13 w 33"/>
                  <a:gd name="T1" fmla="*/ 35 h 39"/>
                  <a:gd name="T2" fmla="*/ 31 w 33"/>
                  <a:gd name="T3" fmla="*/ 25 h 39"/>
                  <a:gd name="T4" fmla="*/ 26 w 33"/>
                  <a:gd name="T5" fmla="*/ 6 h 39"/>
                  <a:gd name="T6" fmla="*/ 6 w 33"/>
                  <a:gd name="T7" fmla="*/ 17 h 39"/>
                  <a:gd name="T8" fmla="*/ 13 w 33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9">
                    <a:moveTo>
                      <a:pt x="13" y="35"/>
                    </a:moveTo>
                    <a:cubicBezTo>
                      <a:pt x="26" y="39"/>
                      <a:pt x="29" y="30"/>
                      <a:pt x="31" y="25"/>
                    </a:cubicBezTo>
                    <a:cubicBezTo>
                      <a:pt x="33" y="20"/>
                      <a:pt x="30" y="7"/>
                      <a:pt x="26" y="6"/>
                    </a:cubicBezTo>
                    <a:cubicBezTo>
                      <a:pt x="12" y="0"/>
                      <a:pt x="9" y="12"/>
                      <a:pt x="6" y="17"/>
                    </a:cubicBezTo>
                    <a:cubicBezTo>
                      <a:pt x="4" y="22"/>
                      <a:pt x="0" y="31"/>
                      <a:pt x="13" y="35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497" name="Freeform 281"/>
              <p:cNvSpPr>
                <a:spLocks/>
              </p:cNvSpPr>
              <p:nvPr/>
            </p:nvSpPr>
            <p:spPr bwMode="auto">
              <a:xfrm>
                <a:off x="793" y="1616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45498" name="Group 282"/>
            <p:cNvGrpSpPr>
              <a:grpSpLocks/>
            </p:cNvGrpSpPr>
            <p:nvPr/>
          </p:nvGrpSpPr>
          <p:grpSpPr bwMode="auto">
            <a:xfrm>
              <a:off x="4626" y="3108"/>
              <a:ext cx="101" cy="202"/>
              <a:chOff x="678" y="1470"/>
              <a:chExt cx="188" cy="347"/>
            </a:xfrm>
          </p:grpSpPr>
          <p:sp>
            <p:nvSpPr>
              <p:cNvPr id="1545499" name="Freeform 283"/>
              <p:cNvSpPr>
                <a:spLocks/>
              </p:cNvSpPr>
              <p:nvPr/>
            </p:nvSpPr>
            <p:spPr bwMode="auto">
              <a:xfrm>
                <a:off x="682" y="1470"/>
                <a:ext cx="184" cy="212"/>
              </a:xfrm>
              <a:custGeom>
                <a:avLst/>
                <a:gdLst>
                  <a:gd name="T0" fmla="*/ 0 w 184"/>
                  <a:gd name="T1" fmla="*/ 210 h 212"/>
                  <a:gd name="T2" fmla="*/ 52 w 184"/>
                  <a:gd name="T3" fmla="*/ 16 h 212"/>
                  <a:gd name="T4" fmla="*/ 176 w 184"/>
                  <a:gd name="T5" fmla="*/ 63 h 212"/>
                  <a:gd name="T6" fmla="*/ 0 w 184"/>
                  <a:gd name="T7" fmla="*/ 2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212">
                    <a:moveTo>
                      <a:pt x="0" y="210"/>
                    </a:moveTo>
                    <a:cubicBezTo>
                      <a:pt x="0" y="207"/>
                      <a:pt x="47" y="18"/>
                      <a:pt x="52" y="16"/>
                    </a:cubicBezTo>
                    <a:cubicBezTo>
                      <a:pt x="89" y="0"/>
                      <a:pt x="184" y="49"/>
                      <a:pt x="176" y="63"/>
                    </a:cubicBezTo>
                    <a:cubicBezTo>
                      <a:pt x="168" y="77"/>
                      <a:pt x="3" y="212"/>
                      <a:pt x="0" y="210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00" name="Freeform 284"/>
              <p:cNvSpPr>
                <a:spLocks/>
              </p:cNvSpPr>
              <p:nvPr/>
            </p:nvSpPr>
            <p:spPr bwMode="auto">
              <a:xfrm>
                <a:off x="678" y="1531"/>
                <a:ext cx="187" cy="286"/>
              </a:xfrm>
              <a:custGeom>
                <a:avLst/>
                <a:gdLst>
                  <a:gd name="T0" fmla="*/ 6 w 187"/>
                  <a:gd name="T1" fmla="*/ 145 h 286"/>
                  <a:gd name="T2" fmla="*/ 7 w 187"/>
                  <a:gd name="T3" fmla="*/ 284 h 286"/>
                  <a:gd name="T4" fmla="*/ 184 w 187"/>
                  <a:gd name="T5" fmla="*/ 132 h 286"/>
                  <a:gd name="T6" fmla="*/ 183 w 187"/>
                  <a:gd name="T7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86">
                    <a:moveTo>
                      <a:pt x="6" y="145"/>
                    </a:moveTo>
                    <a:cubicBezTo>
                      <a:pt x="6" y="168"/>
                      <a:pt x="0" y="281"/>
                      <a:pt x="7" y="284"/>
                    </a:cubicBezTo>
                    <a:cubicBezTo>
                      <a:pt x="14" y="286"/>
                      <a:pt x="187" y="121"/>
                      <a:pt x="184" y="132"/>
                    </a:cubicBezTo>
                    <a:cubicBezTo>
                      <a:pt x="181" y="142"/>
                      <a:pt x="183" y="27"/>
                      <a:pt x="183" y="0"/>
                    </a:cubicBezTo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01" name="Oval 285"/>
              <p:cNvSpPr>
                <a:spLocks noChangeArrowheads="1"/>
              </p:cNvSpPr>
              <p:nvPr/>
            </p:nvSpPr>
            <p:spPr bwMode="auto">
              <a:xfrm>
                <a:off x="746" y="1636"/>
                <a:ext cx="44" cy="44"/>
              </a:xfrm>
              <a:prstGeom prst="ellipse">
                <a:avLst/>
              </a:prstGeom>
              <a:noFill/>
              <a:ln w="3175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5502" name="Freeform 286"/>
              <p:cNvSpPr>
                <a:spLocks/>
              </p:cNvSpPr>
              <p:nvPr/>
            </p:nvSpPr>
            <p:spPr bwMode="auto">
              <a:xfrm>
                <a:off x="810" y="1586"/>
                <a:ext cx="39" cy="38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03" name="Freeform 287"/>
              <p:cNvSpPr>
                <a:spLocks/>
              </p:cNvSpPr>
              <p:nvPr/>
            </p:nvSpPr>
            <p:spPr bwMode="auto">
              <a:xfrm rot="-24937180">
                <a:off x="725" y="1688"/>
                <a:ext cx="44" cy="44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04" name="Freeform 288"/>
              <p:cNvSpPr>
                <a:spLocks/>
              </p:cNvSpPr>
              <p:nvPr/>
            </p:nvSpPr>
            <p:spPr bwMode="auto">
              <a:xfrm>
                <a:off x="792" y="1663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05" name="Freeform 289"/>
              <p:cNvSpPr>
                <a:spLocks/>
              </p:cNvSpPr>
              <p:nvPr/>
            </p:nvSpPr>
            <p:spPr bwMode="auto">
              <a:xfrm>
                <a:off x="696" y="1741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06" name="Freeform 290"/>
              <p:cNvSpPr>
                <a:spLocks/>
              </p:cNvSpPr>
              <p:nvPr/>
            </p:nvSpPr>
            <p:spPr bwMode="auto">
              <a:xfrm flipV="1">
                <a:off x="811" y="1636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07" name="Freeform 291"/>
              <p:cNvSpPr>
                <a:spLocks/>
              </p:cNvSpPr>
              <p:nvPr/>
            </p:nvSpPr>
            <p:spPr bwMode="auto">
              <a:xfrm>
                <a:off x="688" y="1681"/>
                <a:ext cx="33" cy="39"/>
              </a:xfrm>
              <a:custGeom>
                <a:avLst/>
                <a:gdLst>
                  <a:gd name="T0" fmla="*/ 13 w 33"/>
                  <a:gd name="T1" fmla="*/ 35 h 39"/>
                  <a:gd name="T2" fmla="*/ 31 w 33"/>
                  <a:gd name="T3" fmla="*/ 25 h 39"/>
                  <a:gd name="T4" fmla="*/ 26 w 33"/>
                  <a:gd name="T5" fmla="*/ 6 h 39"/>
                  <a:gd name="T6" fmla="*/ 6 w 33"/>
                  <a:gd name="T7" fmla="*/ 17 h 39"/>
                  <a:gd name="T8" fmla="*/ 13 w 33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9">
                    <a:moveTo>
                      <a:pt x="13" y="35"/>
                    </a:moveTo>
                    <a:cubicBezTo>
                      <a:pt x="26" y="39"/>
                      <a:pt x="29" y="30"/>
                      <a:pt x="31" y="25"/>
                    </a:cubicBezTo>
                    <a:cubicBezTo>
                      <a:pt x="33" y="20"/>
                      <a:pt x="30" y="7"/>
                      <a:pt x="26" y="6"/>
                    </a:cubicBezTo>
                    <a:cubicBezTo>
                      <a:pt x="12" y="0"/>
                      <a:pt x="9" y="12"/>
                      <a:pt x="6" y="17"/>
                    </a:cubicBezTo>
                    <a:cubicBezTo>
                      <a:pt x="4" y="22"/>
                      <a:pt x="0" y="31"/>
                      <a:pt x="13" y="35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08" name="Freeform 292"/>
              <p:cNvSpPr>
                <a:spLocks/>
              </p:cNvSpPr>
              <p:nvPr/>
            </p:nvSpPr>
            <p:spPr bwMode="auto">
              <a:xfrm>
                <a:off x="793" y="1616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1545512" name="Freeform 296"/>
          <p:cNvSpPr>
            <a:spLocks/>
          </p:cNvSpPr>
          <p:nvPr/>
        </p:nvSpPr>
        <p:spPr bwMode="auto">
          <a:xfrm>
            <a:off x="5219700" y="2598738"/>
            <a:ext cx="460375" cy="593725"/>
          </a:xfrm>
          <a:custGeom>
            <a:avLst/>
            <a:gdLst>
              <a:gd name="T0" fmla="*/ 0 w 290"/>
              <a:gd name="T1" fmla="*/ 0 h 374"/>
              <a:gd name="T2" fmla="*/ 136 w 290"/>
              <a:gd name="T3" fmla="*/ 211 h 374"/>
              <a:gd name="T4" fmla="*/ 290 w 290"/>
              <a:gd name="T5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0" h="374">
                <a:moveTo>
                  <a:pt x="0" y="0"/>
                </a:moveTo>
                <a:cubicBezTo>
                  <a:pt x="40" y="86"/>
                  <a:pt x="82" y="150"/>
                  <a:pt x="136" y="211"/>
                </a:cubicBezTo>
                <a:cubicBezTo>
                  <a:pt x="190" y="272"/>
                  <a:pt x="258" y="340"/>
                  <a:pt x="290" y="374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5514" name="Freeform 298"/>
          <p:cNvSpPr>
            <a:spLocks/>
          </p:cNvSpPr>
          <p:nvPr/>
        </p:nvSpPr>
        <p:spPr bwMode="auto">
          <a:xfrm>
            <a:off x="7380288" y="2598738"/>
            <a:ext cx="625475" cy="644525"/>
          </a:xfrm>
          <a:custGeom>
            <a:avLst/>
            <a:gdLst>
              <a:gd name="T0" fmla="*/ 0 w 394"/>
              <a:gd name="T1" fmla="*/ 0 h 406"/>
              <a:gd name="T2" fmla="*/ 183 w 394"/>
              <a:gd name="T3" fmla="*/ 252 h 406"/>
              <a:gd name="T4" fmla="*/ 394 w 394"/>
              <a:gd name="T5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" h="406">
                <a:moveTo>
                  <a:pt x="0" y="0"/>
                </a:moveTo>
                <a:cubicBezTo>
                  <a:pt x="50" y="86"/>
                  <a:pt x="119" y="192"/>
                  <a:pt x="183" y="252"/>
                </a:cubicBezTo>
                <a:cubicBezTo>
                  <a:pt x="247" y="312"/>
                  <a:pt x="311" y="358"/>
                  <a:pt x="394" y="406"/>
                </a:cubicBezTo>
              </a:path>
            </a:pathLst>
          </a:custGeom>
          <a:noFill/>
          <a:ln w="28575" cap="flat" cmpd="sng">
            <a:solidFill>
              <a:srgbClr val="FF6600"/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45617" name="Group 401"/>
          <p:cNvGrpSpPr>
            <a:grpSpLocks/>
          </p:cNvGrpSpPr>
          <p:nvPr/>
        </p:nvGrpSpPr>
        <p:grpSpPr bwMode="auto">
          <a:xfrm>
            <a:off x="8216900" y="2239963"/>
            <a:ext cx="746125" cy="2890837"/>
            <a:chOff x="5176" y="1480"/>
            <a:chExt cx="470" cy="1821"/>
          </a:xfrm>
        </p:grpSpPr>
        <p:grpSp>
          <p:nvGrpSpPr>
            <p:cNvPr id="1545585" name="Group 369"/>
            <p:cNvGrpSpPr>
              <a:grpSpLocks/>
            </p:cNvGrpSpPr>
            <p:nvPr/>
          </p:nvGrpSpPr>
          <p:grpSpPr bwMode="auto">
            <a:xfrm>
              <a:off x="5193" y="1480"/>
              <a:ext cx="453" cy="453"/>
              <a:chOff x="5193" y="1480"/>
              <a:chExt cx="453" cy="453"/>
            </a:xfrm>
          </p:grpSpPr>
          <p:sp>
            <p:nvSpPr>
              <p:cNvPr id="1545273" name="Oval 57" descr="20%"/>
              <p:cNvSpPr>
                <a:spLocks noChangeArrowheads="1"/>
              </p:cNvSpPr>
              <p:nvPr/>
            </p:nvSpPr>
            <p:spPr bwMode="auto">
              <a:xfrm>
                <a:off x="5193" y="1480"/>
                <a:ext cx="453" cy="453"/>
              </a:xfrm>
              <a:prstGeom prst="ellipse">
                <a:avLst/>
              </a:prstGeom>
              <a:pattFill prst="pct20">
                <a:fgClr>
                  <a:srgbClr val="008000"/>
                </a:fgClr>
                <a:bgClr>
                  <a:srgbClr val="66FF33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8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5272" name="Oval 56" descr="20%"/>
              <p:cNvSpPr>
                <a:spLocks noChangeArrowheads="1"/>
              </p:cNvSpPr>
              <p:nvPr/>
            </p:nvSpPr>
            <p:spPr bwMode="auto">
              <a:xfrm>
                <a:off x="5238" y="1525"/>
                <a:ext cx="363" cy="363"/>
              </a:xfrm>
              <a:prstGeom prst="ellipse">
                <a:avLst/>
              </a:prstGeom>
              <a:pattFill prst="pct20">
                <a:fgClr>
                  <a:srgbClr val="33CC33"/>
                </a:fgClr>
                <a:bgClr>
                  <a:srgbClr val="008000"/>
                </a:bgClr>
              </a:pattFill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545586" name="Group 370"/>
            <p:cNvGrpSpPr>
              <a:grpSpLocks/>
            </p:cNvGrpSpPr>
            <p:nvPr/>
          </p:nvGrpSpPr>
          <p:grpSpPr bwMode="auto">
            <a:xfrm>
              <a:off x="5179" y="1936"/>
              <a:ext cx="453" cy="453"/>
              <a:chOff x="5193" y="1480"/>
              <a:chExt cx="453" cy="453"/>
            </a:xfrm>
          </p:grpSpPr>
          <p:sp>
            <p:nvSpPr>
              <p:cNvPr id="1545587" name="Oval 371" descr="20%"/>
              <p:cNvSpPr>
                <a:spLocks noChangeArrowheads="1"/>
              </p:cNvSpPr>
              <p:nvPr/>
            </p:nvSpPr>
            <p:spPr bwMode="auto">
              <a:xfrm>
                <a:off x="5193" y="1480"/>
                <a:ext cx="453" cy="453"/>
              </a:xfrm>
              <a:prstGeom prst="ellipse">
                <a:avLst/>
              </a:prstGeom>
              <a:pattFill prst="pct20">
                <a:fgClr>
                  <a:srgbClr val="008000"/>
                </a:fgClr>
                <a:bgClr>
                  <a:srgbClr val="66FF33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8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5588" name="Oval 372" descr="20%"/>
              <p:cNvSpPr>
                <a:spLocks noChangeArrowheads="1"/>
              </p:cNvSpPr>
              <p:nvPr/>
            </p:nvSpPr>
            <p:spPr bwMode="auto">
              <a:xfrm>
                <a:off x="5238" y="1525"/>
                <a:ext cx="363" cy="363"/>
              </a:xfrm>
              <a:prstGeom prst="ellipse">
                <a:avLst/>
              </a:prstGeom>
              <a:pattFill prst="pct20">
                <a:fgClr>
                  <a:srgbClr val="33CC33"/>
                </a:fgClr>
                <a:bgClr>
                  <a:srgbClr val="008000"/>
                </a:bgClr>
              </a:pattFill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545589" name="Group 373"/>
            <p:cNvGrpSpPr>
              <a:grpSpLocks/>
            </p:cNvGrpSpPr>
            <p:nvPr/>
          </p:nvGrpSpPr>
          <p:grpSpPr bwMode="auto">
            <a:xfrm>
              <a:off x="5179" y="2394"/>
              <a:ext cx="453" cy="453"/>
              <a:chOff x="5193" y="1480"/>
              <a:chExt cx="453" cy="453"/>
            </a:xfrm>
          </p:grpSpPr>
          <p:sp>
            <p:nvSpPr>
              <p:cNvPr id="1545590" name="Oval 374" descr="20%"/>
              <p:cNvSpPr>
                <a:spLocks noChangeArrowheads="1"/>
              </p:cNvSpPr>
              <p:nvPr/>
            </p:nvSpPr>
            <p:spPr bwMode="auto">
              <a:xfrm>
                <a:off x="5193" y="1480"/>
                <a:ext cx="453" cy="453"/>
              </a:xfrm>
              <a:prstGeom prst="ellipse">
                <a:avLst/>
              </a:prstGeom>
              <a:pattFill prst="pct20">
                <a:fgClr>
                  <a:srgbClr val="008000"/>
                </a:fgClr>
                <a:bgClr>
                  <a:srgbClr val="66FF33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8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5591" name="Oval 375" descr="20%"/>
              <p:cNvSpPr>
                <a:spLocks noChangeArrowheads="1"/>
              </p:cNvSpPr>
              <p:nvPr/>
            </p:nvSpPr>
            <p:spPr bwMode="auto">
              <a:xfrm>
                <a:off x="5238" y="1525"/>
                <a:ext cx="363" cy="363"/>
              </a:xfrm>
              <a:prstGeom prst="ellipse">
                <a:avLst/>
              </a:prstGeom>
              <a:pattFill prst="pct20">
                <a:fgClr>
                  <a:srgbClr val="33CC33"/>
                </a:fgClr>
                <a:bgClr>
                  <a:srgbClr val="008000"/>
                </a:bgClr>
              </a:pattFill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1545592" name="Group 376"/>
            <p:cNvGrpSpPr>
              <a:grpSpLocks/>
            </p:cNvGrpSpPr>
            <p:nvPr/>
          </p:nvGrpSpPr>
          <p:grpSpPr bwMode="auto">
            <a:xfrm>
              <a:off x="5176" y="2848"/>
              <a:ext cx="453" cy="453"/>
              <a:chOff x="5193" y="1480"/>
              <a:chExt cx="453" cy="453"/>
            </a:xfrm>
          </p:grpSpPr>
          <p:sp>
            <p:nvSpPr>
              <p:cNvPr id="1545593" name="Oval 377" descr="20%"/>
              <p:cNvSpPr>
                <a:spLocks noChangeArrowheads="1"/>
              </p:cNvSpPr>
              <p:nvPr/>
            </p:nvSpPr>
            <p:spPr bwMode="auto">
              <a:xfrm>
                <a:off x="5193" y="1480"/>
                <a:ext cx="453" cy="453"/>
              </a:xfrm>
              <a:prstGeom prst="ellipse">
                <a:avLst/>
              </a:prstGeom>
              <a:pattFill prst="pct20">
                <a:fgClr>
                  <a:srgbClr val="008000"/>
                </a:fgClr>
                <a:bgClr>
                  <a:srgbClr val="66FF33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8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5594" name="Oval 378" descr="20%"/>
              <p:cNvSpPr>
                <a:spLocks noChangeArrowheads="1"/>
              </p:cNvSpPr>
              <p:nvPr/>
            </p:nvSpPr>
            <p:spPr bwMode="auto">
              <a:xfrm>
                <a:off x="5238" y="1525"/>
                <a:ext cx="363" cy="363"/>
              </a:xfrm>
              <a:prstGeom prst="ellipse">
                <a:avLst/>
              </a:prstGeom>
              <a:pattFill prst="pct20">
                <a:fgClr>
                  <a:srgbClr val="33CC33"/>
                </a:fgClr>
                <a:bgClr>
                  <a:srgbClr val="008000"/>
                </a:bgClr>
              </a:pattFill>
              <a:ln w="127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1545613" name="Group 397"/>
          <p:cNvGrpSpPr>
            <a:grpSpLocks/>
          </p:cNvGrpSpPr>
          <p:nvPr/>
        </p:nvGrpSpPr>
        <p:grpSpPr bwMode="auto">
          <a:xfrm>
            <a:off x="7761288" y="3535363"/>
            <a:ext cx="614362" cy="952500"/>
            <a:chOff x="4889" y="2296"/>
            <a:chExt cx="387" cy="600"/>
          </a:xfrm>
        </p:grpSpPr>
        <p:sp>
          <p:nvSpPr>
            <p:cNvPr id="1545595" name="Line 379"/>
            <p:cNvSpPr>
              <a:spLocks noChangeShapeType="1"/>
            </p:cNvSpPr>
            <p:nvPr/>
          </p:nvSpPr>
          <p:spPr bwMode="auto">
            <a:xfrm flipH="1">
              <a:off x="5075" y="2296"/>
              <a:ext cx="164" cy="30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597" name="Line 381"/>
            <p:cNvSpPr>
              <a:spLocks noChangeShapeType="1"/>
            </p:cNvSpPr>
            <p:nvPr/>
          </p:nvSpPr>
          <p:spPr bwMode="auto">
            <a:xfrm flipH="1" flipV="1">
              <a:off x="5103" y="2696"/>
              <a:ext cx="173" cy="2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598" name="Line 382"/>
            <p:cNvSpPr>
              <a:spLocks noChangeShapeType="1"/>
            </p:cNvSpPr>
            <p:nvPr/>
          </p:nvSpPr>
          <p:spPr bwMode="auto">
            <a:xfrm flipH="1">
              <a:off x="5085" y="2611"/>
              <a:ext cx="103" cy="4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599" name="Rectangle 383"/>
            <p:cNvSpPr>
              <a:spLocks noChangeArrowheads="1"/>
            </p:cNvSpPr>
            <p:nvPr/>
          </p:nvSpPr>
          <p:spPr bwMode="auto">
            <a:xfrm>
              <a:off x="4889" y="2514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rgbClr val="008000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L</a:t>
              </a:r>
            </a:p>
          </p:txBody>
        </p:sp>
      </p:grpSp>
      <p:sp>
        <p:nvSpPr>
          <p:cNvPr id="1545601" name="Text Box 385"/>
          <p:cNvSpPr txBox="1">
            <a:spLocks noChangeArrowheads="1"/>
          </p:cNvSpPr>
          <p:nvPr/>
        </p:nvSpPr>
        <p:spPr bwMode="auto">
          <a:xfrm>
            <a:off x="69850" y="3027363"/>
            <a:ext cx="719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2000">
                <a:ea typeface="華康楷書體W5(P)" panose="02010600010101010101" pitchFamily="2" charset="-120"/>
              </a:rPr>
              <a:t>Non-</a:t>
            </a:r>
          </a:p>
          <a:p>
            <a:pPr>
              <a:lnSpc>
                <a:spcPct val="90000"/>
              </a:lnSpc>
            </a:pPr>
            <a:r>
              <a:rPr lang="en-US" altLang="zh-TW" sz="2000">
                <a:ea typeface="華康楷書體W5(P)" panose="02010600010101010101" pitchFamily="2" charset="-120"/>
              </a:rPr>
              <a:t>Polar</a:t>
            </a:r>
          </a:p>
        </p:txBody>
      </p:sp>
      <p:grpSp>
        <p:nvGrpSpPr>
          <p:cNvPr id="1545614" name="Group 398"/>
          <p:cNvGrpSpPr>
            <a:grpSpLocks/>
          </p:cNvGrpSpPr>
          <p:nvPr/>
        </p:nvGrpSpPr>
        <p:grpSpPr bwMode="auto">
          <a:xfrm>
            <a:off x="1027113" y="2779713"/>
            <a:ext cx="852487" cy="604837"/>
            <a:chOff x="603" y="1820"/>
            <a:chExt cx="537" cy="381"/>
          </a:xfrm>
        </p:grpSpPr>
        <p:sp>
          <p:nvSpPr>
            <p:cNvPr id="1545603" name="Line 387"/>
            <p:cNvSpPr>
              <a:spLocks noChangeShapeType="1"/>
            </p:cNvSpPr>
            <p:nvPr/>
          </p:nvSpPr>
          <p:spPr bwMode="auto">
            <a:xfrm>
              <a:off x="752" y="1829"/>
              <a:ext cx="388" cy="372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prstDash val="sysDot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600" name="Line 384"/>
            <p:cNvSpPr>
              <a:spLocks noChangeShapeType="1"/>
            </p:cNvSpPr>
            <p:nvPr/>
          </p:nvSpPr>
          <p:spPr bwMode="auto">
            <a:xfrm flipH="1">
              <a:off x="603" y="1820"/>
              <a:ext cx="159" cy="361"/>
            </a:xfrm>
            <a:prstGeom prst="line">
              <a:avLst/>
            </a:prstGeom>
            <a:noFill/>
            <a:ln w="57150">
              <a:solidFill>
                <a:srgbClr val="CC99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45615" name="Group 399"/>
          <p:cNvGrpSpPr>
            <a:grpSpLocks/>
          </p:cNvGrpSpPr>
          <p:nvPr/>
        </p:nvGrpSpPr>
        <p:grpSpPr bwMode="auto">
          <a:xfrm>
            <a:off x="1243013" y="2794000"/>
            <a:ext cx="896937" cy="625475"/>
            <a:chOff x="739" y="1829"/>
            <a:chExt cx="565" cy="394"/>
          </a:xfrm>
        </p:grpSpPr>
        <p:sp>
          <p:nvSpPr>
            <p:cNvPr id="1545602" name="Line 386"/>
            <p:cNvSpPr>
              <a:spLocks noChangeShapeType="1"/>
            </p:cNvSpPr>
            <p:nvPr/>
          </p:nvSpPr>
          <p:spPr bwMode="auto">
            <a:xfrm>
              <a:off x="1185" y="1829"/>
              <a:ext cx="119" cy="359"/>
            </a:xfrm>
            <a:prstGeom prst="line">
              <a:avLst/>
            </a:prstGeom>
            <a:noFill/>
            <a:ln w="57150">
              <a:solidFill>
                <a:srgbClr val="FF66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5604" name="Line 388"/>
            <p:cNvSpPr>
              <a:spLocks noChangeShapeType="1"/>
            </p:cNvSpPr>
            <p:nvPr/>
          </p:nvSpPr>
          <p:spPr bwMode="auto">
            <a:xfrm flipH="1">
              <a:off x="739" y="1838"/>
              <a:ext cx="435" cy="385"/>
            </a:xfrm>
            <a:prstGeom prst="line">
              <a:avLst/>
            </a:prstGeom>
            <a:noFill/>
            <a:ln w="19050">
              <a:solidFill>
                <a:srgbClr val="CC9900"/>
              </a:solidFill>
              <a:prstDash val="sysDot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545605" name="Text Box 389"/>
          <p:cNvSpPr txBox="1">
            <a:spLocks noChangeArrowheads="1"/>
          </p:cNvSpPr>
          <p:nvPr/>
        </p:nvSpPr>
        <p:spPr bwMode="auto">
          <a:xfrm>
            <a:off x="2120900" y="2235200"/>
            <a:ext cx="719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ea typeface="華康楷書體W5(P)" panose="02010600010101010101" pitchFamily="2" charset="-120"/>
              </a:rPr>
              <a:t>Polar</a:t>
            </a:r>
          </a:p>
        </p:txBody>
      </p:sp>
      <p:sp>
        <p:nvSpPr>
          <p:cNvPr id="1545606" name="Text Box 390"/>
          <p:cNvSpPr txBox="1">
            <a:spLocks noChangeArrowheads="1"/>
          </p:cNvSpPr>
          <p:nvPr/>
        </p:nvSpPr>
        <p:spPr bwMode="auto">
          <a:xfrm>
            <a:off x="246063" y="2090738"/>
            <a:ext cx="706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TW" sz="2000">
                <a:ea typeface="華康楷書體W5(P)" panose="02010600010101010101" pitchFamily="2" charset="-120"/>
              </a:rPr>
              <a:t>Non-</a:t>
            </a:r>
          </a:p>
          <a:p>
            <a:pPr algn="ctr">
              <a:lnSpc>
                <a:spcPct val="90000"/>
              </a:lnSpc>
            </a:pPr>
            <a:r>
              <a:rPr lang="en-US" altLang="zh-TW" sz="2000">
                <a:ea typeface="華康楷書體W5(P)" panose="02010600010101010101" pitchFamily="2" charset="-120"/>
              </a:rPr>
              <a:t>polar</a:t>
            </a:r>
          </a:p>
        </p:txBody>
      </p:sp>
      <p:grpSp>
        <p:nvGrpSpPr>
          <p:cNvPr id="1545609" name="Group 393"/>
          <p:cNvGrpSpPr>
            <a:grpSpLocks/>
          </p:cNvGrpSpPr>
          <p:nvPr/>
        </p:nvGrpSpPr>
        <p:grpSpPr bwMode="auto">
          <a:xfrm>
            <a:off x="4643438" y="1801813"/>
            <a:ext cx="1952625" cy="790575"/>
            <a:chOff x="2925" y="1204"/>
            <a:chExt cx="1230" cy="498"/>
          </a:xfrm>
        </p:grpSpPr>
        <p:grpSp>
          <p:nvGrpSpPr>
            <p:cNvPr id="1545313" name="Group 97"/>
            <p:cNvGrpSpPr>
              <a:grpSpLocks/>
            </p:cNvGrpSpPr>
            <p:nvPr/>
          </p:nvGrpSpPr>
          <p:grpSpPr bwMode="auto">
            <a:xfrm>
              <a:off x="3358" y="1293"/>
              <a:ext cx="118" cy="137"/>
              <a:chOff x="1045" y="1480"/>
              <a:chExt cx="226" cy="262"/>
            </a:xfrm>
          </p:grpSpPr>
          <p:sp>
            <p:nvSpPr>
              <p:cNvPr id="1545314" name="Freeform 98"/>
              <p:cNvSpPr>
                <a:spLocks/>
              </p:cNvSpPr>
              <p:nvPr/>
            </p:nvSpPr>
            <p:spPr bwMode="auto">
              <a:xfrm>
                <a:off x="1159" y="1522"/>
                <a:ext cx="112" cy="220"/>
              </a:xfrm>
              <a:custGeom>
                <a:avLst/>
                <a:gdLst>
                  <a:gd name="T0" fmla="*/ 0 w 112"/>
                  <a:gd name="T1" fmla="*/ 28 h 220"/>
                  <a:gd name="T2" fmla="*/ 51 w 112"/>
                  <a:gd name="T3" fmla="*/ 4 h 220"/>
                  <a:gd name="T4" fmla="*/ 106 w 112"/>
                  <a:gd name="T5" fmla="*/ 49 h 220"/>
                  <a:gd name="T6" fmla="*/ 87 w 112"/>
                  <a:gd name="T7" fmla="*/ 158 h 220"/>
                  <a:gd name="T8" fmla="*/ 60 w 112"/>
                  <a:gd name="T9" fmla="*/ 206 h 220"/>
                  <a:gd name="T10" fmla="*/ 31 w 112"/>
                  <a:gd name="T11" fmla="*/ 220 h 220"/>
                  <a:gd name="T12" fmla="*/ 5 w 112"/>
                  <a:gd name="T13" fmla="*/ 20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220">
                    <a:moveTo>
                      <a:pt x="0" y="28"/>
                    </a:moveTo>
                    <a:cubicBezTo>
                      <a:pt x="8" y="24"/>
                      <a:pt x="33" y="0"/>
                      <a:pt x="51" y="4"/>
                    </a:cubicBezTo>
                    <a:cubicBezTo>
                      <a:pt x="69" y="8"/>
                      <a:pt x="100" y="23"/>
                      <a:pt x="106" y="49"/>
                    </a:cubicBezTo>
                    <a:cubicBezTo>
                      <a:pt x="112" y="75"/>
                      <a:pt x="95" y="132"/>
                      <a:pt x="87" y="158"/>
                    </a:cubicBezTo>
                    <a:cubicBezTo>
                      <a:pt x="79" y="184"/>
                      <a:pt x="69" y="196"/>
                      <a:pt x="60" y="206"/>
                    </a:cubicBezTo>
                    <a:cubicBezTo>
                      <a:pt x="51" y="216"/>
                      <a:pt x="40" y="220"/>
                      <a:pt x="31" y="220"/>
                    </a:cubicBezTo>
                    <a:lnTo>
                      <a:pt x="5" y="206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15" name="Freeform 99"/>
              <p:cNvSpPr>
                <a:spLocks/>
              </p:cNvSpPr>
              <p:nvPr/>
            </p:nvSpPr>
            <p:spPr bwMode="auto">
              <a:xfrm>
                <a:off x="1156" y="1480"/>
                <a:ext cx="37" cy="253"/>
              </a:xfrm>
              <a:custGeom>
                <a:avLst/>
                <a:gdLst>
                  <a:gd name="T0" fmla="*/ 0 w 37"/>
                  <a:gd name="T1" fmla="*/ 0 h 253"/>
                  <a:gd name="T2" fmla="*/ 8 w 37"/>
                  <a:gd name="T3" fmla="*/ 37 h 253"/>
                  <a:gd name="T4" fmla="*/ 6 w 37"/>
                  <a:gd name="T5" fmla="*/ 70 h 253"/>
                  <a:gd name="T6" fmla="*/ 6 w 37"/>
                  <a:gd name="T7" fmla="*/ 111 h 253"/>
                  <a:gd name="T8" fmla="*/ 32 w 37"/>
                  <a:gd name="T9" fmla="*/ 135 h 253"/>
                  <a:gd name="T10" fmla="*/ 34 w 37"/>
                  <a:gd name="T11" fmla="*/ 171 h 253"/>
                  <a:gd name="T12" fmla="*/ 20 w 37"/>
                  <a:gd name="T13" fmla="*/ 190 h 253"/>
                  <a:gd name="T14" fmla="*/ 6 w 37"/>
                  <a:gd name="T15" fmla="*/ 222 h 253"/>
                  <a:gd name="T16" fmla="*/ 8 w 37"/>
                  <a:gd name="T1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53">
                    <a:moveTo>
                      <a:pt x="0" y="0"/>
                    </a:moveTo>
                    <a:cubicBezTo>
                      <a:pt x="4" y="12"/>
                      <a:pt x="7" y="25"/>
                      <a:pt x="8" y="37"/>
                    </a:cubicBezTo>
                    <a:cubicBezTo>
                      <a:pt x="9" y="49"/>
                      <a:pt x="6" y="58"/>
                      <a:pt x="6" y="70"/>
                    </a:cubicBezTo>
                    <a:cubicBezTo>
                      <a:pt x="6" y="82"/>
                      <a:pt x="2" y="100"/>
                      <a:pt x="6" y="111"/>
                    </a:cubicBezTo>
                    <a:cubicBezTo>
                      <a:pt x="10" y="122"/>
                      <a:pt x="27" y="125"/>
                      <a:pt x="32" y="135"/>
                    </a:cubicBezTo>
                    <a:cubicBezTo>
                      <a:pt x="37" y="145"/>
                      <a:pt x="36" y="162"/>
                      <a:pt x="34" y="171"/>
                    </a:cubicBezTo>
                    <a:cubicBezTo>
                      <a:pt x="32" y="180"/>
                      <a:pt x="25" y="181"/>
                      <a:pt x="20" y="190"/>
                    </a:cubicBezTo>
                    <a:cubicBezTo>
                      <a:pt x="15" y="199"/>
                      <a:pt x="8" y="212"/>
                      <a:pt x="6" y="222"/>
                    </a:cubicBezTo>
                    <a:cubicBezTo>
                      <a:pt x="4" y="232"/>
                      <a:pt x="8" y="247"/>
                      <a:pt x="8" y="253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16" name="Freeform 100"/>
              <p:cNvSpPr>
                <a:spLocks/>
              </p:cNvSpPr>
              <p:nvPr/>
            </p:nvSpPr>
            <p:spPr bwMode="auto">
              <a:xfrm>
                <a:off x="1045" y="1520"/>
                <a:ext cx="117" cy="220"/>
              </a:xfrm>
              <a:custGeom>
                <a:avLst/>
                <a:gdLst>
                  <a:gd name="T0" fmla="*/ 112 w 117"/>
                  <a:gd name="T1" fmla="*/ 28 h 220"/>
                  <a:gd name="T2" fmla="*/ 61 w 117"/>
                  <a:gd name="T3" fmla="*/ 4 h 220"/>
                  <a:gd name="T4" fmla="*/ 6 w 117"/>
                  <a:gd name="T5" fmla="*/ 49 h 220"/>
                  <a:gd name="T6" fmla="*/ 25 w 117"/>
                  <a:gd name="T7" fmla="*/ 158 h 220"/>
                  <a:gd name="T8" fmla="*/ 52 w 117"/>
                  <a:gd name="T9" fmla="*/ 206 h 220"/>
                  <a:gd name="T10" fmla="*/ 96 w 117"/>
                  <a:gd name="T11" fmla="*/ 219 h 220"/>
                  <a:gd name="T12" fmla="*/ 117 w 117"/>
                  <a:gd name="T13" fmla="*/ 20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20">
                    <a:moveTo>
                      <a:pt x="112" y="28"/>
                    </a:moveTo>
                    <a:cubicBezTo>
                      <a:pt x="104" y="24"/>
                      <a:pt x="79" y="0"/>
                      <a:pt x="61" y="4"/>
                    </a:cubicBezTo>
                    <a:cubicBezTo>
                      <a:pt x="43" y="8"/>
                      <a:pt x="12" y="23"/>
                      <a:pt x="6" y="49"/>
                    </a:cubicBezTo>
                    <a:cubicBezTo>
                      <a:pt x="0" y="75"/>
                      <a:pt x="17" y="132"/>
                      <a:pt x="25" y="158"/>
                    </a:cubicBezTo>
                    <a:cubicBezTo>
                      <a:pt x="33" y="184"/>
                      <a:pt x="40" y="196"/>
                      <a:pt x="52" y="206"/>
                    </a:cubicBezTo>
                    <a:cubicBezTo>
                      <a:pt x="64" y="216"/>
                      <a:pt x="85" y="220"/>
                      <a:pt x="96" y="219"/>
                    </a:cubicBezTo>
                    <a:lnTo>
                      <a:pt x="117" y="200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17" name="Freeform 101"/>
              <p:cNvSpPr>
                <a:spLocks/>
              </p:cNvSpPr>
              <p:nvPr/>
            </p:nvSpPr>
            <p:spPr bwMode="auto">
              <a:xfrm>
                <a:off x="1117" y="1482"/>
                <a:ext cx="46" cy="241"/>
              </a:xfrm>
              <a:custGeom>
                <a:avLst/>
                <a:gdLst>
                  <a:gd name="T0" fmla="*/ 38 w 46"/>
                  <a:gd name="T1" fmla="*/ 0 h 241"/>
                  <a:gd name="T2" fmla="*/ 22 w 46"/>
                  <a:gd name="T3" fmla="*/ 11 h 241"/>
                  <a:gd name="T4" fmla="*/ 37 w 46"/>
                  <a:gd name="T5" fmla="*/ 35 h 241"/>
                  <a:gd name="T6" fmla="*/ 40 w 46"/>
                  <a:gd name="T7" fmla="*/ 64 h 241"/>
                  <a:gd name="T8" fmla="*/ 39 w 46"/>
                  <a:gd name="T9" fmla="*/ 105 h 241"/>
                  <a:gd name="T10" fmla="*/ 13 w 46"/>
                  <a:gd name="T11" fmla="*/ 129 h 241"/>
                  <a:gd name="T12" fmla="*/ 8 w 46"/>
                  <a:gd name="T13" fmla="*/ 168 h 241"/>
                  <a:gd name="T14" fmla="*/ 24 w 46"/>
                  <a:gd name="T15" fmla="*/ 187 h 241"/>
                  <a:gd name="T16" fmla="*/ 43 w 46"/>
                  <a:gd name="T17" fmla="*/ 216 h 241"/>
                  <a:gd name="T18" fmla="*/ 43 w 46"/>
                  <a:gd name="T1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41">
                    <a:moveTo>
                      <a:pt x="38" y="0"/>
                    </a:moveTo>
                    <a:cubicBezTo>
                      <a:pt x="36" y="2"/>
                      <a:pt x="22" y="5"/>
                      <a:pt x="22" y="11"/>
                    </a:cubicBezTo>
                    <a:cubicBezTo>
                      <a:pt x="22" y="17"/>
                      <a:pt x="34" y="26"/>
                      <a:pt x="37" y="35"/>
                    </a:cubicBezTo>
                    <a:cubicBezTo>
                      <a:pt x="40" y="44"/>
                      <a:pt x="40" y="52"/>
                      <a:pt x="40" y="64"/>
                    </a:cubicBezTo>
                    <a:cubicBezTo>
                      <a:pt x="40" y="76"/>
                      <a:pt x="43" y="94"/>
                      <a:pt x="39" y="105"/>
                    </a:cubicBezTo>
                    <a:cubicBezTo>
                      <a:pt x="35" y="116"/>
                      <a:pt x="26" y="116"/>
                      <a:pt x="13" y="129"/>
                    </a:cubicBezTo>
                    <a:cubicBezTo>
                      <a:pt x="0" y="142"/>
                      <a:pt x="6" y="158"/>
                      <a:pt x="8" y="168"/>
                    </a:cubicBezTo>
                    <a:cubicBezTo>
                      <a:pt x="10" y="178"/>
                      <a:pt x="18" y="179"/>
                      <a:pt x="24" y="187"/>
                    </a:cubicBezTo>
                    <a:cubicBezTo>
                      <a:pt x="30" y="195"/>
                      <a:pt x="40" y="207"/>
                      <a:pt x="43" y="216"/>
                    </a:cubicBezTo>
                    <a:cubicBezTo>
                      <a:pt x="46" y="225"/>
                      <a:pt x="43" y="236"/>
                      <a:pt x="43" y="241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18" name="Freeform 102"/>
              <p:cNvSpPr>
                <a:spLocks/>
              </p:cNvSpPr>
              <p:nvPr/>
            </p:nvSpPr>
            <p:spPr bwMode="auto">
              <a:xfrm>
                <a:off x="1157" y="1584"/>
                <a:ext cx="5" cy="125"/>
              </a:xfrm>
              <a:custGeom>
                <a:avLst/>
                <a:gdLst>
                  <a:gd name="T0" fmla="*/ 0 w 5"/>
                  <a:gd name="T1" fmla="*/ 0 h 125"/>
                  <a:gd name="T2" fmla="*/ 5 w 5"/>
                  <a:gd name="T3" fmla="*/ 54 h 125"/>
                  <a:gd name="T4" fmla="*/ 3 w 5"/>
                  <a:gd name="T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25">
                    <a:moveTo>
                      <a:pt x="0" y="0"/>
                    </a:moveTo>
                    <a:cubicBezTo>
                      <a:pt x="1" y="9"/>
                      <a:pt x="5" y="33"/>
                      <a:pt x="5" y="54"/>
                    </a:cubicBezTo>
                    <a:cubicBezTo>
                      <a:pt x="5" y="75"/>
                      <a:pt x="3" y="110"/>
                      <a:pt x="3" y="125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19" name="Freeform 103"/>
              <p:cNvSpPr>
                <a:spLocks/>
              </p:cNvSpPr>
              <p:nvPr/>
            </p:nvSpPr>
            <p:spPr bwMode="auto">
              <a:xfrm>
                <a:off x="1136" y="1618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20" name="Freeform 104"/>
              <p:cNvSpPr>
                <a:spLocks/>
              </p:cNvSpPr>
              <p:nvPr/>
            </p:nvSpPr>
            <p:spPr bwMode="auto">
              <a:xfrm flipH="1">
                <a:off x="1167" y="1615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45321" name="Group 105"/>
            <p:cNvGrpSpPr>
              <a:grpSpLocks/>
            </p:cNvGrpSpPr>
            <p:nvPr/>
          </p:nvGrpSpPr>
          <p:grpSpPr bwMode="auto">
            <a:xfrm>
              <a:off x="3018" y="1461"/>
              <a:ext cx="101" cy="202"/>
              <a:chOff x="678" y="1470"/>
              <a:chExt cx="188" cy="347"/>
            </a:xfrm>
          </p:grpSpPr>
          <p:sp>
            <p:nvSpPr>
              <p:cNvPr id="1545322" name="Freeform 106"/>
              <p:cNvSpPr>
                <a:spLocks/>
              </p:cNvSpPr>
              <p:nvPr/>
            </p:nvSpPr>
            <p:spPr bwMode="auto">
              <a:xfrm>
                <a:off x="682" y="1470"/>
                <a:ext cx="184" cy="212"/>
              </a:xfrm>
              <a:custGeom>
                <a:avLst/>
                <a:gdLst>
                  <a:gd name="T0" fmla="*/ 0 w 184"/>
                  <a:gd name="T1" fmla="*/ 210 h 212"/>
                  <a:gd name="T2" fmla="*/ 52 w 184"/>
                  <a:gd name="T3" fmla="*/ 16 h 212"/>
                  <a:gd name="T4" fmla="*/ 176 w 184"/>
                  <a:gd name="T5" fmla="*/ 63 h 212"/>
                  <a:gd name="T6" fmla="*/ 0 w 184"/>
                  <a:gd name="T7" fmla="*/ 2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212">
                    <a:moveTo>
                      <a:pt x="0" y="210"/>
                    </a:moveTo>
                    <a:cubicBezTo>
                      <a:pt x="0" y="207"/>
                      <a:pt x="47" y="18"/>
                      <a:pt x="52" y="16"/>
                    </a:cubicBezTo>
                    <a:cubicBezTo>
                      <a:pt x="89" y="0"/>
                      <a:pt x="184" y="49"/>
                      <a:pt x="176" y="63"/>
                    </a:cubicBezTo>
                    <a:cubicBezTo>
                      <a:pt x="168" y="77"/>
                      <a:pt x="3" y="212"/>
                      <a:pt x="0" y="210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23" name="Freeform 107"/>
              <p:cNvSpPr>
                <a:spLocks/>
              </p:cNvSpPr>
              <p:nvPr/>
            </p:nvSpPr>
            <p:spPr bwMode="auto">
              <a:xfrm>
                <a:off x="678" y="1531"/>
                <a:ext cx="187" cy="286"/>
              </a:xfrm>
              <a:custGeom>
                <a:avLst/>
                <a:gdLst>
                  <a:gd name="T0" fmla="*/ 6 w 187"/>
                  <a:gd name="T1" fmla="*/ 145 h 286"/>
                  <a:gd name="T2" fmla="*/ 7 w 187"/>
                  <a:gd name="T3" fmla="*/ 284 h 286"/>
                  <a:gd name="T4" fmla="*/ 184 w 187"/>
                  <a:gd name="T5" fmla="*/ 132 h 286"/>
                  <a:gd name="T6" fmla="*/ 183 w 187"/>
                  <a:gd name="T7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86">
                    <a:moveTo>
                      <a:pt x="6" y="145"/>
                    </a:moveTo>
                    <a:cubicBezTo>
                      <a:pt x="6" y="168"/>
                      <a:pt x="0" y="281"/>
                      <a:pt x="7" y="284"/>
                    </a:cubicBezTo>
                    <a:cubicBezTo>
                      <a:pt x="14" y="286"/>
                      <a:pt x="187" y="121"/>
                      <a:pt x="184" y="132"/>
                    </a:cubicBezTo>
                    <a:cubicBezTo>
                      <a:pt x="181" y="142"/>
                      <a:pt x="183" y="27"/>
                      <a:pt x="183" y="0"/>
                    </a:cubicBezTo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24" name="Oval 108"/>
              <p:cNvSpPr>
                <a:spLocks noChangeArrowheads="1"/>
              </p:cNvSpPr>
              <p:nvPr/>
            </p:nvSpPr>
            <p:spPr bwMode="auto">
              <a:xfrm>
                <a:off x="746" y="1636"/>
                <a:ext cx="44" cy="44"/>
              </a:xfrm>
              <a:prstGeom prst="ellipse">
                <a:avLst/>
              </a:prstGeom>
              <a:noFill/>
              <a:ln w="3175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5325" name="Freeform 109"/>
              <p:cNvSpPr>
                <a:spLocks/>
              </p:cNvSpPr>
              <p:nvPr/>
            </p:nvSpPr>
            <p:spPr bwMode="auto">
              <a:xfrm>
                <a:off x="810" y="1586"/>
                <a:ext cx="39" cy="38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26" name="Freeform 110"/>
              <p:cNvSpPr>
                <a:spLocks/>
              </p:cNvSpPr>
              <p:nvPr/>
            </p:nvSpPr>
            <p:spPr bwMode="auto">
              <a:xfrm rot="-24937180">
                <a:off x="725" y="1688"/>
                <a:ext cx="44" cy="44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27" name="Freeform 111"/>
              <p:cNvSpPr>
                <a:spLocks/>
              </p:cNvSpPr>
              <p:nvPr/>
            </p:nvSpPr>
            <p:spPr bwMode="auto">
              <a:xfrm>
                <a:off x="792" y="1663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28" name="Freeform 112"/>
              <p:cNvSpPr>
                <a:spLocks/>
              </p:cNvSpPr>
              <p:nvPr/>
            </p:nvSpPr>
            <p:spPr bwMode="auto">
              <a:xfrm>
                <a:off x="696" y="1741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29" name="Freeform 113"/>
              <p:cNvSpPr>
                <a:spLocks/>
              </p:cNvSpPr>
              <p:nvPr/>
            </p:nvSpPr>
            <p:spPr bwMode="auto">
              <a:xfrm flipV="1">
                <a:off x="811" y="1636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30" name="Freeform 114"/>
              <p:cNvSpPr>
                <a:spLocks/>
              </p:cNvSpPr>
              <p:nvPr/>
            </p:nvSpPr>
            <p:spPr bwMode="auto">
              <a:xfrm>
                <a:off x="688" y="1681"/>
                <a:ext cx="33" cy="39"/>
              </a:xfrm>
              <a:custGeom>
                <a:avLst/>
                <a:gdLst>
                  <a:gd name="T0" fmla="*/ 13 w 33"/>
                  <a:gd name="T1" fmla="*/ 35 h 39"/>
                  <a:gd name="T2" fmla="*/ 31 w 33"/>
                  <a:gd name="T3" fmla="*/ 25 h 39"/>
                  <a:gd name="T4" fmla="*/ 26 w 33"/>
                  <a:gd name="T5" fmla="*/ 6 h 39"/>
                  <a:gd name="T6" fmla="*/ 6 w 33"/>
                  <a:gd name="T7" fmla="*/ 17 h 39"/>
                  <a:gd name="T8" fmla="*/ 13 w 33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9">
                    <a:moveTo>
                      <a:pt x="13" y="35"/>
                    </a:moveTo>
                    <a:cubicBezTo>
                      <a:pt x="26" y="39"/>
                      <a:pt x="29" y="30"/>
                      <a:pt x="31" y="25"/>
                    </a:cubicBezTo>
                    <a:cubicBezTo>
                      <a:pt x="33" y="20"/>
                      <a:pt x="30" y="7"/>
                      <a:pt x="26" y="6"/>
                    </a:cubicBezTo>
                    <a:cubicBezTo>
                      <a:pt x="12" y="0"/>
                      <a:pt x="9" y="12"/>
                      <a:pt x="6" y="17"/>
                    </a:cubicBezTo>
                    <a:cubicBezTo>
                      <a:pt x="4" y="22"/>
                      <a:pt x="0" y="31"/>
                      <a:pt x="13" y="35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31" name="Freeform 115"/>
              <p:cNvSpPr>
                <a:spLocks/>
              </p:cNvSpPr>
              <p:nvPr/>
            </p:nvSpPr>
            <p:spPr bwMode="auto">
              <a:xfrm>
                <a:off x="793" y="1616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45332" name="Group 116"/>
            <p:cNvGrpSpPr>
              <a:grpSpLocks/>
            </p:cNvGrpSpPr>
            <p:nvPr/>
          </p:nvGrpSpPr>
          <p:grpSpPr bwMode="auto">
            <a:xfrm>
              <a:off x="3287" y="1446"/>
              <a:ext cx="101" cy="202"/>
              <a:chOff x="678" y="1470"/>
              <a:chExt cx="188" cy="347"/>
            </a:xfrm>
          </p:grpSpPr>
          <p:sp>
            <p:nvSpPr>
              <p:cNvPr id="1545333" name="Freeform 117"/>
              <p:cNvSpPr>
                <a:spLocks/>
              </p:cNvSpPr>
              <p:nvPr/>
            </p:nvSpPr>
            <p:spPr bwMode="auto">
              <a:xfrm>
                <a:off x="682" y="1470"/>
                <a:ext cx="184" cy="212"/>
              </a:xfrm>
              <a:custGeom>
                <a:avLst/>
                <a:gdLst>
                  <a:gd name="T0" fmla="*/ 0 w 184"/>
                  <a:gd name="T1" fmla="*/ 210 h 212"/>
                  <a:gd name="T2" fmla="*/ 52 w 184"/>
                  <a:gd name="T3" fmla="*/ 16 h 212"/>
                  <a:gd name="T4" fmla="*/ 176 w 184"/>
                  <a:gd name="T5" fmla="*/ 63 h 212"/>
                  <a:gd name="T6" fmla="*/ 0 w 184"/>
                  <a:gd name="T7" fmla="*/ 2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212">
                    <a:moveTo>
                      <a:pt x="0" y="210"/>
                    </a:moveTo>
                    <a:cubicBezTo>
                      <a:pt x="0" y="207"/>
                      <a:pt x="47" y="18"/>
                      <a:pt x="52" y="16"/>
                    </a:cubicBezTo>
                    <a:cubicBezTo>
                      <a:pt x="89" y="0"/>
                      <a:pt x="184" y="49"/>
                      <a:pt x="176" y="63"/>
                    </a:cubicBezTo>
                    <a:cubicBezTo>
                      <a:pt x="168" y="77"/>
                      <a:pt x="3" y="212"/>
                      <a:pt x="0" y="210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34" name="Freeform 118"/>
              <p:cNvSpPr>
                <a:spLocks/>
              </p:cNvSpPr>
              <p:nvPr/>
            </p:nvSpPr>
            <p:spPr bwMode="auto">
              <a:xfrm>
                <a:off x="678" y="1531"/>
                <a:ext cx="187" cy="286"/>
              </a:xfrm>
              <a:custGeom>
                <a:avLst/>
                <a:gdLst>
                  <a:gd name="T0" fmla="*/ 6 w 187"/>
                  <a:gd name="T1" fmla="*/ 145 h 286"/>
                  <a:gd name="T2" fmla="*/ 7 w 187"/>
                  <a:gd name="T3" fmla="*/ 284 h 286"/>
                  <a:gd name="T4" fmla="*/ 184 w 187"/>
                  <a:gd name="T5" fmla="*/ 132 h 286"/>
                  <a:gd name="T6" fmla="*/ 183 w 187"/>
                  <a:gd name="T7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86">
                    <a:moveTo>
                      <a:pt x="6" y="145"/>
                    </a:moveTo>
                    <a:cubicBezTo>
                      <a:pt x="6" y="168"/>
                      <a:pt x="0" y="281"/>
                      <a:pt x="7" y="284"/>
                    </a:cubicBezTo>
                    <a:cubicBezTo>
                      <a:pt x="14" y="286"/>
                      <a:pt x="187" y="121"/>
                      <a:pt x="184" y="132"/>
                    </a:cubicBezTo>
                    <a:cubicBezTo>
                      <a:pt x="181" y="142"/>
                      <a:pt x="183" y="27"/>
                      <a:pt x="183" y="0"/>
                    </a:cubicBezTo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35" name="Oval 119"/>
              <p:cNvSpPr>
                <a:spLocks noChangeArrowheads="1"/>
              </p:cNvSpPr>
              <p:nvPr/>
            </p:nvSpPr>
            <p:spPr bwMode="auto">
              <a:xfrm>
                <a:off x="746" y="1636"/>
                <a:ext cx="44" cy="44"/>
              </a:xfrm>
              <a:prstGeom prst="ellipse">
                <a:avLst/>
              </a:prstGeom>
              <a:noFill/>
              <a:ln w="3175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5336" name="Freeform 120"/>
              <p:cNvSpPr>
                <a:spLocks/>
              </p:cNvSpPr>
              <p:nvPr/>
            </p:nvSpPr>
            <p:spPr bwMode="auto">
              <a:xfrm>
                <a:off x="810" y="1586"/>
                <a:ext cx="39" cy="38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37" name="Freeform 121"/>
              <p:cNvSpPr>
                <a:spLocks/>
              </p:cNvSpPr>
              <p:nvPr/>
            </p:nvSpPr>
            <p:spPr bwMode="auto">
              <a:xfrm rot="-24937180">
                <a:off x="725" y="1688"/>
                <a:ext cx="44" cy="44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38" name="Freeform 122"/>
              <p:cNvSpPr>
                <a:spLocks/>
              </p:cNvSpPr>
              <p:nvPr/>
            </p:nvSpPr>
            <p:spPr bwMode="auto">
              <a:xfrm>
                <a:off x="792" y="1663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39" name="Freeform 123"/>
              <p:cNvSpPr>
                <a:spLocks/>
              </p:cNvSpPr>
              <p:nvPr/>
            </p:nvSpPr>
            <p:spPr bwMode="auto">
              <a:xfrm>
                <a:off x="696" y="1741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40" name="Freeform 124"/>
              <p:cNvSpPr>
                <a:spLocks/>
              </p:cNvSpPr>
              <p:nvPr/>
            </p:nvSpPr>
            <p:spPr bwMode="auto">
              <a:xfrm flipV="1">
                <a:off x="811" y="1636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41" name="Freeform 125"/>
              <p:cNvSpPr>
                <a:spLocks/>
              </p:cNvSpPr>
              <p:nvPr/>
            </p:nvSpPr>
            <p:spPr bwMode="auto">
              <a:xfrm>
                <a:off x="688" y="1681"/>
                <a:ext cx="33" cy="39"/>
              </a:xfrm>
              <a:custGeom>
                <a:avLst/>
                <a:gdLst>
                  <a:gd name="T0" fmla="*/ 13 w 33"/>
                  <a:gd name="T1" fmla="*/ 35 h 39"/>
                  <a:gd name="T2" fmla="*/ 31 w 33"/>
                  <a:gd name="T3" fmla="*/ 25 h 39"/>
                  <a:gd name="T4" fmla="*/ 26 w 33"/>
                  <a:gd name="T5" fmla="*/ 6 h 39"/>
                  <a:gd name="T6" fmla="*/ 6 w 33"/>
                  <a:gd name="T7" fmla="*/ 17 h 39"/>
                  <a:gd name="T8" fmla="*/ 13 w 33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9">
                    <a:moveTo>
                      <a:pt x="13" y="35"/>
                    </a:moveTo>
                    <a:cubicBezTo>
                      <a:pt x="26" y="39"/>
                      <a:pt x="29" y="30"/>
                      <a:pt x="31" y="25"/>
                    </a:cubicBezTo>
                    <a:cubicBezTo>
                      <a:pt x="33" y="20"/>
                      <a:pt x="30" y="7"/>
                      <a:pt x="26" y="6"/>
                    </a:cubicBezTo>
                    <a:cubicBezTo>
                      <a:pt x="12" y="0"/>
                      <a:pt x="9" y="12"/>
                      <a:pt x="6" y="17"/>
                    </a:cubicBezTo>
                    <a:cubicBezTo>
                      <a:pt x="4" y="22"/>
                      <a:pt x="0" y="31"/>
                      <a:pt x="13" y="35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42" name="Freeform 126"/>
              <p:cNvSpPr>
                <a:spLocks/>
              </p:cNvSpPr>
              <p:nvPr/>
            </p:nvSpPr>
            <p:spPr bwMode="auto">
              <a:xfrm>
                <a:off x="793" y="1616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45355" name="Group 139"/>
            <p:cNvGrpSpPr>
              <a:grpSpLocks/>
            </p:cNvGrpSpPr>
            <p:nvPr/>
          </p:nvGrpSpPr>
          <p:grpSpPr bwMode="auto">
            <a:xfrm>
              <a:off x="3471" y="1451"/>
              <a:ext cx="101" cy="202"/>
              <a:chOff x="678" y="1470"/>
              <a:chExt cx="188" cy="347"/>
            </a:xfrm>
          </p:grpSpPr>
          <p:sp>
            <p:nvSpPr>
              <p:cNvPr id="1545356" name="Freeform 140"/>
              <p:cNvSpPr>
                <a:spLocks/>
              </p:cNvSpPr>
              <p:nvPr/>
            </p:nvSpPr>
            <p:spPr bwMode="auto">
              <a:xfrm>
                <a:off x="682" y="1470"/>
                <a:ext cx="184" cy="212"/>
              </a:xfrm>
              <a:custGeom>
                <a:avLst/>
                <a:gdLst>
                  <a:gd name="T0" fmla="*/ 0 w 184"/>
                  <a:gd name="T1" fmla="*/ 210 h 212"/>
                  <a:gd name="T2" fmla="*/ 52 w 184"/>
                  <a:gd name="T3" fmla="*/ 16 h 212"/>
                  <a:gd name="T4" fmla="*/ 176 w 184"/>
                  <a:gd name="T5" fmla="*/ 63 h 212"/>
                  <a:gd name="T6" fmla="*/ 0 w 184"/>
                  <a:gd name="T7" fmla="*/ 2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212">
                    <a:moveTo>
                      <a:pt x="0" y="210"/>
                    </a:moveTo>
                    <a:cubicBezTo>
                      <a:pt x="0" y="207"/>
                      <a:pt x="47" y="18"/>
                      <a:pt x="52" y="16"/>
                    </a:cubicBezTo>
                    <a:cubicBezTo>
                      <a:pt x="89" y="0"/>
                      <a:pt x="184" y="49"/>
                      <a:pt x="176" y="63"/>
                    </a:cubicBezTo>
                    <a:cubicBezTo>
                      <a:pt x="168" y="77"/>
                      <a:pt x="3" y="212"/>
                      <a:pt x="0" y="210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57" name="Freeform 141"/>
              <p:cNvSpPr>
                <a:spLocks/>
              </p:cNvSpPr>
              <p:nvPr/>
            </p:nvSpPr>
            <p:spPr bwMode="auto">
              <a:xfrm>
                <a:off x="678" y="1531"/>
                <a:ext cx="187" cy="286"/>
              </a:xfrm>
              <a:custGeom>
                <a:avLst/>
                <a:gdLst>
                  <a:gd name="T0" fmla="*/ 6 w 187"/>
                  <a:gd name="T1" fmla="*/ 145 h 286"/>
                  <a:gd name="T2" fmla="*/ 7 w 187"/>
                  <a:gd name="T3" fmla="*/ 284 h 286"/>
                  <a:gd name="T4" fmla="*/ 184 w 187"/>
                  <a:gd name="T5" fmla="*/ 132 h 286"/>
                  <a:gd name="T6" fmla="*/ 183 w 187"/>
                  <a:gd name="T7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86">
                    <a:moveTo>
                      <a:pt x="6" y="145"/>
                    </a:moveTo>
                    <a:cubicBezTo>
                      <a:pt x="6" y="168"/>
                      <a:pt x="0" y="281"/>
                      <a:pt x="7" y="284"/>
                    </a:cubicBezTo>
                    <a:cubicBezTo>
                      <a:pt x="14" y="286"/>
                      <a:pt x="187" y="121"/>
                      <a:pt x="184" y="132"/>
                    </a:cubicBezTo>
                    <a:cubicBezTo>
                      <a:pt x="181" y="142"/>
                      <a:pt x="183" y="27"/>
                      <a:pt x="183" y="0"/>
                    </a:cubicBezTo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58" name="Oval 142"/>
              <p:cNvSpPr>
                <a:spLocks noChangeArrowheads="1"/>
              </p:cNvSpPr>
              <p:nvPr/>
            </p:nvSpPr>
            <p:spPr bwMode="auto">
              <a:xfrm>
                <a:off x="746" y="1636"/>
                <a:ext cx="44" cy="44"/>
              </a:xfrm>
              <a:prstGeom prst="ellipse">
                <a:avLst/>
              </a:prstGeom>
              <a:noFill/>
              <a:ln w="3175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5359" name="Freeform 143"/>
              <p:cNvSpPr>
                <a:spLocks/>
              </p:cNvSpPr>
              <p:nvPr/>
            </p:nvSpPr>
            <p:spPr bwMode="auto">
              <a:xfrm>
                <a:off x="810" y="1586"/>
                <a:ext cx="39" cy="38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60" name="Freeform 144"/>
              <p:cNvSpPr>
                <a:spLocks/>
              </p:cNvSpPr>
              <p:nvPr/>
            </p:nvSpPr>
            <p:spPr bwMode="auto">
              <a:xfrm rot="-24937180">
                <a:off x="725" y="1688"/>
                <a:ext cx="44" cy="44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61" name="Freeform 145"/>
              <p:cNvSpPr>
                <a:spLocks/>
              </p:cNvSpPr>
              <p:nvPr/>
            </p:nvSpPr>
            <p:spPr bwMode="auto">
              <a:xfrm>
                <a:off x="792" y="1663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62" name="Freeform 146"/>
              <p:cNvSpPr>
                <a:spLocks/>
              </p:cNvSpPr>
              <p:nvPr/>
            </p:nvSpPr>
            <p:spPr bwMode="auto">
              <a:xfrm>
                <a:off x="696" y="1741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63" name="Freeform 147"/>
              <p:cNvSpPr>
                <a:spLocks/>
              </p:cNvSpPr>
              <p:nvPr/>
            </p:nvSpPr>
            <p:spPr bwMode="auto">
              <a:xfrm flipV="1">
                <a:off x="811" y="1636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64" name="Freeform 148"/>
              <p:cNvSpPr>
                <a:spLocks/>
              </p:cNvSpPr>
              <p:nvPr/>
            </p:nvSpPr>
            <p:spPr bwMode="auto">
              <a:xfrm>
                <a:off x="688" y="1681"/>
                <a:ext cx="33" cy="39"/>
              </a:xfrm>
              <a:custGeom>
                <a:avLst/>
                <a:gdLst>
                  <a:gd name="T0" fmla="*/ 13 w 33"/>
                  <a:gd name="T1" fmla="*/ 35 h 39"/>
                  <a:gd name="T2" fmla="*/ 31 w 33"/>
                  <a:gd name="T3" fmla="*/ 25 h 39"/>
                  <a:gd name="T4" fmla="*/ 26 w 33"/>
                  <a:gd name="T5" fmla="*/ 6 h 39"/>
                  <a:gd name="T6" fmla="*/ 6 w 33"/>
                  <a:gd name="T7" fmla="*/ 17 h 39"/>
                  <a:gd name="T8" fmla="*/ 13 w 33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9">
                    <a:moveTo>
                      <a:pt x="13" y="35"/>
                    </a:moveTo>
                    <a:cubicBezTo>
                      <a:pt x="26" y="39"/>
                      <a:pt x="29" y="30"/>
                      <a:pt x="31" y="25"/>
                    </a:cubicBezTo>
                    <a:cubicBezTo>
                      <a:pt x="33" y="20"/>
                      <a:pt x="30" y="7"/>
                      <a:pt x="26" y="6"/>
                    </a:cubicBezTo>
                    <a:cubicBezTo>
                      <a:pt x="12" y="0"/>
                      <a:pt x="9" y="12"/>
                      <a:pt x="6" y="17"/>
                    </a:cubicBezTo>
                    <a:cubicBezTo>
                      <a:pt x="4" y="22"/>
                      <a:pt x="0" y="31"/>
                      <a:pt x="13" y="35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65" name="Freeform 149"/>
              <p:cNvSpPr>
                <a:spLocks/>
              </p:cNvSpPr>
              <p:nvPr/>
            </p:nvSpPr>
            <p:spPr bwMode="auto">
              <a:xfrm>
                <a:off x="793" y="1616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45366" name="Group 150"/>
            <p:cNvGrpSpPr>
              <a:grpSpLocks/>
            </p:cNvGrpSpPr>
            <p:nvPr/>
          </p:nvGrpSpPr>
          <p:grpSpPr bwMode="auto">
            <a:xfrm>
              <a:off x="3166" y="1384"/>
              <a:ext cx="118" cy="137"/>
              <a:chOff x="1045" y="1480"/>
              <a:chExt cx="226" cy="262"/>
            </a:xfrm>
          </p:grpSpPr>
          <p:sp>
            <p:nvSpPr>
              <p:cNvPr id="1545367" name="Freeform 151"/>
              <p:cNvSpPr>
                <a:spLocks/>
              </p:cNvSpPr>
              <p:nvPr/>
            </p:nvSpPr>
            <p:spPr bwMode="auto">
              <a:xfrm>
                <a:off x="1159" y="1522"/>
                <a:ext cx="112" cy="220"/>
              </a:xfrm>
              <a:custGeom>
                <a:avLst/>
                <a:gdLst>
                  <a:gd name="T0" fmla="*/ 0 w 112"/>
                  <a:gd name="T1" fmla="*/ 28 h 220"/>
                  <a:gd name="T2" fmla="*/ 51 w 112"/>
                  <a:gd name="T3" fmla="*/ 4 h 220"/>
                  <a:gd name="T4" fmla="*/ 106 w 112"/>
                  <a:gd name="T5" fmla="*/ 49 h 220"/>
                  <a:gd name="T6" fmla="*/ 87 w 112"/>
                  <a:gd name="T7" fmla="*/ 158 h 220"/>
                  <a:gd name="T8" fmla="*/ 60 w 112"/>
                  <a:gd name="T9" fmla="*/ 206 h 220"/>
                  <a:gd name="T10" fmla="*/ 31 w 112"/>
                  <a:gd name="T11" fmla="*/ 220 h 220"/>
                  <a:gd name="T12" fmla="*/ 5 w 112"/>
                  <a:gd name="T13" fmla="*/ 20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220">
                    <a:moveTo>
                      <a:pt x="0" y="28"/>
                    </a:moveTo>
                    <a:cubicBezTo>
                      <a:pt x="8" y="24"/>
                      <a:pt x="33" y="0"/>
                      <a:pt x="51" y="4"/>
                    </a:cubicBezTo>
                    <a:cubicBezTo>
                      <a:pt x="69" y="8"/>
                      <a:pt x="100" y="23"/>
                      <a:pt x="106" y="49"/>
                    </a:cubicBezTo>
                    <a:cubicBezTo>
                      <a:pt x="112" y="75"/>
                      <a:pt x="95" y="132"/>
                      <a:pt x="87" y="158"/>
                    </a:cubicBezTo>
                    <a:cubicBezTo>
                      <a:pt x="79" y="184"/>
                      <a:pt x="69" y="196"/>
                      <a:pt x="60" y="206"/>
                    </a:cubicBezTo>
                    <a:cubicBezTo>
                      <a:pt x="51" y="216"/>
                      <a:pt x="40" y="220"/>
                      <a:pt x="31" y="220"/>
                    </a:cubicBezTo>
                    <a:lnTo>
                      <a:pt x="5" y="206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68" name="Freeform 152"/>
              <p:cNvSpPr>
                <a:spLocks/>
              </p:cNvSpPr>
              <p:nvPr/>
            </p:nvSpPr>
            <p:spPr bwMode="auto">
              <a:xfrm>
                <a:off x="1156" y="1480"/>
                <a:ext cx="37" cy="253"/>
              </a:xfrm>
              <a:custGeom>
                <a:avLst/>
                <a:gdLst>
                  <a:gd name="T0" fmla="*/ 0 w 37"/>
                  <a:gd name="T1" fmla="*/ 0 h 253"/>
                  <a:gd name="T2" fmla="*/ 8 w 37"/>
                  <a:gd name="T3" fmla="*/ 37 h 253"/>
                  <a:gd name="T4" fmla="*/ 6 w 37"/>
                  <a:gd name="T5" fmla="*/ 70 h 253"/>
                  <a:gd name="T6" fmla="*/ 6 w 37"/>
                  <a:gd name="T7" fmla="*/ 111 h 253"/>
                  <a:gd name="T8" fmla="*/ 32 w 37"/>
                  <a:gd name="T9" fmla="*/ 135 h 253"/>
                  <a:gd name="T10" fmla="*/ 34 w 37"/>
                  <a:gd name="T11" fmla="*/ 171 h 253"/>
                  <a:gd name="T12" fmla="*/ 20 w 37"/>
                  <a:gd name="T13" fmla="*/ 190 h 253"/>
                  <a:gd name="T14" fmla="*/ 6 w 37"/>
                  <a:gd name="T15" fmla="*/ 222 h 253"/>
                  <a:gd name="T16" fmla="*/ 8 w 37"/>
                  <a:gd name="T1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53">
                    <a:moveTo>
                      <a:pt x="0" y="0"/>
                    </a:moveTo>
                    <a:cubicBezTo>
                      <a:pt x="4" y="12"/>
                      <a:pt x="7" y="25"/>
                      <a:pt x="8" y="37"/>
                    </a:cubicBezTo>
                    <a:cubicBezTo>
                      <a:pt x="9" y="49"/>
                      <a:pt x="6" y="58"/>
                      <a:pt x="6" y="70"/>
                    </a:cubicBezTo>
                    <a:cubicBezTo>
                      <a:pt x="6" y="82"/>
                      <a:pt x="2" y="100"/>
                      <a:pt x="6" y="111"/>
                    </a:cubicBezTo>
                    <a:cubicBezTo>
                      <a:pt x="10" y="122"/>
                      <a:pt x="27" y="125"/>
                      <a:pt x="32" y="135"/>
                    </a:cubicBezTo>
                    <a:cubicBezTo>
                      <a:pt x="37" y="145"/>
                      <a:pt x="36" y="162"/>
                      <a:pt x="34" y="171"/>
                    </a:cubicBezTo>
                    <a:cubicBezTo>
                      <a:pt x="32" y="180"/>
                      <a:pt x="25" y="181"/>
                      <a:pt x="20" y="190"/>
                    </a:cubicBezTo>
                    <a:cubicBezTo>
                      <a:pt x="15" y="199"/>
                      <a:pt x="8" y="212"/>
                      <a:pt x="6" y="222"/>
                    </a:cubicBezTo>
                    <a:cubicBezTo>
                      <a:pt x="4" y="232"/>
                      <a:pt x="8" y="247"/>
                      <a:pt x="8" y="253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69" name="Freeform 153"/>
              <p:cNvSpPr>
                <a:spLocks/>
              </p:cNvSpPr>
              <p:nvPr/>
            </p:nvSpPr>
            <p:spPr bwMode="auto">
              <a:xfrm>
                <a:off x="1045" y="1520"/>
                <a:ext cx="117" cy="220"/>
              </a:xfrm>
              <a:custGeom>
                <a:avLst/>
                <a:gdLst>
                  <a:gd name="T0" fmla="*/ 112 w 117"/>
                  <a:gd name="T1" fmla="*/ 28 h 220"/>
                  <a:gd name="T2" fmla="*/ 61 w 117"/>
                  <a:gd name="T3" fmla="*/ 4 h 220"/>
                  <a:gd name="T4" fmla="*/ 6 w 117"/>
                  <a:gd name="T5" fmla="*/ 49 h 220"/>
                  <a:gd name="T6" fmla="*/ 25 w 117"/>
                  <a:gd name="T7" fmla="*/ 158 h 220"/>
                  <a:gd name="T8" fmla="*/ 52 w 117"/>
                  <a:gd name="T9" fmla="*/ 206 h 220"/>
                  <a:gd name="T10" fmla="*/ 96 w 117"/>
                  <a:gd name="T11" fmla="*/ 219 h 220"/>
                  <a:gd name="T12" fmla="*/ 117 w 117"/>
                  <a:gd name="T13" fmla="*/ 20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20">
                    <a:moveTo>
                      <a:pt x="112" y="28"/>
                    </a:moveTo>
                    <a:cubicBezTo>
                      <a:pt x="104" y="24"/>
                      <a:pt x="79" y="0"/>
                      <a:pt x="61" y="4"/>
                    </a:cubicBezTo>
                    <a:cubicBezTo>
                      <a:pt x="43" y="8"/>
                      <a:pt x="12" y="23"/>
                      <a:pt x="6" y="49"/>
                    </a:cubicBezTo>
                    <a:cubicBezTo>
                      <a:pt x="0" y="75"/>
                      <a:pt x="17" y="132"/>
                      <a:pt x="25" y="158"/>
                    </a:cubicBezTo>
                    <a:cubicBezTo>
                      <a:pt x="33" y="184"/>
                      <a:pt x="40" y="196"/>
                      <a:pt x="52" y="206"/>
                    </a:cubicBezTo>
                    <a:cubicBezTo>
                      <a:pt x="64" y="216"/>
                      <a:pt x="85" y="220"/>
                      <a:pt x="96" y="219"/>
                    </a:cubicBezTo>
                    <a:lnTo>
                      <a:pt x="117" y="200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70" name="Freeform 154"/>
              <p:cNvSpPr>
                <a:spLocks/>
              </p:cNvSpPr>
              <p:nvPr/>
            </p:nvSpPr>
            <p:spPr bwMode="auto">
              <a:xfrm>
                <a:off x="1117" y="1482"/>
                <a:ext cx="46" cy="241"/>
              </a:xfrm>
              <a:custGeom>
                <a:avLst/>
                <a:gdLst>
                  <a:gd name="T0" fmla="*/ 38 w 46"/>
                  <a:gd name="T1" fmla="*/ 0 h 241"/>
                  <a:gd name="T2" fmla="*/ 22 w 46"/>
                  <a:gd name="T3" fmla="*/ 11 h 241"/>
                  <a:gd name="T4" fmla="*/ 37 w 46"/>
                  <a:gd name="T5" fmla="*/ 35 h 241"/>
                  <a:gd name="T6" fmla="*/ 40 w 46"/>
                  <a:gd name="T7" fmla="*/ 64 h 241"/>
                  <a:gd name="T8" fmla="*/ 39 w 46"/>
                  <a:gd name="T9" fmla="*/ 105 h 241"/>
                  <a:gd name="T10" fmla="*/ 13 w 46"/>
                  <a:gd name="T11" fmla="*/ 129 h 241"/>
                  <a:gd name="T12" fmla="*/ 8 w 46"/>
                  <a:gd name="T13" fmla="*/ 168 h 241"/>
                  <a:gd name="T14" fmla="*/ 24 w 46"/>
                  <a:gd name="T15" fmla="*/ 187 h 241"/>
                  <a:gd name="T16" fmla="*/ 43 w 46"/>
                  <a:gd name="T17" fmla="*/ 216 h 241"/>
                  <a:gd name="T18" fmla="*/ 43 w 46"/>
                  <a:gd name="T1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41">
                    <a:moveTo>
                      <a:pt x="38" y="0"/>
                    </a:moveTo>
                    <a:cubicBezTo>
                      <a:pt x="36" y="2"/>
                      <a:pt x="22" y="5"/>
                      <a:pt x="22" y="11"/>
                    </a:cubicBezTo>
                    <a:cubicBezTo>
                      <a:pt x="22" y="17"/>
                      <a:pt x="34" y="26"/>
                      <a:pt x="37" y="35"/>
                    </a:cubicBezTo>
                    <a:cubicBezTo>
                      <a:pt x="40" y="44"/>
                      <a:pt x="40" y="52"/>
                      <a:pt x="40" y="64"/>
                    </a:cubicBezTo>
                    <a:cubicBezTo>
                      <a:pt x="40" y="76"/>
                      <a:pt x="43" y="94"/>
                      <a:pt x="39" y="105"/>
                    </a:cubicBezTo>
                    <a:cubicBezTo>
                      <a:pt x="35" y="116"/>
                      <a:pt x="26" y="116"/>
                      <a:pt x="13" y="129"/>
                    </a:cubicBezTo>
                    <a:cubicBezTo>
                      <a:pt x="0" y="142"/>
                      <a:pt x="6" y="158"/>
                      <a:pt x="8" y="168"/>
                    </a:cubicBezTo>
                    <a:cubicBezTo>
                      <a:pt x="10" y="178"/>
                      <a:pt x="18" y="179"/>
                      <a:pt x="24" y="187"/>
                    </a:cubicBezTo>
                    <a:cubicBezTo>
                      <a:pt x="30" y="195"/>
                      <a:pt x="40" y="207"/>
                      <a:pt x="43" y="216"/>
                    </a:cubicBezTo>
                    <a:cubicBezTo>
                      <a:pt x="46" y="225"/>
                      <a:pt x="43" y="236"/>
                      <a:pt x="43" y="241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71" name="Freeform 155"/>
              <p:cNvSpPr>
                <a:spLocks/>
              </p:cNvSpPr>
              <p:nvPr/>
            </p:nvSpPr>
            <p:spPr bwMode="auto">
              <a:xfrm>
                <a:off x="1157" y="1584"/>
                <a:ext cx="5" cy="125"/>
              </a:xfrm>
              <a:custGeom>
                <a:avLst/>
                <a:gdLst>
                  <a:gd name="T0" fmla="*/ 0 w 5"/>
                  <a:gd name="T1" fmla="*/ 0 h 125"/>
                  <a:gd name="T2" fmla="*/ 5 w 5"/>
                  <a:gd name="T3" fmla="*/ 54 h 125"/>
                  <a:gd name="T4" fmla="*/ 3 w 5"/>
                  <a:gd name="T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25">
                    <a:moveTo>
                      <a:pt x="0" y="0"/>
                    </a:moveTo>
                    <a:cubicBezTo>
                      <a:pt x="1" y="9"/>
                      <a:pt x="5" y="33"/>
                      <a:pt x="5" y="54"/>
                    </a:cubicBezTo>
                    <a:cubicBezTo>
                      <a:pt x="5" y="75"/>
                      <a:pt x="3" y="110"/>
                      <a:pt x="3" y="125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72" name="Freeform 156"/>
              <p:cNvSpPr>
                <a:spLocks/>
              </p:cNvSpPr>
              <p:nvPr/>
            </p:nvSpPr>
            <p:spPr bwMode="auto">
              <a:xfrm>
                <a:off x="1136" y="1618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73" name="Freeform 157"/>
              <p:cNvSpPr>
                <a:spLocks/>
              </p:cNvSpPr>
              <p:nvPr/>
            </p:nvSpPr>
            <p:spPr bwMode="auto">
              <a:xfrm flipH="1">
                <a:off x="1167" y="1615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45383" name="Group 167"/>
            <p:cNvGrpSpPr>
              <a:grpSpLocks/>
            </p:cNvGrpSpPr>
            <p:nvPr/>
          </p:nvGrpSpPr>
          <p:grpSpPr bwMode="auto">
            <a:xfrm>
              <a:off x="3011" y="1290"/>
              <a:ext cx="118" cy="137"/>
              <a:chOff x="1045" y="1480"/>
              <a:chExt cx="226" cy="262"/>
            </a:xfrm>
          </p:grpSpPr>
          <p:sp>
            <p:nvSpPr>
              <p:cNvPr id="1545384" name="Freeform 168"/>
              <p:cNvSpPr>
                <a:spLocks/>
              </p:cNvSpPr>
              <p:nvPr/>
            </p:nvSpPr>
            <p:spPr bwMode="auto">
              <a:xfrm>
                <a:off x="1159" y="1522"/>
                <a:ext cx="112" cy="220"/>
              </a:xfrm>
              <a:custGeom>
                <a:avLst/>
                <a:gdLst>
                  <a:gd name="T0" fmla="*/ 0 w 112"/>
                  <a:gd name="T1" fmla="*/ 28 h 220"/>
                  <a:gd name="T2" fmla="*/ 51 w 112"/>
                  <a:gd name="T3" fmla="*/ 4 h 220"/>
                  <a:gd name="T4" fmla="*/ 106 w 112"/>
                  <a:gd name="T5" fmla="*/ 49 h 220"/>
                  <a:gd name="T6" fmla="*/ 87 w 112"/>
                  <a:gd name="T7" fmla="*/ 158 h 220"/>
                  <a:gd name="T8" fmla="*/ 60 w 112"/>
                  <a:gd name="T9" fmla="*/ 206 h 220"/>
                  <a:gd name="T10" fmla="*/ 31 w 112"/>
                  <a:gd name="T11" fmla="*/ 220 h 220"/>
                  <a:gd name="T12" fmla="*/ 5 w 112"/>
                  <a:gd name="T13" fmla="*/ 20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220">
                    <a:moveTo>
                      <a:pt x="0" y="28"/>
                    </a:moveTo>
                    <a:cubicBezTo>
                      <a:pt x="8" y="24"/>
                      <a:pt x="33" y="0"/>
                      <a:pt x="51" y="4"/>
                    </a:cubicBezTo>
                    <a:cubicBezTo>
                      <a:pt x="69" y="8"/>
                      <a:pt x="100" y="23"/>
                      <a:pt x="106" y="49"/>
                    </a:cubicBezTo>
                    <a:cubicBezTo>
                      <a:pt x="112" y="75"/>
                      <a:pt x="95" y="132"/>
                      <a:pt x="87" y="158"/>
                    </a:cubicBezTo>
                    <a:cubicBezTo>
                      <a:pt x="79" y="184"/>
                      <a:pt x="69" y="196"/>
                      <a:pt x="60" y="206"/>
                    </a:cubicBezTo>
                    <a:cubicBezTo>
                      <a:pt x="51" y="216"/>
                      <a:pt x="40" y="220"/>
                      <a:pt x="31" y="220"/>
                    </a:cubicBezTo>
                    <a:lnTo>
                      <a:pt x="5" y="206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85" name="Freeform 169"/>
              <p:cNvSpPr>
                <a:spLocks/>
              </p:cNvSpPr>
              <p:nvPr/>
            </p:nvSpPr>
            <p:spPr bwMode="auto">
              <a:xfrm>
                <a:off x="1156" y="1480"/>
                <a:ext cx="37" cy="253"/>
              </a:xfrm>
              <a:custGeom>
                <a:avLst/>
                <a:gdLst>
                  <a:gd name="T0" fmla="*/ 0 w 37"/>
                  <a:gd name="T1" fmla="*/ 0 h 253"/>
                  <a:gd name="T2" fmla="*/ 8 w 37"/>
                  <a:gd name="T3" fmla="*/ 37 h 253"/>
                  <a:gd name="T4" fmla="*/ 6 w 37"/>
                  <a:gd name="T5" fmla="*/ 70 h 253"/>
                  <a:gd name="T6" fmla="*/ 6 w 37"/>
                  <a:gd name="T7" fmla="*/ 111 h 253"/>
                  <a:gd name="T8" fmla="*/ 32 w 37"/>
                  <a:gd name="T9" fmla="*/ 135 h 253"/>
                  <a:gd name="T10" fmla="*/ 34 w 37"/>
                  <a:gd name="T11" fmla="*/ 171 h 253"/>
                  <a:gd name="T12" fmla="*/ 20 w 37"/>
                  <a:gd name="T13" fmla="*/ 190 h 253"/>
                  <a:gd name="T14" fmla="*/ 6 w 37"/>
                  <a:gd name="T15" fmla="*/ 222 h 253"/>
                  <a:gd name="T16" fmla="*/ 8 w 37"/>
                  <a:gd name="T1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53">
                    <a:moveTo>
                      <a:pt x="0" y="0"/>
                    </a:moveTo>
                    <a:cubicBezTo>
                      <a:pt x="4" y="12"/>
                      <a:pt x="7" y="25"/>
                      <a:pt x="8" y="37"/>
                    </a:cubicBezTo>
                    <a:cubicBezTo>
                      <a:pt x="9" y="49"/>
                      <a:pt x="6" y="58"/>
                      <a:pt x="6" y="70"/>
                    </a:cubicBezTo>
                    <a:cubicBezTo>
                      <a:pt x="6" y="82"/>
                      <a:pt x="2" y="100"/>
                      <a:pt x="6" y="111"/>
                    </a:cubicBezTo>
                    <a:cubicBezTo>
                      <a:pt x="10" y="122"/>
                      <a:pt x="27" y="125"/>
                      <a:pt x="32" y="135"/>
                    </a:cubicBezTo>
                    <a:cubicBezTo>
                      <a:pt x="37" y="145"/>
                      <a:pt x="36" y="162"/>
                      <a:pt x="34" y="171"/>
                    </a:cubicBezTo>
                    <a:cubicBezTo>
                      <a:pt x="32" y="180"/>
                      <a:pt x="25" y="181"/>
                      <a:pt x="20" y="190"/>
                    </a:cubicBezTo>
                    <a:cubicBezTo>
                      <a:pt x="15" y="199"/>
                      <a:pt x="8" y="212"/>
                      <a:pt x="6" y="222"/>
                    </a:cubicBezTo>
                    <a:cubicBezTo>
                      <a:pt x="4" y="232"/>
                      <a:pt x="8" y="247"/>
                      <a:pt x="8" y="253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86" name="Freeform 170"/>
              <p:cNvSpPr>
                <a:spLocks/>
              </p:cNvSpPr>
              <p:nvPr/>
            </p:nvSpPr>
            <p:spPr bwMode="auto">
              <a:xfrm>
                <a:off x="1045" y="1520"/>
                <a:ext cx="117" cy="220"/>
              </a:xfrm>
              <a:custGeom>
                <a:avLst/>
                <a:gdLst>
                  <a:gd name="T0" fmla="*/ 112 w 117"/>
                  <a:gd name="T1" fmla="*/ 28 h 220"/>
                  <a:gd name="T2" fmla="*/ 61 w 117"/>
                  <a:gd name="T3" fmla="*/ 4 h 220"/>
                  <a:gd name="T4" fmla="*/ 6 w 117"/>
                  <a:gd name="T5" fmla="*/ 49 h 220"/>
                  <a:gd name="T6" fmla="*/ 25 w 117"/>
                  <a:gd name="T7" fmla="*/ 158 h 220"/>
                  <a:gd name="T8" fmla="*/ 52 w 117"/>
                  <a:gd name="T9" fmla="*/ 206 h 220"/>
                  <a:gd name="T10" fmla="*/ 96 w 117"/>
                  <a:gd name="T11" fmla="*/ 219 h 220"/>
                  <a:gd name="T12" fmla="*/ 117 w 117"/>
                  <a:gd name="T13" fmla="*/ 20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20">
                    <a:moveTo>
                      <a:pt x="112" y="28"/>
                    </a:moveTo>
                    <a:cubicBezTo>
                      <a:pt x="104" y="24"/>
                      <a:pt x="79" y="0"/>
                      <a:pt x="61" y="4"/>
                    </a:cubicBezTo>
                    <a:cubicBezTo>
                      <a:pt x="43" y="8"/>
                      <a:pt x="12" y="23"/>
                      <a:pt x="6" y="49"/>
                    </a:cubicBezTo>
                    <a:cubicBezTo>
                      <a:pt x="0" y="75"/>
                      <a:pt x="17" y="132"/>
                      <a:pt x="25" y="158"/>
                    </a:cubicBezTo>
                    <a:cubicBezTo>
                      <a:pt x="33" y="184"/>
                      <a:pt x="40" y="196"/>
                      <a:pt x="52" y="206"/>
                    </a:cubicBezTo>
                    <a:cubicBezTo>
                      <a:pt x="64" y="216"/>
                      <a:pt x="85" y="220"/>
                      <a:pt x="96" y="219"/>
                    </a:cubicBezTo>
                    <a:lnTo>
                      <a:pt x="117" y="200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87" name="Freeform 171"/>
              <p:cNvSpPr>
                <a:spLocks/>
              </p:cNvSpPr>
              <p:nvPr/>
            </p:nvSpPr>
            <p:spPr bwMode="auto">
              <a:xfrm>
                <a:off x="1117" y="1482"/>
                <a:ext cx="46" cy="241"/>
              </a:xfrm>
              <a:custGeom>
                <a:avLst/>
                <a:gdLst>
                  <a:gd name="T0" fmla="*/ 38 w 46"/>
                  <a:gd name="T1" fmla="*/ 0 h 241"/>
                  <a:gd name="T2" fmla="*/ 22 w 46"/>
                  <a:gd name="T3" fmla="*/ 11 h 241"/>
                  <a:gd name="T4" fmla="*/ 37 w 46"/>
                  <a:gd name="T5" fmla="*/ 35 h 241"/>
                  <a:gd name="T6" fmla="*/ 40 w 46"/>
                  <a:gd name="T7" fmla="*/ 64 h 241"/>
                  <a:gd name="T8" fmla="*/ 39 w 46"/>
                  <a:gd name="T9" fmla="*/ 105 h 241"/>
                  <a:gd name="T10" fmla="*/ 13 w 46"/>
                  <a:gd name="T11" fmla="*/ 129 h 241"/>
                  <a:gd name="T12" fmla="*/ 8 w 46"/>
                  <a:gd name="T13" fmla="*/ 168 h 241"/>
                  <a:gd name="T14" fmla="*/ 24 w 46"/>
                  <a:gd name="T15" fmla="*/ 187 h 241"/>
                  <a:gd name="T16" fmla="*/ 43 w 46"/>
                  <a:gd name="T17" fmla="*/ 216 h 241"/>
                  <a:gd name="T18" fmla="*/ 43 w 46"/>
                  <a:gd name="T1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41">
                    <a:moveTo>
                      <a:pt x="38" y="0"/>
                    </a:moveTo>
                    <a:cubicBezTo>
                      <a:pt x="36" y="2"/>
                      <a:pt x="22" y="5"/>
                      <a:pt x="22" y="11"/>
                    </a:cubicBezTo>
                    <a:cubicBezTo>
                      <a:pt x="22" y="17"/>
                      <a:pt x="34" y="26"/>
                      <a:pt x="37" y="35"/>
                    </a:cubicBezTo>
                    <a:cubicBezTo>
                      <a:pt x="40" y="44"/>
                      <a:pt x="40" y="52"/>
                      <a:pt x="40" y="64"/>
                    </a:cubicBezTo>
                    <a:cubicBezTo>
                      <a:pt x="40" y="76"/>
                      <a:pt x="43" y="94"/>
                      <a:pt x="39" y="105"/>
                    </a:cubicBezTo>
                    <a:cubicBezTo>
                      <a:pt x="35" y="116"/>
                      <a:pt x="26" y="116"/>
                      <a:pt x="13" y="129"/>
                    </a:cubicBezTo>
                    <a:cubicBezTo>
                      <a:pt x="0" y="142"/>
                      <a:pt x="6" y="158"/>
                      <a:pt x="8" y="168"/>
                    </a:cubicBezTo>
                    <a:cubicBezTo>
                      <a:pt x="10" y="178"/>
                      <a:pt x="18" y="179"/>
                      <a:pt x="24" y="187"/>
                    </a:cubicBezTo>
                    <a:cubicBezTo>
                      <a:pt x="30" y="195"/>
                      <a:pt x="40" y="207"/>
                      <a:pt x="43" y="216"/>
                    </a:cubicBezTo>
                    <a:cubicBezTo>
                      <a:pt x="46" y="225"/>
                      <a:pt x="43" y="236"/>
                      <a:pt x="43" y="241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88" name="Freeform 172"/>
              <p:cNvSpPr>
                <a:spLocks/>
              </p:cNvSpPr>
              <p:nvPr/>
            </p:nvSpPr>
            <p:spPr bwMode="auto">
              <a:xfrm>
                <a:off x="1157" y="1584"/>
                <a:ext cx="5" cy="125"/>
              </a:xfrm>
              <a:custGeom>
                <a:avLst/>
                <a:gdLst>
                  <a:gd name="T0" fmla="*/ 0 w 5"/>
                  <a:gd name="T1" fmla="*/ 0 h 125"/>
                  <a:gd name="T2" fmla="*/ 5 w 5"/>
                  <a:gd name="T3" fmla="*/ 54 h 125"/>
                  <a:gd name="T4" fmla="*/ 3 w 5"/>
                  <a:gd name="T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25">
                    <a:moveTo>
                      <a:pt x="0" y="0"/>
                    </a:moveTo>
                    <a:cubicBezTo>
                      <a:pt x="1" y="9"/>
                      <a:pt x="5" y="33"/>
                      <a:pt x="5" y="54"/>
                    </a:cubicBezTo>
                    <a:cubicBezTo>
                      <a:pt x="5" y="75"/>
                      <a:pt x="3" y="110"/>
                      <a:pt x="3" y="125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89" name="Freeform 173"/>
              <p:cNvSpPr>
                <a:spLocks/>
              </p:cNvSpPr>
              <p:nvPr/>
            </p:nvSpPr>
            <p:spPr bwMode="auto">
              <a:xfrm>
                <a:off x="1136" y="1618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390" name="Freeform 174"/>
              <p:cNvSpPr>
                <a:spLocks/>
              </p:cNvSpPr>
              <p:nvPr/>
            </p:nvSpPr>
            <p:spPr bwMode="auto">
              <a:xfrm flipH="1">
                <a:off x="1167" y="1615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45510" name="Rectangle 294"/>
            <p:cNvSpPr>
              <a:spLocks noChangeArrowheads="1"/>
            </p:cNvSpPr>
            <p:nvPr/>
          </p:nvSpPr>
          <p:spPr bwMode="auto">
            <a:xfrm>
              <a:off x="2925" y="1253"/>
              <a:ext cx="707" cy="4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5607" name="Text Box 391"/>
            <p:cNvSpPr txBox="1">
              <a:spLocks noChangeArrowheads="1"/>
            </p:cNvSpPr>
            <p:nvPr/>
          </p:nvSpPr>
          <p:spPr bwMode="auto">
            <a:xfrm>
              <a:off x="3606" y="1204"/>
              <a:ext cx="5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600">
                  <a:latin typeface="Arial" panose="020B0604020202020204" pitchFamily="34" charset="0"/>
                  <a:ea typeface="華康楷書體W5(P)" panose="02010600010101010101" pitchFamily="2" charset="-120"/>
                </a:rPr>
                <a:t>Sample</a:t>
              </a:r>
            </a:p>
          </p:txBody>
        </p:sp>
      </p:grpSp>
      <p:grpSp>
        <p:nvGrpSpPr>
          <p:cNvPr id="1545610" name="Group 394"/>
          <p:cNvGrpSpPr>
            <a:grpSpLocks/>
          </p:cNvGrpSpPr>
          <p:nvPr/>
        </p:nvGrpSpPr>
        <p:grpSpPr bwMode="auto">
          <a:xfrm>
            <a:off x="6791325" y="1801813"/>
            <a:ext cx="1965325" cy="790575"/>
            <a:chOff x="4278" y="1204"/>
            <a:chExt cx="1238" cy="498"/>
          </a:xfrm>
        </p:grpSpPr>
        <p:sp>
          <p:nvSpPr>
            <p:cNvPr id="1545515" name="Rectangle 299"/>
            <p:cNvSpPr>
              <a:spLocks noChangeArrowheads="1"/>
            </p:cNvSpPr>
            <p:nvPr/>
          </p:nvSpPr>
          <p:spPr bwMode="auto">
            <a:xfrm>
              <a:off x="4278" y="1253"/>
              <a:ext cx="707" cy="44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545516" name="Group 300"/>
            <p:cNvGrpSpPr>
              <a:grpSpLocks/>
            </p:cNvGrpSpPr>
            <p:nvPr/>
          </p:nvGrpSpPr>
          <p:grpSpPr bwMode="auto">
            <a:xfrm>
              <a:off x="4343" y="1297"/>
              <a:ext cx="101" cy="202"/>
              <a:chOff x="678" y="1470"/>
              <a:chExt cx="188" cy="347"/>
            </a:xfrm>
          </p:grpSpPr>
          <p:sp>
            <p:nvSpPr>
              <p:cNvPr id="1545517" name="Freeform 301"/>
              <p:cNvSpPr>
                <a:spLocks/>
              </p:cNvSpPr>
              <p:nvPr/>
            </p:nvSpPr>
            <p:spPr bwMode="auto">
              <a:xfrm>
                <a:off x="682" y="1470"/>
                <a:ext cx="184" cy="212"/>
              </a:xfrm>
              <a:custGeom>
                <a:avLst/>
                <a:gdLst>
                  <a:gd name="T0" fmla="*/ 0 w 184"/>
                  <a:gd name="T1" fmla="*/ 210 h 212"/>
                  <a:gd name="T2" fmla="*/ 52 w 184"/>
                  <a:gd name="T3" fmla="*/ 16 h 212"/>
                  <a:gd name="T4" fmla="*/ 176 w 184"/>
                  <a:gd name="T5" fmla="*/ 63 h 212"/>
                  <a:gd name="T6" fmla="*/ 0 w 184"/>
                  <a:gd name="T7" fmla="*/ 2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212">
                    <a:moveTo>
                      <a:pt x="0" y="210"/>
                    </a:moveTo>
                    <a:cubicBezTo>
                      <a:pt x="0" y="207"/>
                      <a:pt x="47" y="18"/>
                      <a:pt x="52" y="16"/>
                    </a:cubicBezTo>
                    <a:cubicBezTo>
                      <a:pt x="89" y="0"/>
                      <a:pt x="184" y="49"/>
                      <a:pt x="176" y="63"/>
                    </a:cubicBezTo>
                    <a:cubicBezTo>
                      <a:pt x="168" y="77"/>
                      <a:pt x="3" y="212"/>
                      <a:pt x="0" y="210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18" name="Freeform 302"/>
              <p:cNvSpPr>
                <a:spLocks/>
              </p:cNvSpPr>
              <p:nvPr/>
            </p:nvSpPr>
            <p:spPr bwMode="auto">
              <a:xfrm>
                <a:off x="678" y="1531"/>
                <a:ext cx="187" cy="286"/>
              </a:xfrm>
              <a:custGeom>
                <a:avLst/>
                <a:gdLst>
                  <a:gd name="T0" fmla="*/ 6 w 187"/>
                  <a:gd name="T1" fmla="*/ 145 h 286"/>
                  <a:gd name="T2" fmla="*/ 7 w 187"/>
                  <a:gd name="T3" fmla="*/ 284 h 286"/>
                  <a:gd name="T4" fmla="*/ 184 w 187"/>
                  <a:gd name="T5" fmla="*/ 132 h 286"/>
                  <a:gd name="T6" fmla="*/ 183 w 187"/>
                  <a:gd name="T7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86">
                    <a:moveTo>
                      <a:pt x="6" y="145"/>
                    </a:moveTo>
                    <a:cubicBezTo>
                      <a:pt x="6" y="168"/>
                      <a:pt x="0" y="281"/>
                      <a:pt x="7" y="284"/>
                    </a:cubicBezTo>
                    <a:cubicBezTo>
                      <a:pt x="14" y="286"/>
                      <a:pt x="187" y="121"/>
                      <a:pt x="184" y="132"/>
                    </a:cubicBezTo>
                    <a:cubicBezTo>
                      <a:pt x="181" y="142"/>
                      <a:pt x="183" y="27"/>
                      <a:pt x="183" y="0"/>
                    </a:cubicBezTo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19" name="Oval 303"/>
              <p:cNvSpPr>
                <a:spLocks noChangeArrowheads="1"/>
              </p:cNvSpPr>
              <p:nvPr/>
            </p:nvSpPr>
            <p:spPr bwMode="auto">
              <a:xfrm>
                <a:off x="746" y="1636"/>
                <a:ext cx="44" cy="44"/>
              </a:xfrm>
              <a:prstGeom prst="ellipse">
                <a:avLst/>
              </a:prstGeom>
              <a:noFill/>
              <a:ln w="3175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5520" name="Freeform 304"/>
              <p:cNvSpPr>
                <a:spLocks/>
              </p:cNvSpPr>
              <p:nvPr/>
            </p:nvSpPr>
            <p:spPr bwMode="auto">
              <a:xfrm>
                <a:off x="810" y="1586"/>
                <a:ext cx="39" cy="38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21" name="Freeform 305"/>
              <p:cNvSpPr>
                <a:spLocks/>
              </p:cNvSpPr>
              <p:nvPr/>
            </p:nvSpPr>
            <p:spPr bwMode="auto">
              <a:xfrm rot="-24937180">
                <a:off x="725" y="1688"/>
                <a:ext cx="44" cy="44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22" name="Freeform 306"/>
              <p:cNvSpPr>
                <a:spLocks/>
              </p:cNvSpPr>
              <p:nvPr/>
            </p:nvSpPr>
            <p:spPr bwMode="auto">
              <a:xfrm>
                <a:off x="792" y="1663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23" name="Freeform 307"/>
              <p:cNvSpPr>
                <a:spLocks/>
              </p:cNvSpPr>
              <p:nvPr/>
            </p:nvSpPr>
            <p:spPr bwMode="auto">
              <a:xfrm>
                <a:off x="696" y="1741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24" name="Freeform 308"/>
              <p:cNvSpPr>
                <a:spLocks/>
              </p:cNvSpPr>
              <p:nvPr/>
            </p:nvSpPr>
            <p:spPr bwMode="auto">
              <a:xfrm flipV="1">
                <a:off x="811" y="1636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25" name="Freeform 309"/>
              <p:cNvSpPr>
                <a:spLocks/>
              </p:cNvSpPr>
              <p:nvPr/>
            </p:nvSpPr>
            <p:spPr bwMode="auto">
              <a:xfrm>
                <a:off x="688" y="1681"/>
                <a:ext cx="33" cy="39"/>
              </a:xfrm>
              <a:custGeom>
                <a:avLst/>
                <a:gdLst>
                  <a:gd name="T0" fmla="*/ 13 w 33"/>
                  <a:gd name="T1" fmla="*/ 35 h 39"/>
                  <a:gd name="T2" fmla="*/ 31 w 33"/>
                  <a:gd name="T3" fmla="*/ 25 h 39"/>
                  <a:gd name="T4" fmla="*/ 26 w 33"/>
                  <a:gd name="T5" fmla="*/ 6 h 39"/>
                  <a:gd name="T6" fmla="*/ 6 w 33"/>
                  <a:gd name="T7" fmla="*/ 17 h 39"/>
                  <a:gd name="T8" fmla="*/ 13 w 33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9">
                    <a:moveTo>
                      <a:pt x="13" y="35"/>
                    </a:moveTo>
                    <a:cubicBezTo>
                      <a:pt x="26" y="39"/>
                      <a:pt x="29" y="30"/>
                      <a:pt x="31" y="25"/>
                    </a:cubicBezTo>
                    <a:cubicBezTo>
                      <a:pt x="33" y="20"/>
                      <a:pt x="30" y="7"/>
                      <a:pt x="26" y="6"/>
                    </a:cubicBezTo>
                    <a:cubicBezTo>
                      <a:pt x="12" y="0"/>
                      <a:pt x="9" y="12"/>
                      <a:pt x="6" y="17"/>
                    </a:cubicBezTo>
                    <a:cubicBezTo>
                      <a:pt x="4" y="22"/>
                      <a:pt x="0" y="31"/>
                      <a:pt x="13" y="35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26" name="Freeform 310"/>
              <p:cNvSpPr>
                <a:spLocks/>
              </p:cNvSpPr>
              <p:nvPr/>
            </p:nvSpPr>
            <p:spPr bwMode="auto">
              <a:xfrm>
                <a:off x="793" y="1616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45539" name="Group 323"/>
            <p:cNvGrpSpPr>
              <a:grpSpLocks/>
            </p:cNvGrpSpPr>
            <p:nvPr/>
          </p:nvGrpSpPr>
          <p:grpSpPr bwMode="auto">
            <a:xfrm>
              <a:off x="4545" y="1329"/>
              <a:ext cx="101" cy="202"/>
              <a:chOff x="678" y="1470"/>
              <a:chExt cx="188" cy="347"/>
            </a:xfrm>
          </p:grpSpPr>
          <p:sp>
            <p:nvSpPr>
              <p:cNvPr id="1545540" name="Freeform 324"/>
              <p:cNvSpPr>
                <a:spLocks/>
              </p:cNvSpPr>
              <p:nvPr/>
            </p:nvSpPr>
            <p:spPr bwMode="auto">
              <a:xfrm>
                <a:off x="682" y="1470"/>
                <a:ext cx="184" cy="212"/>
              </a:xfrm>
              <a:custGeom>
                <a:avLst/>
                <a:gdLst>
                  <a:gd name="T0" fmla="*/ 0 w 184"/>
                  <a:gd name="T1" fmla="*/ 210 h 212"/>
                  <a:gd name="T2" fmla="*/ 52 w 184"/>
                  <a:gd name="T3" fmla="*/ 16 h 212"/>
                  <a:gd name="T4" fmla="*/ 176 w 184"/>
                  <a:gd name="T5" fmla="*/ 63 h 212"/>
                  <a:gd name="T6" fmla="*/ 0 w 184"/>
                  <a:gd name="T7" fmla="*/ 2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212">
                    <a:moveTo>
                      <a:pt x="0" y="210"/>
                    </a:moveTo>
                    <a:cubicBezTo>
                      <a:pt x="0" y="207"/>
                      <a:pt x="47" y="18"/>
                      <a:pt x="52" y="16"/>
                    </a:cubicBezTo>
                    <a:cubicBezTo>
                      <a:pt x="89" y="0"/>
                      <a:pt x="184" y="49"/>
                      <a:pt x="176" y="63"/>
                    </a:cubicBezTo>
                    <a:cubicBezTo>
                      <a:pt x="168" y="77"/>
                      <a:pt x="3" y="212"/>
                      <a:pt x="0" y="210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41" name="Freeform 325"/>
              <p:cNvSpPr>
                <a:spLocks/>
              </p:cNvSpPr>
              <p:nvPr/>
            </p:nvSpPr>
            <p:spPr bwMode="auto">
              <a:xfrm>
                <a:off x="678" y="1531"/>
                <a:ext cx="187" cy="286"/>
              </a:xfrm>
              <a:custGeom>
                <a:avLst/>
                <a:gdLst>
                  <a:gd name="T0" fmla="*/ 6 w 187"/>
                  <a:gd name="T1" fmla="*/ 145 h 286"/>
                  <a:gd name="T2" fmla="*/ 7 w 187"/>
                  <a:gd name="T3" fmla="*/ 284 h 286"/>
                  <a:gd name="T4" fmla="*/ 184 w 187"/>
                  <a:gd name="T5" fmla="*/ 132 h 286"/>
                  <a:gd name="T6" fmla="*/ 183 w 187"/>
                  <a:gd name="T7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86">
                    <a:moveTo>
                      <a:pt x="6" y="145"/>
                    </a:moveTo>
                    <a:cubicBezTo>
                      <a:pt x="6" y="168"/>
                      <a:pt x="0" y="281"/>
                      <a:pt x="7" y="284"/>
                    </a:cubicBezTo>
                    <a:cubicBezTo>
                      <a:pt x="14" y="286"/>
                      <a:pt x="187" y="121"/>
                      <a:pt x="184" y="132"/>
                    </a:cubicBezTo>
                    <a:cubicBezTo>
                      <a:pt x="181" y="142"/>
                      <a:pt x="183" y="27"/>
                      <a:pt x="183" y="0"/>
                    </a:cubicBezTo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42" name="Oval 326"/>
              <p:cNvSpPr>
                <a:spLocks noChangeArrowheads="1"/>
              </p:cNvSpPr>
              <p:nvPr/>
            </p:nvSpPr>
            <p:spPr bwMode="auto">
              <a:xfrm>
                <a:off x="746" y="1636"/>
                <a:ext cx="44" cy="44"/>
              </a:xfrm>
              <a:prstGeom prst="ellipse">
                <a:avLst/>
              </a:prstGeom>
              <a:noFill/>
              <a:ln w="3175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5543" name="Freeform 327"/>
              <p:cNvSpPr>
                <a:spLocks/>
              </p:cNvSpPr>
              <p:nvPr/>
            </p:nvSpPr>
            <p:spPr bwMode="auto">
              <a:xfrm>
                <a:off x="810" y="1586"/>
                <a:ext cx="39" cy="38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44" name="Freeform 328"/>
              <p:cNvSpPr>
                <a:spLocks/>
              </p:cNvSpPr>
              <p:nvPr/>
            </p:nvSpPr>
            <p:spPr bwMode="auto">
              <a:xfrm rot="-24937180">
                <a:off x="725" y="1688"/>
                <a:ext cx="44" cy="44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45" name="Freeform 329"/>
              <p:cNvSpPr>
                <a:spLocks/>
              </p:cNvSpPr>
              <p:nvPr/>
            </p:nvSpPr>
            <p:spPr bwMode="auto">
              <a:xfrm>
                <a:off x="792" y="1663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46" name="Freeform 330"/>
              <p:cNvSpPr>
                <a:spLocks/>
              </p:cNvSpPr>
              <p:nvPr/>
            </p:nvSpPr>
            <p:spPr bwMode="auto">
              <a:xfrm>
                <a:off x="696" y="1741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47" name="Freeform 331"/>
              <p:cNvSpPr>
                <a:spLocks/>
              </p:cNvSpPr>
              <p:nvPr/>
            </p:nvSpPr>
            <p:spPr bwMode="auto">
              <a:xfrm flipV="1">
                <a:off x="811" y="1636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48" name="Freeform 332"/>
              <p:cNvSpPr>
                <a:spLocks/>
              </p:cNvSpPr>
              <p:nvPr/>
            </p:nvSpPr>
            <p:spPr bwMode="auto">
              <a:xfrm>
                <a:off x="688" y="1681"/>
                <a:ext cx="33" cy="39"/>
              </a:xfrm>
              <a:custGeom>
                <a:avLst/>
                <a:gdLst>
                  <a:gd name="T0" fmla="*/ 13 w 33"/>
                  <a:gd name="T1" fmla="*/ 35 h 39"/>
                  <a:gd name="T2" fmla="*/ 31 w 33"/>
                  <a:gd name="T3" fmla="*/ 25 h 39"/>
                  <a:gd name="T4" fmla="*/ 26 w 33"/>
                  <a:gd name="T5" fmla="*/ 6 h 39"/>
                  <a:gd name="T6" fmla="*/ 6 w 33"/>
                  <a:gd name="T7" fmla="*/ 17 h 39"/>
                  <a:gd name="T8" fmla="*/ 13 w 33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9">
                    <a:moveTo>
                      <a:pt x="13" y="35"/>
                    </a:moveTo>
                    <a:cubicBezTo>
                      <a:pt x="26" y="39"/>
                      <a:pt x="29" y="30"/>
                      <a:pt x="31" y="25"/>
                    </a:cubicBezTo>
                    <a:cubicBezTo>
                      <a:pt x="33" y="20"/>
                      <a:pt x="30" y="7"/>
                      <a:pt x="26" y="6"/>
                    </a:cubicBezTo>
                    <a:cubicBezTo>
                      <a:pt x="12" y="0"/>
                      <a:pt x="9" y="12"/>
                      <a:pt x="6" y="17"/>
                    </a:cubicBezTo>
                    <a:cubicBezTo>
                      <a:pt x="4" y="22"/>
                      <a:pt x="0" y="31"/>
                      <a:pt x="13" y="35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49" name="Freeform 333"/>
              <p:cNvSpPr>
                <a:spLocks/>
              </p:cNvSpPr>
              <p:nvPr/>
            </p:nvSpPr>
            <p:spPr bwMode="auto">
              <a:xfrm>
                <a:off x="793" y="1616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45550" name="Group 334"/>
            <p:cNvGrpSpPr>
              <a:grpSpLocks/>
            </p:cNvGrpSpPr>
            <p:nvPr/>
          </p:nvGrpSpPr>
          <p:grpSpPr bwMode="auto">
            <a:xfrm>
              <a:off x="4814" y="1447"/>
              <a:ext cx="101" cy="202"/>
              <a:chOff x="678" y="1470"/>
              <a:chExt cx="188" cy="347"/>
            </a:xfrm>
          </p:grpSpPr>
          <p:sp>
            <p:nvSpPr>
              <p:cNvPr id="1545551" name="Freeform 335"/>
              <p:cNvSpPr>
                <a:spLocks/>
              </p:cNvSpPr>
              <p:nvPr/>
            </p:nvSpPr>
            <p:spPr bwMode="auto">
              <a:xfrm>
                <a:off x="682" y="1470"/>
                <a:ext cx="184" cy="212"/>
              </a:xfrm>
              <a:custGeom>
                <a:avLst/>
                <a:gdLst>
                  <a:gd name="T0" fmla="*/ 0 w 184"/>
                  <a:gd name="T1" fmla="*/ 210 h 212"/>
                  <a:gd name="T2" fmla="*/ 52 w 184"/>
                  <a:gd name="T3" fmla="*/ 16 h 212"/>
                  <a:gd name="T4" fmla="*/ 176 w 184"/>
                  <a:gd name="T5" fmla="*/ 63 h 212"/>
                  <a:gd name="T6" fmla="*/ 0 w 184"/>
                  <a:gd name="T7" fmla="*/ 2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212">
                    <a:moveTo>
                      <a:pt x="0" y="210"/>
                    </a:moveTo>
                    <a:cubicBezTo>
                      <a:pt x="0" y="207"/>
                      <a:pt x="47" y="18"/>
                      <a:pt x="52" y="16"/>
                    </a:cubicBezTo>
                    <a:cubicBezTo>
                      <a:pt x="89" y="0"/>
                      <a:pt x="184" y="49"/>
                      <a:pt x="176" y="63"/>
                    </a:cubicBezTo>
                    <a:cubicBezTo>
                      <a:pt x="168" y="77"/>
                      <a:pt x="3" y="212"/>
                      <a:pt x="0" y="210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52" name="Freeform 336"/>
              <p:cNvSpPr>
                <a:spLocks/>
              </p:cNvSpPr>
              <p:nvPr/>
            </p:nvSpPr>
            <p:spPr bwMode="auto">
              <a:xfrm>
                <a:off x="678" y="1531"/>
                <a:ext cx="187" cy="286"/>
              </a:xfrm>
              <a:custGeom>
                <a:avLst/>
                <a:gdLst>
                  <a:gd name="T0" fmla="*/ 6 w 187"/>
                  <a:gd name="T1" fmla="*/ 145 h 286"/>
                  <a:gd name="T2" fmla="*/ 7 w 187"/>
                  <a:gd name="T3" fmla="*/ 284 h 286"/>
                  <a:gd name="T4" fmla="*/ 184 w 187"/>
                  <a:gd name="T5" fmla="*/ 132 h 286"/>
                  <a:gd name="T6" fmla="*/ 183 w 187"/>
                  <a:gd name="T7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7" h="286">
                    <a:moveTo>
                      <a:pt x="6" y="145"/>
                    </a:moveTo>
                    <a:cubicBezTo>
                      <a:pt x="6" y="168"/>
                      <a:pt x="0" y="281"/>
                      <a:pt x="7" y="284"/>
                    </a:cubicBezTo>
                    <a:cubicBezTo>
                      <a:pt x="14" y="286"/>
                      <a:pt x="187" y="121"/>
                      <a:pt x="184" y="132"/>
                    </a:cubicBezTo>
                    <a:cubicBezTo>
                      <a:pt x="181" y="142"/>
                      <a:pt x="183" y="27"/>
                      <a:pt x="183" y="0"/>
                    </a:cubicBezTo>
                  </a:path>
                </a:pathLst>
              </a:custGeom>
              <a:noFill/>
              <a:ln w="6350" cap="flat" cmpd="sng">
                <a:solidFill>
                  <a:srgbClr val="CC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53" name="Oval 337"/>
              <p:cNvSpPr>
                <a:spLocks noChangeArrowheads="1"/>
              </p:cNvSpPr>
              <p:nvPr/>
            </p:nvSpPr>
            <p:spPr bwMode="auto">
              <a:xfrm>
                <a:off x="746" y="1636"/>
                <a:ext cx="44" cy="44"/>
              </a:xfrm>
              <a:prstGeom prst="ellipse">
                <a:avLst/>
              </a:prstGeom>
              <a:noFill/>
              <a:ln w="3175">
                <a:solidFill>
                  <a:srgbClr val="CC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5554" name="Freeform 338"/>
              <p:cNvSpPr>
                <a:spLocks/>
              </p:cNvSpPr>
              <p:nvPr/>
            </p:nvSpPr>
            <p:spPr bwMode="auto">
              <a:xfrm>
                <a:off x="810" y="1586"/>
                <a:ext cx="39" cy="38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55" name="Freeform 339"/>
              <p:cNvSpPr>
                <a:spLocks/>
              </p:cNvSpPr>
              <p:nvPr/>
            </p:nvSpPr>
            <p:spPr bwMode="auto">
              <a:xfrm rot="-24937180">
                <a:off x="725" y="1688"/>
                <a:ext cx="44" cy="44"/>
              </a:xfrm>
              <a:custGeom>
                <a:avLst/>
                <a:gdLst>
                  <a:gd name="T0" fmla="*/ 4 w 39"/>
                  <a:gd name="T1" fmla="*/ 22 h 38"/>
                  <a:gd name="T2" fmla="*/ 24 w 39"/>
                  <a:gd name="T3" fmla="*/ 38 h 38"/>
                  <a:gd name="T4" fmla="*/ 37 w 39"/>
                  <a:gd name="T5" fmla="*/ 19 h 38"/>
                  <a:gd name="T6" fmla="*/ 23 w 39"/>
                  <a:gd name="T7" fmla="*/ 0 h 38"/>
                  <a:gd name="T8" fmla="*/ 4 w 39"/>
                  <a:gd name="T9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8">
                    <a:moveTo>
                      <a:pt x="4" y="22"/>
                    </a:moveTo>
                    <a:cubicBezTo>
                      <a:pt x="8" y="34"/>
                      <a:pt x="19" y="38"/>
                      <a:pt x="24" y="38"/>
                    </a:cubicBezTo>
                    <a:cubicBezTo>
                      <a:pt x="28" y="38"/>
                      <a:pt x="39" y="32"/>
                      <a:pt x="37" y="19"/>
                    </a:cubicBezTo>
                    <a:cubicBezTo>
                      <a:pt x="35" y="6"/>
                      <a:pt x="28" y="0"/>
                      <a:pt x="23" y="0"/>
                    </a:cubicBezTo>
                    <a:cubicBezTo>
                      <a:pt x="18" y="0"/>
                      <a:pt x="0" y="10"/>
                      <a:pt x="4" y="22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56" name="Freeform 340"/>
              <p:cNvSpPr>
                <a:spLocks/>
              </p:cNvSpPr>
              <p:nvPr/>
            </p:nvSpPr>
            <p:spPr bwMode="auto">
              <a:xfrm>
                <a:off x="792" y="1663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57" name="Freeform 341"/>
              <p:cNvSpPr>
                <a:spLocks/>
              </p:cNvSpPr>
              <p:nvPr/>
            </p:nvSpPr>
            <p:spPr bwMode="auto">
              <a:xfrm>
                <a:off x="696" y="1741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58" name="Freeform 342"/>
              <p:cNvSpPr>
                <a:spLocks/>
              </p:cNvSpPr>
              <p:nvPr/>
            </p:nvSpPr>
            <p:spPr bwMode="auto">
              <a:xfrm flipV="1">
                <a:off x="811" y="1636"/>
                <a:ext cx="27" cy="31"/>
              </a:xfrm>
              <a:custGeom>
                <a:avLst/>
                <a:gdLst>
                  <a:gd name="T0" fmla="*/ 17 w 27"/>
                  <a:gd name="T1" fmla="*/ 4 h 31"/>
                  <a:gd name="T2" fmla="*/ 1 w 27"/>
                  <a:gd name="T3" fmla="*/ 12 h 31"/>
                  <a:gd name="T4" fmla="*/ 9 w 27"/>
                  <a:gd name="T5" fmla="*/ 28 h 31"/>
                  <a:gd name="T6" fmla="*/ 24 w 27"/>
                  <a:gd name="T7" fmla="*/ 21 h 31"/>
                  <a:gd name="T8" fmla="*/ 17 w 27"/>
                  <a:gd name="T9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1">
                    <a:moveTo>
                      <a:pt x="17" y="4"/>
                    </a:moveTo>
                    <a:cubicBezTo>
                      <a:pt x="9" y="0"/>
                      <a:pt x="2" y="8"/>
                      <a:pt x="1" y="12"/>
                    </a:cubicBezTo>
                    <a:cubicBezTo>
                      <a:pt x="0" y="16"/>
                      <a:pt x="5" y="26"/>
                      <a:pt x="9" y="28"/>
                    </a:cubicBezTo>
                    <a:cubicBezTo>
                      <a:pt x="13" y="30"/>
                      <a:pt x="21" y="31"/>
                      <a:pt x="24" y="21"/>
                    </a:cubicBezTo>
                    <a:cubicBezTo>
                      <a:pt x="27" y="11"/>
                      <a:pt x="19" y="8"/>
                      <a:pt x="17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59" name="Freeform 343"/>
              <p:cNvSpPr>
                <a:spLocks/>
              </p:cNvSpPr>
              <p:nvPr/>
            </p:nvSpPr>
            <p:spPr bwMode="auto">
              <a:xfrm>
                <a:off x="688" y="1681"/>
                <a:ext cx="33" cy="39"/>
              </a:xfrm>
              <a:custGeom>
                <a:avLst/>
                <a:gdLst>
                  <a:gd name="T0" fmla="*/ 13 w 33"/>
                  <a:gd name="T1" fmla="*/ 35 h 39"/>
                  <a:gd name="T2" fmla="*/ 31 w 33"/>
                  <a:gd name="T3" fmla="*/ 25 h 39"/>
                  <a:gd name="T4" fmla="*/ 26 w 33"/>
                  <a:gd name="T5" fmla="*/ 6 h 39"/>
                  <a:gd name="T6" fmla="*/ 6 w 33"/>
                  <a:gd name="T7" fmla="*/ 17 h 39"/>
                  <a:gd name="T8" fmla="*/ 13 w 33"/>
                  <a:gd name="T9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9">
                    <a:moveTo>
                      <a:pt x="13" y="35"/>
                    </a:moveTo>
                    <a:cubicBezTo>
                      <a:pt x="26" y="39"/>
                      <a:pt x="29" y="30"/>
                      <a:pt x="31" y="25"/>
                    </a:cubicBezTo>
                    <a:cubicBezTo>
                      <a:pt x="33" y="20"/>
                      <a:pt x="30" y="7"/>
                      <a:pt x="26" y="6"/>
                    </a:cubicBezTo>
                    <a:cubicBezTo>
                      <a:pt x="12" y="0"/>
                      <a:pt x="9" y="12"/>
                      <a:pt x="6" y="17"/>
                    </a:cubicBezTo>
                    <a:cubicBezTo>
                      <a:pt x="4" y="22"/>
                      <a:pt x="0" y="31"/>
                      <a:pt x="13" y="35"/>
                    </a:cubicBezTo>
                    <a:close/>
                  </a:path>
                </a:pathLst>
              </a:custGeom>
              <a:noFill/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60" name="Freeform 344"/>
              <p:cNvSpPr>
                <a:spLocks/>
              </p:cNvSpPr>
              <p:nvPr/>
            </p:nvSpPr>
            <p:spPr bwMode="auto">
              <a:xfrm>
                <a:off x="793" y="1616"/>
                <a:ext cx="21" cy="29"/>
              </a:xfrm>
              <a:custGeom>
                <a:avLst/>
                <a:gdLst>
                  <a:gd name="T0" fmla="*/ 8 w 21"/>
                  <a:gd name="T1" fmla="*/ 4 h 29"/>
                  <a:gd name="T2" fmla="*/ 20 w 21"/>
                  <a:gd name="T3" fmla="*/ 12 h 29"/>
                  <a:gd name="T4" fmla="*/ 13 w 21"/>
                  <a:gd name="T5" fmla="*/ 27 h 29"/>
                  <a:gd name="T6" fmla="*/ 2 w 21"/>
                  <a:gd name="T7" fmla="*/ 21 h 29"/>
                  <a:gd name="T8" fmla="*/ 8 w 21"/>
                  <a:gd name="T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8" y="4"/>
                    </a:moveTo>
                    <a:cubicBezTo>
                      <a:pt x="16" y="0"/>
                      <a:pt x="19" y="8"/>
                      <a:pt x="20" y="12"/>
                    </a:cubicBezTo>
                    <a:cubicBezTo>
                      <a:pt x="21" y="16"/>
                      <a:pt x="16" y="25"/>
                      <a:pt x="13" y="27"/>
                    </a:cubicBezTo>
                    <a:cubicBezTo>
                      <a:pt x="10" y="29"/>
                      <a:pt x="3" y="25"/>
                      <a:pt x="2" y="21"/>
                    </a:cubicBezTo>
                    <a:cubicBezTo>
                      <a:pt x="1" y="17"/>
                      <a:pt x="0" y="8"/>
                      <a:pt x="8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rgbClr val="CC99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45561" name="Group 345"/>
            <p:cNvGrpSpPr>
              <a:grpSpLocks/>
            </p:cNvGrpSpPr>
            <p:nvPr/>
          </p:nvGrpSpPr>
          <p:grpSpPr bwMode="auto">
            <a:xfrm>
              <a:off x="4708" y="1296"/>
              <a:ext cx="118" cy="137"/>
              <a:chOff x="1045" y="1480"/>
              <a:chExt cx="226" cy="262"/>
            </a:xfrm>
          </p:grpSpPr>
          <p:sp>
            <p:nvSpPr>
              <p:cNvPr id="1545562" name="Freeform 346"/>
              <p:cNvSpPr>
                <a:spLocks/>
              </p:cNvSpPr>
              <p:nvPr/>
            </p:nvSpPr>
            <p:spPr bwMode="auto">
              <a:xfrm>
                <a:off x="1159" y="1522"/>
                <a:ext cx="112" cy="220"/>
              </a:xfrm>
              <a:custGeom>
                <a:avLst/>
                <a:gdLst>
                  <a:gd name="T0" fmla="*/ 0 w 112"/>
                  <a:gd name="T1" fmla="*/ 28 h 220"/>
                  <a:gd name="T2" fmla="*/ 51 w 112"/>
                  <a:gd name="T3" fmla="*/ 4 h 220"/>
                  <a:gd name="T4" fmla="*/ 106 w 112"/>
                  <a:gd name="T5" fmla="*/ 49 h 220"/>
                  <a:gd name="T6" fmla="*/ 87 w 112"/>
                  <a:gd name="T7" fmla="*/ 158 h 220"/>
                  <a:gd name="T8" fmla="*/ 60 w 112"/>
                  <a:gd name="T9" fmla="*/ 206 h 220"/>
                  <a:gd name="T10" fmla="*/ 31 w 112"/>
                  <a:gd name="T11" fmla="*/ 220 h 220"/>
                  <a:gd name="T12" fmla="*/ 5 w 112"/>
                  <a:gd name="T13" fmla="*/ 20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220">
                    <a:moveTo>
                      <a:pt x="0" y="28"/>
                    </a:moveTo>
                    <a:cubicBezTo>
                      <a:pt x="8" y="24"/>
                      <a:pt x="33" y="0"/>
                      <a:pt x="51" y="4"/>
                    </a:cubicBezTo>
                    <a:cubicBezTo>
                      <a:pt x="69" y="8"/>
                      <a:pt x="100" y="23"/>
                      <a:pt x="106" y="49"/>
                    </a:cubicBezTo>
                    <a:cubicBezTo>
                      <a:pt x="112" y="75"/>
                      <a:pt x="95" y="132"/>
                      <a:pt x="87" y="158"/>
                    </a:cubicBezTo>
                    <a:cubicBezTo>
                      <a:pt x="79" y="184"/>
                      <a:pt x="69" y="196"/>
                      <a:pt x="60" y="206"/>
                    </a:cubicBezTo>
                    <a:cubicBezTo>
                      <a:pt x="51" y="216"/>
                      <a:pt x="40" y="220"/>
                      <a:pt x="31" y="220"/>
                    </a:cubicBezTo>
                    <a:lnTo>
                      <a:pt x="5" y="206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63" name="Freeform 347"/>
              <p:cNvSpPr>
                <a:spLocks/>
              </p:cNvSpPr>
              <p:nvPr/>
            </p:nvSpPr>
            <p:spPr bwMode="auto">
              <a:xfrm>
                <a:off x="1156" y="1480"/>
                <a:ext cx="37" cy="253"/>
              </a:xfrm>
              <a:custGeom>
                <a:avLst/>
                <a:gdLst>
                  <a:gd name="T0" fmla="*/ 0 w 37"/>
                  <a:gd name="T1" fmla="*/ 0 h 253"/>
                  <a:gd name="T2" fmla="*/ 8 w 37"/>
                  <a:gd name="T3" fmla="*/ 37 h 253"/>
                  <a:gd name="T4" fmla="*/ 6 w 37"/>
                  <a:gd name="T5" fmla="*/ 70 h 253"/>
                  <a:gd name="T6" fmla="*/ 6 w 37"/>
                  <a:gd name="T7" fmla="*/ 111 h 253"/>
                  <a:gd name="T8" fmla="*/ 32 w 37"/>
                  <a:gd name="T9" fmla="*/ 135 h 253"/>
                  <a:gd name="T10" fmla="*/ 34 w 37"/>
                  <a:gd name="T11" fmla="*/ 171 h 253"/>
                  <a:gd name="T12" fmla="*/ 20 w 37"/>
                  <a:gd name="T13" fmla="*/ 190 h 253"/>
                  <a:gd name="T14" fmla="*/ 6 w 37"/>
                  <a:gd name="T15" fmla="*/ 222 h 253"/>
                  <a:gd name="T16" fmla="*/ 8 w 37"/>
                  <a:gd name="T1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53">
                    <a:moveTo>
                      <a:pt x="0" y="0"/>
                    </a:moveTo>
                    <a:cubicBezTo>
                      <a:pt x="4" y="12"/>
                      <a:pt x="7" y="25"/>
                      <a:pt x="8" y="37"/>
                    </a:cubicBezTo>
                    <a:cubicBezTo>
                      <a:pt x="9" y="49"/>
                      <a:pt x="6" y="58"/>
                      <a:pt x="6" y="70"/>
                    </a:cubicBezTo>
                    <a:cubicBezTo>
                      <a:pt x="6" y="82"/>
                      <a:pt x="2" y="100"/>
                      <a:pt x="6" y="111"/>
                    </a:cubicBezTo>
                    <a:cubicBezTo>
                      <a:pt x="10" y="122"/>
                      <a:pt x="27" y="125"/>
                      <a:pt x="32" y="135"/>
                    </a:cubicBezTo>
                    <a:cubicBezTo>
                      <a:pt x="37" y="145"/>
                      <a:pt x="36" y="162"/>
                      <a:pt x="34" y="171"/>
                    </a:cubicBezTo>
                    <a:cubicBezTo>
                      <a:pt x="32" y="180"/>
                      <a:pt x="25" y="181"/>
                      <a:pt x="20" y="190"/>
                    </a:cubicBezTo>
                    <a:cubicBezTo>
                      <a:pt x="15" y="199"/>
                      <a:pt x="8" y="212"/>
                      <a:pt x="6" y="222"/>
                    </a:cubicBezTo>
                    <a:cubicBezTo>
                      <a:pt x="4" y="232"/>
                      <a:pt x="8" y="247"/>
                      <a:pt x="8" y="253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64" name="Freeform 348"/>
              <p:cNvSpPr>
                <a:spLocks/>
              </p:cNvSpPr>
              <p:nvPr/>
            </p:nvSpPr>
            <p:spPr bwMode="auto">
              <a:xfrm>
                <a:off x="1045" y="1520"/>
                <a:ext cx="117" cy="220"/>
              </a:xfrm>
              <a:custGeom>
                <a:avLst/>
                <a:gdLst>
                  <a:gd name="T0" fmla="*/ 112 w 117"/>
                  <a:gd name="T1" fmla="*/ 28 h 220"/>
                  <a:gd name="T2" fmla="*/ 61 w 117"/>
                  <a:gd name="T3" fmla="*/ 4 h 220"/>
                  <a:gd name="T4" fmla="*/ 6 w 117"/>
                  <a:gd name="T5" fmla="*/ 49 h 220"/>
                  <a:gd name="T6" fmla="*/ 25 w 117"/>
                  <a:gd name="T7" fmla="*/ 158 h 220"/>
                  <a:gd name="T8" fmla="*/ 52 w 117"/>
                  <a:gd name="T9" fmla="*/ 206 h 220"/>
                  <a:gd name="T10" fmla="*/ 96 w 117"/>
                  <a:gd name="T11" fmla="*/ 219 h 220"/>
                  <a:gd name="T12" fmla="*/ 117 w 117"/>
                  <a:gd name="T13" fmla="*/ 20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20">
                    <a:moveTo>
                      <a:pt x="112" y="28"/>
                    </a:moveTo>
                    <a:cubicBezTo>
                      <a:pt x="104" y="24"/>
                      <a:pt x="79" y="0"/>
                      <a:pt x="61" y="4"/>
                    </a:cubicBezTo>
                    <a:cubicBezTo>
                      <a:pt x="43" y="8"/>
                      <a:pt x="12" y="23"/>
                      <a:pt x="6" y="49"/>
                    </a:cubicBezTo>
                    <a:cubicBezTo>
                      <a:pt x="0" y="75"/>
                      <a:pt x="17" y="132"/>
                      <a:pt x="25" y="158"/>
                    </a:cubicBezTo>
                    <a:cubicBezTo>
                      <a:pt x="33" y="184"/>
                      <a:pt x="40" y="196"/>
                      <a:pt x="52" y="206"/>
                    </a:cubicBezTo>
                    <a:cubicBezTo>
                      <a:pt x="64" y="216"/>
                      <a:pt x="85" y="220"/>
                      <a:pt x="96" y="219"/>
                    </a:cubicBezTo>
                    <a:lnTo>
                      <a:pt x="117" y="200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65" name="Freeform 349"/>
              <p:cNvSpPr>
                <a:spLocks/>
              </p:cNvSpPr>
              <p:nvPr/>
            </p:nvSpPr>
            <p:spPr bwMode="auto">
              <a:xfrm>
                <a:off x="1117" y="1482"/>
                <a:ext cx="46" cy="241"/>
              </a:xfrm>
              <a:custGeom>
                <a:avLst/>
                <a:gdLst>
                  <a:gd name="T0" fmla="*/ 38 w 46"/>
                  <a:gd name="T1" fmla="*/ 0 h 241"/>
                  <a:gd name="T2" fmla="*/ 22 w 46"/>
                  <a:gd name="T3" fmla="*/ 11 h 241"/>
                  <a:gd name="T4" fmla="*/ 37 w 46"/>
                  <a:gd name="T5" fmla="*/ 35 h 241"/>
                  <a:gd name="T6" fmla="*/ 40 w 46"/>
                  <a:gd name="T7" fmla="*/ 64 h 241"/>
                  <a:gd name="T8" fmla="*/ 39 w 46"/>
                  <a:gd name="T9" fmla="*/ 105 h 241"/>
                  <a:gd name="T10" fmla="*/ 13 w 46"/>
                  <a:gd name="T11" fmla="*/ 129 h 241"/>
                  <a:gd name="T12" fmla="*/ 8 w 46"/>
                  <a:gd name="T13" fmla="*/ 168 h 241"/>
                  <a:gd name="T14" fmla="*/ 24 w 46"/>
                  <a:gd name="T15" fmla="*/ 187 h 241"/>
                  <a:gd name="T16" fmla="*/ 43 w 46"/>
                  <a:gd name="T17" fmla="*/ 216 h 241"/>
                  <a:gd name="T18" fmla="*/ 43 w 46"/>
                  <a:gd name="T1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41">
                    <a:moveTo>
                      <a:pt x="38" y="0"/>
                    </a:moveTo>
                    <a:cubicBezTo>
                      <a:pt x="36" y="2"/>
                      <a:pt x="22" y="5"/>
                      <a:pt x="22" y="11"/>
                    </a:cubicBezTo>
                    <a:cubicBezTo>
                      <a:pt x="22" y="17"/>
                      <a:pt x="34" y="26"/>
                      <a:pt x="37" y="35"/>
                    </a:cubicBezTo>
                    <a:cubicBezTo>
                      <a:pt x="40" y="44"/>
                      <a:pt x="40" y="52"/>
                      <a:pt x="40" y="64"/>
                    </a:cubicBezTo>
                    <a:cubicBezTo>
                      <a:pt x="40" y="76"/>
                      <a:pt x="43" y="94"/>
                      <a:pt x="39" y="105"/>
                    </a:cubicBezTo>
                    <a:cubicBezTo>
                      <a:pt x="35" y="116"/>
                      <a:pt x="26" y="116"/>
                      <a:pt x="13" y="129"/>
                    </a:cubicBezTo>
                    <a:cubicBezTo>
                      <a:pt x="0" y="142"/>
                      <a:pt x="6" y="158"/>
                      <a:pt x="8" y="168"/>
                    </a:cubicBezTo>
                    <a:cubicBezTo>
                      <a:pt x="10" y="178"/>
                      <a:pt x="18" y="179"/>
                      <a:pt x="24" y="187"/>
                    </a:cubicBezTo>
                    <a:cubicBezTo>
                      <a:pt x="30" y="195"/>
                      <a:pt x="40" y="207"/>
                      <a:pt x="43" y="216"/>
                    </a:cubicBezTo>
                    <a:cubicBezTo>
                      <a:pt x="46" y="225"/>
                      <a:pt x="43" y="236"/>
                      <a:pt x="43" y="241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66" name="Freeform 350"/>
              <p:cNvSpPr>
                <a:spLocks/>
              </p:cNvSpPr>
              <p:nvPr/>
            </p:nvSpPr>
            <p:spPr bwMode="auto">
              <a:xfrm>
                <a:off x="1157" y="1584"/>
                <a:ext cx="5" cy="125"/>
              </a:xfrm>
              <a:custGeom>
                <a:avLst/>
                <a:gdLst>
                  <a:gd name="T0" fmla="*/ 0 w 5"/>
                  <a:gd name="T1" fmla="*/ 0 h 125"/>
                  <a:gd name="T2" fmla="*/ 5 w 5"/>
                  <a:gd name="T3" fmla="*/ 54 h 125"/>
                  <a:gd name="T4" fmla="*/ 3 w 5"/>
                  <a:gd name="T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25">
                    <a:moveTo>
                      <a:pt x="0" y="0"/>
                    </a:moveTo>
                    <a:cubicBezTo>
                      <a:pt x="1" y="9"/>
                      <a:pt x="5" y="33"/>
                      <a:pt x="5" y="54"/>
                    </a:cubicBezTo>
                    <a:cubicBezTo>
                      <a:pt x="5" y="75"/>
                      <a:pt x="3" y="110"/>
                      <a:pt x="3" y="125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67" name="Freeform 351"/>
              <p:cNvSpPr>
                <a:spLocks/>
              </p:cNvSpPr>
              <p:nvPr/>
            </p:nvSpPr>
            <p:spPr bwMode="auto">
              <a:xfrm>
                <a:off x="1136" y="1618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68" name="Freeform 352"/>
              <p:cNvSpPr>
                <a:spLocks/>
              </p:cNvSpPr>
              <p:nvPr/>
            </p:nvSpPr>
            <p:spPr bwMode="auto">
              <a:xfrm flipH="1">
                <a:off x="1167" y="1615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45569" name="Group 353"/>
            <p:cNvGrpSpPr>
              <a:grpSpLocks/>
            </p:cNvGrpSpPr>
            <p:nvPr/>
          </p:nvGrpSpPr>
          <p:grpSpPr bwMode="auto">
            <a:xfrm>
              <a:off x="4622" y="1517"/>
              <a:ext cx="118" cy="137"/>
              <a:chOff x="1045" y="1480"/>
              <a:chExt cx="226" cy="262"/>
            </a:xfrm>
          </p:grpSpPr>
          <p:sp>
            <p:nvSpPr>
              <p:cNvPr id="1545570" name="Freeform 354"/>
              <p:cNvSpPr>
                <a:spLocks/>
              </p:cNvSpPr>
              <p:nvPr/>
            </p:nvSpPr>
            <p:spPr bwMode="auto">
              <a:xfrm>
                <a:off x="1159" y="1522"/>
                <a:ext cx="112" cy="220"/>
              </a:xfrm>
              <a:custGeom>
                <a:avLst/>
                <a:gdLst>
                  <a:gd name="T0" fmla="*/ 0 w 112"/>
                  <a:gd name="T1" fmla="*/ 28 h 220"/>
                  <a:gd name="T2" fmla="*/ 51 w 112"/>
                  <a:gd name="T3" fmla="*/ 4 h 220"/>
                  <a:gd name="T4" fmla="*/ 106 w 112"/>
                  <a:gd name="T5" fmla="*/ 49 h 220"/>
                  <a:gd name="T6" fmla="*/ 87 w 112"/>
                  <a:gd name="T7" fmla="*/ 158 h 220"/>
                  <a:gd name="T8" fmla="*/ 60 w 112"/>
                  <a:gd name="T9" fmla="*/ 206 h 220"/>
                  <a:gd name="T10" fmla="*/ 31 w 112"/>
                  <a:gd name="T11" fmla="*/ 220 h 220"/>
                  <a:gd name="T12" fmla="*/ 5 w 112"/>
                  <a:gd name="T13" fmla="*/ 20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220">
                    <a:moveTo>
                      <a:pt x="0" y="28"/>
                    </a:moveTo>
                    <a:cubicBezTo>
                      <a:pt x="8" y="24"/>
                      <a:pt x="33" y="0"/>
                      <a:pt x="51" y="4"/>
                    </a:cubicBezTo>
                    <a:cubicBezTo>
                      <a:pt x="69" y="8"/>
                      <a:pt x="100" y="23"/>
                      <a:pt x="106" y="49"/>
                    </a:cubicBezTo>
                    <a:cubicBezTo>
                      <a:pt x="112" y="75"/>
                      <a:pt x="95" y="132"/>
                      <a:pt x="87" y="158"/>
                    </a:cubicBezTo>
                    <a:cubicBezTo>
                      <a:pt x="79" y="184"/>
                      <a:pt x="69" y="196"/>
                      <a:pt x="60" y="206"/>
                    </a:cubicBezTo>
                    <a:cubicBezTo>
                      <a:pt x="51" y="216"/>
                      <a:pt x="40" y="220"/>
                      <a:pt x="31" y="220"/>
                    </a:cubicBezTo>
                    <a:lnTo>
                      <a:pt x="5" y="206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71" name="Freeform 355"/>
              <p:cNvSpPr>
                <a:spLocks/>
              </p:cNvSpPr>
              <p:nvPr/>
            </p:nvSpPr>
            <p:spPr bwMode="auto">
              <a:xfrm>
                <a:off x="1156" y="1480"/>
                <a:ext cx="37" cy="253"/>
              </a:xfrm>
              <a:custGeom>
                <a:avLst/>
                <a:gdLst>
                  <a:gd name="T0" fmla="*/ 0 w 37"/>
                  <a:gd name="T1" fmla="*/ 0 h 253"/>
                  <a:gd name="T2" fmla="*/ 8 w 37"/>
                  <a:gd name="T3" fmla="*/ 37 h 253"/>
                  <a:gd name="T4" fmla="*/ 6 w 37"/>
                  <a:gd name="T5" fmla="*/ 70 h 253"/>
                  <a:gd name="T6" fmla="*/ 6 w 37"/>
                  <a:gd name="T7" fmla="*/ 111 h 253"/>
                  <a:gd name="T8" fmla="*/ 32 w 37"/>
                  <a:gd name="T9" fmla="*/ 135 h 253"/>
                  <a:gd name="T10" fmla="*/ 34 w 37"/>
                  <a:gd name="T11" fmla="*/ 171 h 253"/>
                  <a:gd name="T12" fmla="*/ 20 w 37"/>
                  <a:gd name="T13" fmla="*/ 190 h 253"/>
                  <a:gd name="T14" fmla="*/ 6 w 37"/>
                  <a:gd name="T15" fmla="*/ 222 h 253"/>
                  <a:gd name="T16" fmla="*/ 8 w 37"/>
                  <a:gd name="T1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53">
                    <a:moveTo>
                      <a:pt x="0" y="0"/>
                    </a:moveTo>
                    <a:cubicBezTo>
                      <a:pt x="4" y="12"/>
                      <a:pt x="7" y="25"/>
                      <a:pt x="8" y="37"/>
                    </a:cubicBezTo>
                    <a:cubicBezTo>
                      <a:pt x="9" y="49"/>
                      <a:pt x="6" y="58"/>
                      <a:pt x="6" y="70"/>
                    </a:cubicBezTo>
                    <a:cubicBezTo>
                      <a:pt x="6" y="82"/>
                      <a:pt x="2" y="100"/>
                      <a:pt x="6" y="111"/>
                    </a:cubicBezTo>
                    <a:cubicBezTo>
                      <a:pt x="10" y="122"/>
                      <a:pt x="27" y="125"/>
                      <a:pt x="32" y="135"/>
                    </a:cubicBezTo>
                    <a:cubicBezTo>
                      <a:pt x="37" y="145"/>
                      <a:pt x="36" y="162"/>
                      <a:pt x="34" y="171"/>
                    </a:cubicBezTo>
                    <a:cubicBezTo>
                      <a:pt x="32" y="180"/>
                      <a:pt x="25" y="181"/>
                      <a:pt x="20" y="190"/>
                    </a:cubicBezTo>
                    <a:cubicBezTo>
                      <a:pt x="15" y="199"/>
                      <a:pt x="8" y="212"/>
                      <a:pt x="6" y="222"/>
                    </a:cubicBezTo>
                    <a:cubicBezTo>
                      <a:pt x="4" y="232"/>
                      <a:pt x="8" y="247"/>
                      <a:pt x="8" y="253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72" name="Freeform 356"/>
              <p:cNvSpPr>
                <a:spLocks/>
              </p:cNvSpPr>
              <p:nvPr/>
            </p:nvSpPr>
            <p:spPr bwMode="auto">
              <a:xfrm>
                <a:off x="1045" y="1520"/>
                <a:ext cx="117" cy="220"/>
              </a:xfrm>
              <a:custGeom>
                <a:avLst/>
                <a:gdLst>
                  <a:gd name="T0" fmla="*/ 112 w 117"/>
                  <a:gd name="T1" fmla="*/ 28 h 220"/>
                  <a:gd name="T2" fmla="*/ 61 w 117"/>
                  <a:gd name="T3" fmla="*/ 4 h 220"/>
                  <a:gd name="T4" fmla="*/ 6 w 117"/>
                  <a:gd name="T5" fmla="*/ 49 h 220"/>
                  <a:gd name="T6" fmla="*/ 25 w 117"/>
                  <a:gd name="T7" fmla="*/ 158 h 220"/>
                  <a:gd name="T8" fmla="*/ 52 w 117"/>
                  <a:gd name="T9" fmla="*/ 206 h 220"/>
                  <a:gd name="T10" fmla="*/ 96 w 117"/>
                  <a:gd name="T11" fmla="*/ 219 h 220"/>
                  <a:gd name="T12" fmla="*/ 117 w 117"/>
                  <a:gd name="T13" fmla="*/ 20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20">
                    <a:moveTo>
                      <a:pt x="112" y="28"/>
                    </a:moveTo>
                    <a:cubicBezTo>
                      <a:pt x="104" y="24"/>
                      <a:pt x="79" y="0"/>
                      <a:pt x="61" y="4"/>
                    </a:cubicBezTo>
                    <a:cubicBezTo>
                      <a:pt x="43" y="8"/>
                      <a:pt x="12" y="23"/>
                      <a:pt x="6" y="49"/>
                    </a:cubicBezTo>
                    <a:cubicBezTo>
                      <a:pt x="0" y="75"/>
                      <a:pt x="17" y="132"/>
                      <a:pt x="25" y="158"/>
                    </a:cubicBezTo>
                    <a:cubicBezTo>
                      <a:pt x="33" y="184"/>
                      <a:pt x="40" y="196"/>
                      <a:pt x="52" y="206"/>
                    </a:cubicBezTo>
                    <a:cubicBezTo>
                      <a:pt x="64" y="216"/>
                      <a:pt x="85" y="220"/>
                      <a:pt x="96" y="219"/>
                    </a:cubicBezTo>
                    <a:lnTo>
                      <a:pt x="117" y="200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73" name="Freeform 357"/>
              <p:cNvSpPr>
                <a:spLocks/>
              </p:cNvSpPr>
              <p:nvPr/>
            </p:nvSpPr>
            <p:spPr bwMode="auto">
              <a:xfrm>
                <a:off x="1117" y="1482"/>
                <a:ext cx="46" cy="241"/>
              </a:xfrm>
              <a:custGeom>
                <a:avLst/>
                <a:gdLst>
                  <a:gd name="T0" fmla="*/ 38 w 46"/>
                  <a:gd name="T1" fmla="*/ 0 h 241"/>
                  <a:gd name="T2" fmla="*/ 22 w 46"/>
                  <a:gd name="T3" fmla="*/ 11 h 241"/>
                  <a:gd name="T4" fmla="*/ 37 w 46"/>
                  <a:gd name="T5" fmla="*/ 35 h 241"/>
                  <a:gd name="T6" fmla="*/ 40 w 46"/>
                  <a:gd name="T7" fmla="*/ 64 h 241"/>
                  <a:gd name="T8" fmla="*/ 39 w 46"/>
                  <a:gd name="T9" fmla="*/ 105 h 241"/>
                  <a:gd name="T10" fmla="*/ 13 w 46"/>
                  <a:gd name="T11" fmla="*/ 129 h 241"/>
                  <a:gd name="T12" fmla="*/ 8 w 46"/>
                  <a:gd name="T13" fmla="*/ 168 h 241"/>
                  <a:gd name="T14" fmla="*/ 24 w 46"/>
                  <a:gd name="T15" fmla="*/ 187 h 241"/>
                  <a:gd name="T16" fmla="*/ 43 w 46"/>
                  <a:gd name="T17" fmla="*/ 216 h 241"/>
                  <a:gd name="T18" fmla="*/ 43 w 46"/>
                  <a:gd name="T1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41">
                    <a:moveTo>
                      <a:pt x="38" y="0"/>
                    </a:moveTo>
                    <a:cubicBezTo>
                      <a:pt x="36" y="2"/>
                      <a:pt x="22" y="5"/>
                      <a:pt x="22" y="11"/>
                    </a:cubicBezTo>
                    <a:cubicBezTo>
                      <a:pt x="22" y="17"/>
                      <a:pt x="34" y="26"/>
                      <a:pt x="37" y="35"/>
                    </a:cubicBezTo>
                    <a:cubicBezTo>
                      <a:pt x="40" y="44"/>
                      <a:pt x="40" y="52"/>
                      <a:pt x="40" y="64"/>
                    </a:cubicBezTo>
                    <a:cubicBezTo>
                      <a:pt x="40" y="76"/>
                      <a:pt x="43" y="94"/>
                      <a:pt x="39" y="105"/>
                    </a:cubicBezTo>
                    <a:cubicBezTo>
                      <a:pt x="35" y="116"/>
                      <a:pt x="26" y="116"/>
                      <a:pt x="13" y="129"/>
                    </a:cubicBezTo>
                    <a:cubicBezTo>
                      <a:pt x="0" y="142"/>
                      <a:pt x="6" y="158"/>
                      <a:pt x="8" y="168"/>
                    </a:cubicBezTo>
                    <a:cubicBezTo>
                      <a:pt x="10" y="178"/>
                      <a:pt x="18" y="179"/>
                      <a:pt x="24" y="187"/>
                    </a:cubicBezTo>
                    <a:cubicBezTo>
                      <a:pt x="30" y="195"/>
                      <a:pt x="40" y="207"/>
                      <a:pt x="43" y="216"/>
                    </a:cubicBezTo>
                    <a:cubicBezTo>
                      <a:pt x="46" y="225"/>
                      <a:pt x="43" y="236"/>
                      <a:pt x="43" y="241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74" name="Freeform 358"/>
              <p:cNvSpPr>
                <a:spLocks/>
              </p:cNvSpPr>
              <p:nvPr/>
            </p:nvSpPr>
            <p:spPr bwMode="auto">
              <a:xfrm>
                <a:off x="1157" y="1584"/>
                <a:ext cx="5" cy="125"/>
              </a:xfrm>
              <a:custGeom>
                <a:avLst/>
                <a:gdLst>
                  <a:gd name="T0" fmla="*/ 0 w 5"/>
                  <a:gd name="T1" fmla="*/ 0 h 125"/>
                  <a:gd name="T2" fmla="*/ 5 w 5"/>
                  <a:gd name="T3" fmla="*/ 54 h 125"/>
                  <a:gd name="T4" fmla="*/ 3 w 5"/>
                  <a:gd name="T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25">
                    <a:moveTo>
                      <a:pt x="0" y="0"/>
                    </a:moveTo>
                    <a:cubicBezTo>
                      <a:pt x="1" y="9"/>
                      <a:pt x="5" y="33"/>
                      <a:pt x="5" y="54"/>
                    </a:cubicBezTo>
                    <a:cubicBezTo>
                      <a:pt x="5" y="75"/>
                      <a:pt x="3" y="110"/>
                      <a:pt x="3" y="125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75" name="Freeform 359"/>
              <p:cNvSpPr>
                <a:spLocks/>
              </p:cNvSpPr>
              <p:nvPr/>
            </p:nvSpPr>
            <p:spPr bwMode="auto">
              <a:xfrm>
                <a:off x="1136" y="1618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76" name="Freeform 360"/>
              <p:cNvSpPr>
                <a:spLocks/>
              </p:cNvSpPr>
              <p:nvPr/>
            </p:nvSpPr>
            <p:spPr bwMode="auto">
              <a:xfrm flipH="1">
                <a:off x="1167" y="1615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45577" name="Group 361"/>
            <p:cNvGrpSpPr>
              <a:grpSpLocks/>
            </p:cNvGrpSpPr>
            <p:nvPr/>
          </p:nvGrpSpPr>
          <p:grpSpPr bwMode="auto">
            <a:xfrm>
              <a:off x="4395" y="1485"/>
              <a:ext cx="118" cy="137"/>
              <a:chOff x="1045" y="1480"/>
              <a:chExt cx="226" cy="262"/>
            </a:xfrm>
          </p:grpSpPr>
          <p:sp>
            <p:nvSpPr>
              <p:cNvPr id="1545578" name="Freeform 362"/>
              <p:cNvSpPr>
                <a:spLocks/>
              </p:cNvSpPr>
              <p:nvPr/>
            </p:nvSpPr>
            <p:spPr bwMode="auto">
              <a:xfrm>
                <a:off x="1159" y="1522"/>
                <a:ext cx="112" cy="220"/>
              </a:xfrm>
              <a:custGeom>
                <a:avLst/>
                <a:gdLst>
                  <a:gd name="T0" fmla="*/ 0 w 112"/>
                  <a:gd name="T1" fmla="*/ 28 h 220"/>
                  <a:gd name="T2" fmla="*/ 51 w 112"/>
                  <a:gd name="T3" fmla="*/ 4 h 220"/>
                  <a:gd name="T4" fmla="*/ 106 w 112"/>
                  <a:gd name="T5" fmla="*/ 49 h 220"/>
                  <a:gd name="T6" fmla="*/ 87 w 112"/>
                  <a:gd name="T7" fmla="*/ 158 h 220"/>
                  <a:gd name="T8" fmla="*/ 60 w 112"/>
                  <a:gd name="T9" fmla="*/ 206 h 220"/>
                  <a:gd name="T10" fmla="*/ 31 w 112"/>
                  <a:gd name="T11" fmla="*/ 220 h 220"/>
                  <a:gd name="T12" fmla="*/ 5 w 112"/>
                  <a:gd name="T13" fmla="*/ 206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220">
                    <a:moveTo>
                      <a:pt x="0" y="28"/>
                    </a:moveTo>
                    <a:cubicBezTo>
                      <a:pt x="8" y="24"/>
                      <a:pt x="33" y="0"/>
                      <a:pt x="51" y="4"/>
                    </a:cubicBezTo>
                    <a:cubicBezTo>
                      <a:pt x="69" y="8"/>
                      <a:pt x="100" y="23"/>
                      <a:pt x="106" y="49"/>
                    </a:cubicBezTo>
                    <a:cubicBezTo>
                      <a:pt x="112" y="75"/>
                      <a:pt x="95" y="132"/>
                      <a:pt x="87" y="158"/>
                    </a:cubicBezTo>
                    <a:cubicBezTo>
                      <a:pt x="79" y="184"/>
                      <a:pt x="69" y="196"/>
                      <a:pt x="60" y="206"/>
                    </a:cubicBezTo>
                    <a:cubicBezTo>
                      <a:pt x="51" y="216"/>
                      <a:pt x="40" y="220"/>
                      <a:pt x="31" y="220"/>
                    </a:cubicBezTo>
                    <a:lnTo>
                      <a:pt x="5" y="206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79" name="Freeform 363"/>
              <p:cNvSpPr>
                <a:spLocks/>
              </p:cNvSpPr>
              <p:nvPr/>
            </p:nvSpPr>
            <p:spPr bwMode="auto">
              <a:xfrm>
                <a:off x="1156" y="1480"/>
                <a:ext cx="37" cy="253"/>
              </a:xfrm>
              <a:custGeom>
                <a:avLst/>
                <a:gdLst>
                  <a:gd name="T0" fmla="*/ 0 w 37"/>
                  <a:gd name="T1" fmla="*/ 0 h 253"/>
                  <a:gd name="T2" fmla="*/ 8 w 37"/>
                  <a:gd name="T3" fmla="*/ 37 h 253"/>
                  <a:gd name="T4" fmla="*/ 6 w 37"/>
                  <a:gd name="T5" fmla="*/ 70 h 253"/>
                  <a:gd name="T6" fmla="*/ 6 w 37"/>
                  <a:gd name="T7" fmla="*/ 111 h 253"/>
                  <a:gd name="T8" fmla="*/ 32 w 37"/>
                  <a:gd name="T9" fmla="*/ 135 h 253"/>
                  <a:gd name="T10" fmla="*/ 34 w 37"/>
                  <a:gd name="T11" fmla="*/ 171 h 253"/>
                  <a:gd name="T12" fmla="*/ 20 w 37"/>
                  <a:gd name="T13" fmla="*/ 190 h 253"/>
                  <a:gd name="T14" fmla="*/ 6 w 37"/>
                  <a:gd name="T15" fmla="*/ 222 h 253"/>
                  <a:gd name="T16" fmla="*/ 8 w 37"/>
                  <a:gd name="T17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53">
                    <a:moveTo>
                      <a:pt x="0" y="0"/>
                    </a:moveTo>
                    <a:cubicBezTo>
                      <a:pt x="4" y="12"/>
                      <a:pt x="7" y="25"/>
                      <a:pt x="8" y="37"/>
                    </a:cubicBezTo>
                    <a:cubicBezTo>
                      <a:pt x="9" y="49"/>
                      <a:pt x="6" y="58"/>
                      <a:pt x="6" y="70"/>
                    </a:cubicBezTo>
                    <a:cubicBezTo>
                      <a:pt x="6" y="82"/>
                      <a:pt x="2" y="100"/>
                      <a:pt x="6" y="111"/>
                    </a:cubicBezTo>
                    <a:cubicBezTo>
                      <a:pt x="10" y="122"/>
                      <a:pt x="27" y="125"/>
                      <a:pt x="32" y="135"/>
                    </a:cubicBezTo>
                    <a:cubicBezTo>
                      <a:pt x="37" y="145"/>
                      <a:pt x="36" y="162"/>
                      <a:pt x="34" y="171"/>
                    </a:cubicBezTo>
                    <a:cubicBezTo>
                      <a:pt x="32" y="180"/>
                      <a:pt x="25" y="181"/>
                      <a:pt x="20" y="190"/>
                    </a:cubicBezTo>
                    <a:cubicBezTo>
                      <a:pt x="15" y="199"/>
                      <a:pt x="8" y="212"/>
                      <a:pt x="6" y="222"/>
                    </a:cubicBezTo>
                    <a:cubicBezTo>
                      <a:pt x="4" y="232"/>
                      <a:pt x="8" y="247"/>
                      <a:pt x="8" y="253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80" name="Freeform 364"/>
              <p:cNvSpPr>
                <a:spLocks/>
              </p:cNvSpPr>
              <p:nvPr/>
            </p:nvSpPr>
            <p:spPr bwMode="auto">
              <a:xfrm>
                <a:off x="1045" y="1520"/>
                <a:ext cx="117" cy="220"/>
              </a:xfrm>
              <a:custGeom>
                <a:avLst/>
                <a:gdLst>
                  <a:gd name="T0" fmla="*/ 112 w 117"/>
                  <a:gd name="T1" fmla="*/ 28 h 220"/>
                  <a:gd name="T2" fmla="*/ 61 w 117"/>
                  <a:gd name="T3" fmla="*/ 4 h 220"/>
                  <a:gd name="T4" fmla="*/ 6 w 117"/>
                  <a:gd name="T5" fmla="*/ 49 h 220"/>
                  <a:gd name="T6" fmla="*/ 25 w 117"/>
                  <a:gd name="T7" fmla="*/ 158 h 220"/>
                  <a:gd name="T8" fmla="*/ 52 w 117"/>
                  <a:gd name="T9" fmla="*/ 206 h 220"/>
                  <a:gd name="T10" fmla="*/ 96 w 117"/>
                  <a:gd name="T11" fmla="*/ 219 h 220"/>
                  <a:gd name="T12" fmla="*/ 117 w 117"/>
                  <a:gd name="T13" fmla="*/ 20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220">
                    <a:moveTo>
                      <a:pt x="112" y="28"/>
                    </a:moveTo>
                    <a:cubicBezTo>
                      <a:pt x="104" y="24"/>
                      <a:pt x="79" y="0"/>
                      <a:pt x="61" y="4"/>
                    </a:cubicBezTo>
                    <a:cubicBezTo>
                      <a:pt x="43" y="8"/>
                      <a:pt x="12" y="23"/>
                      <a:pt x="6" y="49"/>
                    </a:cubicBezTo>
                    <a:cubicBezTo>
                      <a:pt x="0" y="75"/>
                      <a:pt x="17" y="132"/>
                      <a:pt x="25" y="158"/>
                    </a:cubicBezTo>
                    <a:cubicBezTo>
                      <a:pt x="33" y="184"/>
                      <a:pt x="40" y="196"/>
                      <a:pt x="52" y="206"/>
                    </a:cubicBezTo>
                    <a:cubicBezTo>
                      <a:pt x="64" y="216"/>
                      <a:pt x="85" y="220"/>
                      <a:pt x="96" y="219"/>
                    </a:cubicBezTo>
                    <a:lnTo>
                      <a:pt x="117" y="200"/>
                    </a:lnTo>
                  </a:path>
                </a:pathLst>
              </a:custGeom>
              <a:noFill/>
              <a:ln w="635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81" name="Freeform 365"/>
              <p:cNvSpPr>
                <a:spLocks/>
              </p:cNvSpPr>
              <p:nvPr/>
            </p:nvSpPr>
            <p:spPr bwMode="auto">
              <a:xfrm>
                <a:off x="1117" y="1482"/>
                <a:ext cx="46" cy="241"/>
              </a:xfrm>
              <a:custGeom>
                <a:avLst/>
                <a:gdLst>
                  <a:gd name="T0" fmla="*/ 38 w 46"/>
                  <a:gd name="T1" fmla="*/ 0 h 241"/>
                  <a:gd name="T2" fmla="*/ 22 w 46"/>
                  <a:gd name="T3" fmla="*/ 11 h 241"/>
                  <a:gd name="T4" fmla="*/ 37 w 46"/>
                  <a:gd name="T5" fmla="*/ 35 h 241"/>
                  <a:gd name="T6" fmla="*/ 40 w 46"/>
                  <a:gd name="T7" fmla="*/ 64 h 241"/>
                  <a:gd name="T8" fmla="*/ 39 w 46"/>
                  <a:gd name="T9" fmla="*/ 105 h 241"/>
                  <a:gd name="T10" fmla="*/ 13 w 46"/>
                  <a:gd name="T11" fmla="*/ 129 h 241"/>
                  <a:gd name="T12" fmla="*/ 8 w 46"/>
                  <a:gd name="T13" fmla="*/ 168 h 241"/>
                  <a:gd name="T14" fmla="*/ 24 w 46"/>
                  <a:gd name="T15" fmla="*/ 187 h 241"/>
                  <a:gd name="T16" fmla="*/ 43 w 46"/>
                  <a:gd name="T17" fmla="*/ 216 h 241"/>
                  <a:gd name="T18" fmla="*/ 43 w 46"/>
                  <a:gd name="T19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41">
                    <a:moveTo>
                      <a:pt x="38" y="0"/>
                    </a:moveTo>
                    <a:cubicBezTo>
                      <a:pt x="36" y="2"/>
                      <a:pt x="22" y="5"/>
                      <a:pt x="22" y="11"/>
                    </a:cubicBezTo>
                    <a:cubicBezTo>
                      <a:pt x="22" y="17"/>
                      <a:pt x="34" y="26"/>
                      <a:pt x="37" y="35"/>
                    </a:cubicBezTo>
                    <a:cubicBezTo>
                      <a:pt x="40" y="44"/>
                      <a:pt x="40" y="52"/>
                      <a:pt x="40" y="64"/>
                    </a:cubicBezTo>
                    <a:cubicBezTo>
                      <a:pt x="40" y="76"/>
                      <a:pt x="43" y="94"/>
                      <a:pt x="39" y="105"/>
                    </a:cubicBezTo>
                    <a:cubicBezTo>
                      <a:pt x="35" y="116"/>
                      <a:pt x="26" y="116"/>
                      <a:pt x="13" y="129"/>
                    </a:cubicBezTo>
                    <a:cubicBezTo>
                      <a:pt x="0" y="142"/>
                      <a:pt x="6" y="158"/>
                      <a:pt x="8" y="168"/>
                    </a:cubicBezTo>
                    <a:cubicBezTo>
                      <a:pt x="10" y="178"/>
                      <a:pt x="18" y="179"/>
                      <a:pt x="24" y="187"/>
                    </a:cubicBezTo>
                    <a:cubicBezTo>
                      <a:pt x="30" y="195"/>
                      <a:pt x="40" y="207"/>
                      <a:pt x="43" y="216"/>
                    </a:cubicBezTo>
                    <a:cubicBezTo>
                      <a:pt x="46" y="225"/>
                      <a:pt x="43" y="236"/>
                      <a:pt x="43" y="241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82" name="Freeform 366"/>
              <p:cNvSpPr>
                <a:spLocks/>
              </p:cNvSpPr>
              <p:nvPr/>
            </p:nvSpPr>
            <p:spPr bwMode="auto">
              <a:xfrm>
                <a:off x="1157" y="1584"/>
                <a:ext cx="5" cy="125"/>
              </a:xfrm>
              <a:custGeom>
                <a:avLst/>
                <a:gdLst>
                  <a:gd name="T0" fmla="*/ 0 w 5"/>
                  <a:gd name="T1" fmla="*/ 0 h 125"/>
                  <a:gd name="T2" fmla="*/ 5 w 5"/>
                  <a:gd name="T3" fmla="*/ 54 h 125"/>
                  <a:gd name="T4" fmla="*/ 3 w 5"/>
                  <a:gd name="T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25">
                    <a:moveTo>
                      <a:pt x="0" y="0"/>
                    </a:moveTo>
                    <a:cubicBezTo>
                      <a:pt x="1" y="9"/>
                      <a:pt x="5" y="33"/>
                      <a:pt x="5" y="54"/>
                    </a:cubicBezTo>
                    <a:cubicBezTo>
                      <a:pt x="5" y="75"/>
                      <a:pt x="3" y="110"/>
                      <a:pt x="3" y="125"/>
                    </a:cubicBezTo>
                  </a:path>
                </a:pathLst>
              </a:custGeom>
              <a:noFill/>
              <a:ln w="3175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83" name="Freeform 367"/>
              <p:cNvSpPr>
                <a:spLocks/>
              </p:cNvSpPr>
              <p:nvPr/>
            </p:nvSpPr>
            <p:spPr bwMode="auto">
              <a:xfrm>
                <a:off x="1136" y="1618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5584" name="Freeform 368"/>
              <p:cNvSpPr>
                <a:spLocks/>
              </p:cNvSpPr>
              <p:nvPr/>
            </p:nvSpPr>
            <p:spPr bwMode="auto">
              <a:xfrm flipH="1">
                <a:off x="1167" y="1615"/>
                <a:ext cx="18" cy="36"/>
              </a:xfrm>
              <a:custGeom>
                <a:avLst/>
                <a:gdLst>
                  <a:gd name="T0" fmla="*/ 11 w 18"/>
                  <a:gd name="T1" fmla="*/ 1 h 36"/>
                  <a:gd name="T2" fmla="*/ 0 w 18"/>
                  <a:gd name="T3" fmla="*/ 16 h 36"/>
                  <a:gd name="T4" fmla="*/ 8 w 18"/>
                  <a:gd name="T5" fmla="*/ 35 h 36"/>
                  <a:gd name="T6" fmla="*/ 18 w 18"/>
                  <a:gd name="T7" fmla="*/ 25 h 36"/>
                  <a:gd name="T8" fmla="*/ 11 w 18"/>
                  <a:gd name="T9" fmla="*/ 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1" y="1"/>
                    </a:moveTo>
                    <a:cubicBezTo>
                      <a:pt x="8" y="0"/>
                      <a:pt x="0" y="10"/>
                      <a:pt x="0" y="16"/>
                    </a:cubicBezTo>
                    <a:cubicBezTo>
                      <a:pt x="0" y="22"/>
                      <a:pt x="5" y="34"/>
                      <a:pt x="8" y="35"/>
                    </a:cubicBezTo>
                    <a:cubicBezTo>
                      <a:pt x="11" y="36"/>
                      <a:pt x="18" y="31"/>
                      <a:pt x="18" y="25"/>
                    </a:cubicBezTo>
                    <a:cubicBezTo>
                      <a:pt x="18" y="19"/>
                      <a:pt x="15" y="3"/>
                      <a:pt x="1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45608" name="Text Box 392"/>
            <p:cNvSpPr txBox="1">
              <a:spLocks noChangeArrowheads="1"/>
            </p:cNvSpPr>
            <p:nvPr/>
          </p:nvSpPr>
          <p:spPr bwMode="auto">
            <a:xfrm>
              <a:off x="4967" y="1204"/>
              <a:ext cx="5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600" dirty="0">
                  <a:latin typeface="Arial" panose="020B0604020202020204" pitchFamily="34" charset="0"/>
                  <a:ea typeface="華康楷書體W5(P)" panose="02010600010101010101" pitchFamily="2" charset="-120"/>
                </a:rPr>
                <a:t>Sample</a:t>
              </a:r>
            </a:p>
          </p:txBody>
        </p:sp>
      </p:grpSp>
      <p:sp>
        <p:nvSpPr>
          <p:cNvPr id="328" name="Rectangle 3"/>
          <p:cNvSpPr>
            <a:spLocks noChangeArrowheads="1"/>
          </p:cNvSpPr>
          <p:nvPr/>
        </p:nvSpPr>
        <p:spPr bwMode="auto">
          <a:xfrm>
            <a:off x="179388" y="177800"/>
            <a:ext cx="829906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2.1 </a:t>
            </a:r>
            <a:r>
              <a:rPr lang="zh-TW" altLang="en-US" sz="32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色層分析法原理</a:t>
            </a:r>
            <a:r>
              <a:rPr lang="zh-TW" altLang="en-US" sz="28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 </a:t>
            </a:r>
            <a:r>
              <a:rPr lang="en-US" altLang="zh-TW" sz="2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Principle of chromatography</a:t>
            </a:r>
            <a:endParaRPr lang="en-US" altLang="zh-TW" sz="28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329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0" name="文字方塊 329"/>
          <p:cNvSpPr txBox="1"/>
          <p:nvPr/>
        </p:nvSpPr>
        <p:spPr>
          <a:xfrm>
            <a:off x="8778298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" name="Rectangle 66"/>
          <p:cNvSpPr>
            <a:spLocks noChangeArrowheads="1"/>
          </p:cNvSpPr>
          <p:nvPr/>
        </p:nvSpPr>
        <p:spPr bwMode="auto">
          <a:xfrm>
            <a:off x="8562037" y="6577012"/>
            <a:ext cx="595036" cy="29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zh-TW" altLang="en-US" sz="1200" dirty="0" smtClean="0">
                <a:latin typeface="Arial" panose="020B0604020202020204" pitchFamily="34" charset="0"/>
                <a:ea typeface="華康細明體(P)" panose="02010600010101010101" pitchFamily="2" charset="-120"/>
              </a:rPr>
              <a:t>圖 </a:t>
            </a:r>
            <a:r>
              <a:rPr lang="en-US" altLang="zh-TW" sz="1200" dirty="0" smtClean="0">
                <a:latin typeface="Arial" panose="020B0604020202020204" pitchFamily="34" charset="0"/>
                <a:ea typeface="華康細明體(P)" panose="02010600010101010101" pitchFamily="2" charset="-120"/>
              </a:rPr>
              <a:t>2.1</a:t>
            </a:r>
            <a:endParaRPr lang="en-US" altLang="zh-TW" sz="1200" dirty="0">
              <a:latin typeface="Arial" panose="020B0604020202020204" pitchFamily="34" charset="0"/>
              <a:ea typeface="華康細明體(P)" panose="02010600010101010101" pitchFamily="2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5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4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4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45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45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45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45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45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45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54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545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45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4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45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4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4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54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6" dur="500"/>
                                        <p:tgtEl>
                                          <p:spTgt spid="154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4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4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4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45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45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4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8" dur="500"/>
                                        <p:tgtEl>
                                          <p:spTgt spid="154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2" dur="500"/>
                                        <p:tgtEl>
                                          <p:spTgt spid="154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154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45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45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45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45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4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4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4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4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1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8" dur="1000"/>
                                        <p:tgtEl>
                                          <p:spTgt spid="154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45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45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45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154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545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4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4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45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4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4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45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4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54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545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545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4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4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45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45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45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6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2" dur="500"/>
                                        <p:tgtEl>
                                          <p:spTgt spid="154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545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4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4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545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54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4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54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54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4" dur="500"/>
                                        <p:tgtEl>
                                          <p:spTgt spid="154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545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545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545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54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154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54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54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4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54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545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54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54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8" dur="500"/>
                                        <p:tgtEl>
                                          <p:spTgt spid="1545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545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545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545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219" grpId="0"/>
      <p:bldP spid="1545248" grpId="1"/>
      <p:bldP spid="1545249" grpId="0" animBg="1"/>
      <p:bldP spid="1545250" grpId="0" animBg="1"/>
      <p:bldP spid="1545251" grpId="0"/>
      <p:bldP spid="1545252" grpId="0"/>
      <p:bldP spid="1545256" grpId="0"/>
      <p:bldP spid="1545257" grpId="0"/>
      <p:bldP spid="1545262" grpId="0"/>
      <p:bldP spid="1545263" grpId="0"/>
      <p:bldP spid="1545264" grpId="0" animBg="1"/>
      <p:bldP spid="1545281" grpId="0"/>
      <p:bldP spid="1545601" grpId="0"/>
      <p:bldP spid="1545605" grpId="0"/>
      <p:bldP spid="1545606" grpId="0"/>
      <p:bldP spid="33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7438" name="Group 174"/>
          <p:cNvGrpSpPr>
            <a:grpSpLocks/>
          </p:cNvGrpSpPr>
          <p:nvPr/>
        </p:nvGrpSpPr>
        <p:grpSpPr bwMode="auto">
          <a:xfrm>
            <a:off x="3732213" y="1112838"/>
            <a:ext cx="1728787" cy="5616575"/>
            <a:chOff x="2245" y="701"/>
            <a:chExt cx="1089" cy="3538"/>
          </a:xfrm>
        </p:grpSpPr>
        <p:sp>
          <p:nvSpPr>
            <p:cNvPr id="1547435" name="Rectangle 171"/>
            <p:cNvSpPr>
              <a:spLocks noChangeArrowheads="1"/>
            </p:cNvSpPr>
            <p:nvPr/>
          </p:nvSpPr>
          <p:spPr bwMode="auto">
            <a:xfrm>
              <a:off x="2245" y="701"/>
              <a:ext cx="1089" cy="3538"/>
            </a:xfrm>
            <a:prstGeom prst="rect">
              <a:avLst/>
            </a:prstGeom>
            <a:solidFill>
              <a:srgbClr val="EBFFEB"/>
            </a:solidFill>
            <a:ln w="12700">
              <a:solidFill>
                <a:srgbClr val="008000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47436" name="Text Box 172"/>
            <p:cNvSpPr txBox="1">
              <a:spLocks noChangeArrowheads="1"/>
            </p:cNvSpPr>
            <p:nvPr/>
          </p:nvSpPr>
          <p:spPr bwMode="auto">
            <a:xfrm>
              <a:off x="2276" y="3964"/>
              <a:ext cx="10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2000">
                  <a:solidFill>
                    <a:srgbClr val="008000"/>
                  </a:solidFill>
                  <a:latin typeface="Arial" panose="020B0604020202020204" pitchFamily="34" charset="0"/>
                  <a:ea typeface="華康中黑體(P)" panose="02010600010101010101" pitchFamily="2" charset="-120"/>
                </a:rPr>
                <a:t> One     plate</a:t>
              </a:r>
            </a:p>
          </p:txBody>
        </p:sp>
      </p:grpSp>
      <p:sp>
        <p:nvSpPr>
          <p:cNvPr id="1547335" name="Rectangle 71"/>
          <p:cNvSpPr>
            <a:spLocks noChangeArrowheads="1"/>
          </p:cNvSpPr>
          <p:nvPr/>
        </p:nvSpPr>
        <p:spPr bwMode="auto">
          <a:xfrm>
            <a:off x="252413" y="4294188"/>
            <a:ext cx="2665412" cy="2303462"/>
          </a:xfrm>
          <a:prstGeom prst="rect">
            <a:avLst/>
          </a:prstGeom>
          <a:solidFill>
            <a:srgbClr val="FFE1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47336" name="Rectangle 72"/>
          <p:cNvSpPr>
            <a:spLocks noChangeArrowheads="1"/>
          </p:cNvSpPr>
          <p:nvPr/>
        </p:nvSpPr>
        <p:spPr bwMode="auto">
          <a:xfrm>
            <a:off x="252413" y="5445125"/>
            <a:ext cx="2665412" cy="115252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47334" name="Oval 70"/>
          <p:cNvSpPr>
            <a:spLocks noChangeArrowheads="1"/>
          </p:cNvSpPr>
          <p:nvPr/>
        </p:nvSpPr>
        <p:spPr bwMode="auto">
          <a:xfrm>
            <a:off x="396875" y="1268413"/>
            <a:ext cx="2449513" cy="2449512"/>
          </a:xfrm>
          <a:prstGeom prst="ellipse">
            <a:avLst/>
          </a:prstGeom>
          <a:solidFill>
            <a:srgbClr val="E5FF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47267" name="Rectangle 3"/>
          <p:cNvSpPr>
            <a:spLocks noChangeArrowheads="1"/>
          </p:cNvSpPr>
          <p:nvPr/>
        </p:nvSpPr>
        <p:spPr bwMode="auto">
          <a:xfrm>
            <a:off x="179388" y="177800"/>
            <a:ext cx="8251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層析法的板數概念</a:t>
            </a:r>
            <a:r>
              <a:rPr lang="zh-TW" altLang="en-US" sz="28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  </a:t>
            </a:r>
            <a:r>
              <a:rPr lang="en-US" altLang="zh-TW" sz="2800" dirty="0">
                <a:latin typeface="Arial" panose="020B0604020202020204" pitchFamily="34" charset="0"/>
                <a:ea typeface="華康中黑體(P)" panose="02010600010101010101" pitchFamily="2" charset="-120"/>
              </a:rPr>
              <a:t>One separation, one plate</a:t>
            </a:r>
          </a:p>
        </p:txBody>
      </p:sp>
      <p:grpSp>
        <p:nvGrpSpPr>
          <p:cNvPr id="1547433" name="Group 169"/>
          <p:cNvGrpSpPr>
            <a:grpSpLocks/>
          </p:cNvGrpSpPr>
          <p:nvPr/>
        </p:nvGrpSpPr>
        <p:grpSpPr bwMode="auto">
          <a:xfrm>
            <a:off x="3900488" y="2838450"/>
            <a:ext cx="1382712" cy="1368425"/>
            <a:chOff x="2215" y="1788"/>
            <a:chExt cx="871" cy="862"/>
          </a:xfrm>
        </p:grpSpPr>
        <p:sp>
          <p:nvSpPr>
            <p:cNvPr id="1547310" name="Freeform 46"/>
            <p:cNvSpPr>
              <a:spLocks/>
            </p:cNvSpPr>
            <p:nvPr/>
          </p:nvSpPr>
          <p:spPr bwMode="auto">
            <a:xfrm>
              <a:off x="2215" y="1788"/>
              <a:ext cx="871" cy="857"/>
            </a:xfrm>
            <a:custGeom>
              <a:avLst/>
              <a:gdLst>
                <a:gd name="T0" fmla="*/ 201 w 535"/>
                <a:gd name="T1" fmla="*/ 514 h 526"/>
                <a:gd name="T2" fmla="*/ 0 w 535"/>
                <a:gd name="T3" fmla="*/ 32 h 526"/>
                <a:gd name="T4" fmla="*/ 285 w 535"/>
                <a:gd name="T5" fmla="*/ 41 h 526"/>
                <a:gd name="T6" fmla="*/ 515 w 535"/>
                <a:gd name="T7" fmla="*/ 54 h 526"/>
                <a:gd name="T8" fmla="*/ 343 w 535"/>
                <a:gd name="T9" fmla="*/ 497 h 526"/>
                <a:gd name="T10" fmla="*/ 201 w 535"/>
                <a:gd name="T11" fmla="*/ 51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526">
                  <a:moveTo>
                    <a:pt x="201" y="514"/>
                  </a:moveTo>
                  <a:cubicBezTo>
                    <a:pt x="201" y="501"/>
                    <a:pt x="10" y="176"/>
                    <a:pt x="0" y="32"/>
                  </a:cubicBezTo>
                  <a:cubicBezTo>
                    <a:pt x="10" y="0"/>
                    <a:pt x="199" y="36"/>
                    <a:pt x="285" y="41"/>
                  </a:cubicBezTo>
                  <a:cubicBezTo>
                    <a:pt x="371" y="45"/>
                    <a:pt x="509" y="6"/>
                    <a:pt x="515" y="54"/>
                  </a:cubicBezTo>
                  <a:cubicBezTo>
                    <a:pt x="535" y="109"/>
                    <a:pt x="349" y="482"/>
                    <a:pt x="343" y="497"/>
                  </a:cubicBezTo>
                  <a:cubicBezTo>
                    <a:pt x="343" y="504"/>
                    <a:pt x="195" y="526"/>
                    <a:pt x="201" y="514"/>
                  </a:cubicBezTo>
                  <a:close/>
                </a:path>
              </a:pathLst>
            </a:custGeom>
            <a:solidFill>
              <a:srgbClr val="FFE1FF"/>
            </a:solidFill>
            <a:ln w="635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7304" name="Freeform 40"/>
            <p:cNvSpPr>
              <a:spLocks/>
            </p:cNvSpPr>
            <p:nvPr/>
          </p:nvSpPr>
          <p:spPr bwMode="auto">
            <a:xfrm>
              <a:off x="2275" y="2063"/>
              <a:ext cx="754" cy="587"/>
            </a:xfrm>
            <a:custGeom>
              <a:avLst/>
              <a:gdLst>
                <a:gd name="T0" fmla="*/ 165 w 463"/>
                <a:gd name="T1" fmla="*/ 352 h 360"/>
                <a:gd name="T2" fmla="*/ 0 w 463"/>
                <a:gd name="T3" fmla="*/ 22 h 360"/>
                <a:gd name="T4" fmla="*/ 247 w 463"/>
                <a:gd name="T5" fmla="*/ 37 h 360"/>
                <a:gd name="T6" fmla="*/ 440 w 463"/>
                <a:gd name="T7" fmla="*/ 26 h 360"/>
                <a:gd name="T8" fmla="*/ 307 w 463"/>
                <a:gd name="T9" fmla="*/ 340 h 360"/>
                <a:gd name="T10" fmla="*/ 165 w 463"/>
                <a:gd name="T11" fmla="*/ 3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3" h="360">
                  <a:moveTo>
                    <a:pt x="165" y="352"/>
                  </a:moveTo>
                  <a:cubicBezTo>
                    <a:pt x="165" y="343"/>
                    <a:pt x="10" y="83"/>
                    <a:pt x="0" y="22"/>
                  </a:cubicBezTo>
                  <a:cubicBezTo>
                    <a:pt x="10" y="0"/>
                    <a:pt x="174" y="36"/>
                    <a:pt x="247" y="37"/>
                  </a:cubicBezTo>
                  <a:cubicBezTo>
                    <a:pt x="320" y="38"/>
                    <a:pt x="432" y="13"/>
                    <a:pt x="440" y="26"/>
                  </a:cubicBezTo>
                  <a:cubicBezTo>
                    <a:pt x="463" y="25"/>
                    <a:pt x="313" y="330"/>
                    <a:pt x="307" y="340"/>
                  </a:cubicBezTo>
                  <a:cubicBezTo>
                    <a:pt x="307" y="345"/>
                    <a:pt x="159" y="360"/>
                    <a:pt x="165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47434" name="Group 170"/>
          <p:cNvGrpSpPr>
            <a:grpSpLocks/>
          </p:cNvGrpSpPr>
          <p:nvPr/>
        </p:nvGrpSpPr>
        <p:grpSpPr bwMode="auto">
          <a:xfrm>
            <a:off x="3876675" y="1341438"/>
            <a:ext cx="1389063" cy="5243512"/>
            <a:chOff x="2200" y="845"/>
            <a:chExt cx="875" cy="3303"/>
          </a:xfrm>
        </p:grpSpPr>
        <p:grpSp>
          <p:nvGrpSpPr>
            <p:cNvPr id="1547309" name="Group 45"/>
            <p:cNvGrpSpPr>
              <a:grpSpLocks/>
            </p:cNvGrpSpPr>
            <p:nvPr/>
          </p:nvGrpSpPr>
          <p:grpSpPr bwMode="auto">
            <a:xfrm>
              <a:off x="2495" y="845"/>
              <a:ext cx="303" cy="445"/>
              <a:chOff x="1791" y="1207"/>
              <a:chExt cx="186" cy="273"/>
            </a:xfrm>
          </p:grpSpPr>
          <p:sp>
            <p:nvSpPr>
              <p:cNvPr id="1547294" name="AutoShape 30"/>
              <p:cNvSpPr>
                <a:spLocks noChangeArrowheads="1"/>
              </p:cNvSpPr>
              <p:nvPr/>
            </p:nvSpPr>
            <p:spPr bwMode="auto">
              <a:xfrm>
                <a:off x="1791" y="1352"/>
                <a:ext cx="186" cy="128"/>
              </a:xfrm>
              <a:custGeom>
                <a:avLst/>
                <a:gdLst>
                  <a:gd name="G0" fmla="+- 3020 0 0"/>
                  <a:gd name="G1" fmla="+- 21600 0 3020"/>
                  <a:gd name="G2" fmla="*/ 3020 1 2"/>
                  <a:gd name="G3" fmla="+- 21600 0 G2"/>
                  <a:gd name="G4" fmla="+/ 3020 21600 2"/>
                  <a:gd name="G5" fmla="+/ G1 0 2"/>
                  <a:gd name="G6" fmla="*/ 21600 21600 3020"/>
                  <a:gd name="G7" fmla="*/ G6 1 2"/>
                  <a:gd name="G8" fmla="+- 21600 0 G7"/>
                  <a:gd name="G9" fmla="*/ 21600 1 2"/>
                  <a:gd name="G10" fmla="+- 3020 0 G9"/>
                  <a:gd name="G11" fmla="?: G10 G8 0"/>
                  <a:gd name="G12" fmla="?: G10 G7 21600"/>
                  <a:gd name="T0" fmla="*/ 20090 w 21600"/>
                  <a:gd name="T1" fmla="*/ 10800 h 21600"/>
                  <a:gd name="T2" fmla="*/ 10800 w 21600"/>
                  <a:gd name="T3" fmla="*/ 21600 h 21600"/>
                  <a:gd name="T4" fmla="*/ 1510 w 21600"/>
                  <a:gd name="T5" fmla="*/ 10800 h 21600"/>
                  <a:gd name="T6" fmla="*/ 10800 w 21600"/>
                  <a:gd name="T7" fmla="*/ 0 h 21600"/>
                  <a:gd name="T8" fmla="*/ 3310 w 21600"/>
                  <a:gd name="T9" fmla="*/ 3310 h 21600"/>
                  <a:gd name="T10" fmla="*/ 18290 w 21600"/>
                  <a:gd name="T11" fmla="*/ 1829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020" y="21600"/>
                    </a:lnTo>
                    <a:lnTo>
                      <a:pt x="1858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7295" name="Oval 31"/>
              <p:cNvSpPr>
                <a:spLocks noChangeArrowheads="1"/>
              </p:cNvSpPr>
              <p:nvPr/>
            </p:nvSpPr>
            <p:spPr bwMode="auto">
              <a:xfrm>
                <a:off x="1820" y="1207"/>
                <a:ext cx="133" cy="143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547288" name="Freeform 24"/>
            <p:cNvSpPr>
              <a:spLocks/>
            </p:cNvSpPr>
            <p:nvPr/>
          </p:nvSpPr>
          <p:spPr bwMode="auto">
            <a:xfrm>
              <a:off x="2200" y="1259"/>
              <a:ext cx="875" cy="1399"/>
            </a:xfrm>
            <a:custGeom>
              <a:avLst/>
              <a:gdLst>
                <a:gd name="T0" fmla="*/ 317 w 812"/>
                <a:gd name="T1" fmla="*/ 1257 h 1272"/>
                <a:gd name="T2" fmla="*/ 45 w 812"/>
                <a:gd name="T3" fmla="*/ 688 h 1272"/>
                <a:gd name="T4" fmla="*/ 45 w 812"/>
                <a:gd name="T5" fmla="*/ 299 h 1272"/>
                <a:gd name="T6" fmla="*/ 247 w 812"/>
                <a:gd name="T7" fmla="*/ 50 h 1272"/>
                <a:gd name="T8" fmla="*/ 566 w 812"/>
                <a:gd name="T9" fmla="*/ 35 h 1272"/>
                <a:gd name="T10" fmla="*/ 776 w 812"/>
                <a:gd name="T11" fmla="*/ 260 h 1272"/>
                <a:gd name="T12" fmla="*/ 776 w 812"/>
                <a:gd name="T13" fmla="*/ 688 h 1272"/>
                <a:gd name="T14" fmla="*/ 516 w 812"/>
                <a:gd name="T15" fmla="*/ 1259 h 1272"/>
                <a:gd name="T16" fmla="*/ 317 w 812"/>
                <a:gd name="T17" fmla="*/ 1257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2" h="1272">
                  <a:moveTo>
                    <a:pt x="317" y="1257"/>
                  </a:moveTo>
                  <a:cubicBezTo>
                    <a:pt x="317" y="1242"/>
                    <a:pt x="90" y="848"/>
                    <a:pt x="45" y="688"/>
                  </a:cubicBezTo>
                  <a:cubicBezTo>
                    <a:pt x="0" y="528"/>
                    <a:pt x="14" y="408"/>
                    <a:pt x="45" y="299"/>
                  </a:cubicBezTo>
                  <a:cubicBezTo>
                    <a:pt x="76" y="190"/>
                    <a:pt x="160" y="94"/>
                    <a:pt x="247" y="50"/>
                  </a:cubicBezTo>
                  <a:cubicBezTo>
                    <a:pt x="334" y="6"/>
                    <a:pt x="478" y="0"/>
                    <a:pt x="566" y="35"/>
                  </a:cubicBezTo>
                  <a:cubicBezTo>
                    <a:pt x="654" y="70"/>
                    <a:pt x="741" y="151"/>
                    <a:pt x="776" y="260"/>
                  </a:cubicBezTo>
                  <a:cubicBezTo>
                    <a:pt x="812" y="364"/>
                    <a:pt x="812" y="522"/>
                    <a:pt x="776" y="688"/>
                  </a:cubicBezTo>
                  <a:cubicBezTo>
                    <a:pt x="733" y="855"/>
                    <a:pt x="524" y="1243"/>
                    <a:pt x="516" y="1259"/>
                  </a:cubicBezTo>
                  <a:cubicBezTo>
                    <a:pt x="516" y="1267"/>
                    <a:pt x="309" y="1272"/>
                    <a:pt x="317" y="1257"/>
                  </a:cubicBezTo>
                  <a:close/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7293" name="AutoShape 29"/>
            <p:cNvSpPr>
              <a:spLocks noChangeArrowheads="1"/>
            </p:cNvSpPr>
            <p:nvPr/>
          </p:nvSpPr>
          <p:spPr bwMode="auto">
            <a:xfrm rot="5400000">
              <a:off x="1928" y="3363"/>
              <a:ext cx="1469" cy="101"/>
            </a:xfrm>
            <a:custGeom>
              <a:avLst/>
              <a:gdLst>
                <a:gd name="G0" fmla="+- 1283 0 0"/>
                <a:gd name="G1" fmla="+- 21600 0 1283"/>
                <a:gd name="G2" fmla="*/ 1283 1 2"/>
                <a:gd name="G3" fmla="+- 21600 0 G2"/>
                <a:gd name="G4" fmla="+/ 1283 21600 2"/>
                <a:gd name="G5" fmla="+/ G1 0 2"/>
                <a:gd name="G6" fmla="*/ 21600 21600 1283"/>
                <a:gd name="G7" fmla="*/ G6 1 2"/>
                <a:gd name="G8" fmla="+- 21600 0 G7"/>
                <a:gd name="G9" fmla="*/ 21600 1 2"/>
                <a:gd name="G10" fmla="+- 1283 0 G9"/>
                <a:gd name="G11" fmla="?: G10 G8 0"/>
                <a:gd name="G12" fmla="?: G10 G7 21600"/>
                <a:gd name="T0" fmla="*/ 20958 w 21600"/>
                <a:gd name="T1" fmla="*/ 10800 h 21600"/>
                <a:gd name="T2" fmla="*/ 10800 w 21600"/>
                <a:gd name="T3" fmla="*/ 21600 h 21600"/>
                <a:gd name="T4" fmla="*/ 642 w 21600"/>
                <a:gd name="T5" fmla="*/ 10800 h 21600"/>
                <a:gd name="T6" fmla="*/ 10800 w 21600"/>
                <a:gd name="T7" fmla="*/ 0 h 21600"/>
                <a:gd name="T8" fmla="*/ 2442 w 21600"/>
                <a:gd name="T9" fmla="*/ 2442 h 21600"/>
                <a:gd name="T10" fmla="*/ 19158 w 21600"/>
                <a:gd name="T11" fmla="*/ 1915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283" y="21600"/>
                  </a:lnTo>
                  <a:lnTo>
                    <a:pt x="2031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547311" name="Group 47"/>
            <p:cNvGrpSpPr>
              <a:grpSpLocks/>
            </p:cNvGrpSpPr>
            <p:nvPr/>
          </p:nvGrpSpPr>
          <p:grpSpPr bwMode="auto">
            <a:xfrm>
              <a:off x="2444" y="2539"/>
              <a:ext cx="538" cy="316"/>
              <a:chOff x="2641" y="2210"/>
              <a:chExt cx="330" cy="194"/>
            </a:xfrm>
          </p:grpSpPr>
          <p:sp>
            <p:nvSpPr>
              <p:cNvPr id="1547290" name="AutoShape 26"/>
              <p:cNvSpPr>
                <a:spLocks noChangeArrowheads="1"/>
              </p:cNvSpPr>
              <p:nvPr/>
            </p:nvSpPr>
            <p:spPr bwMode="auto">
              <a:xfrm rot="5400000">
                <a:off x="2706" y="2180"/>
                <a:ext cx="122" cy="251"/>
              </a:xfrm>
              <a:custGeom>
                <a:avLst/>
                <a:gdLst>
                  <a:gd name="G0" fmla="+- 5189 0 0"/>
                  <a:gd name="G1" fmla="+- 21600 0 5189"/>
                  <a:gd name="G2" fmla="*/ 5189 1 2"/>
                  <a:gd name="G3" fmla="+- 21600 0 G2"/>
                  <a:gd name="G4" fmla="+/ 5189 21600 2"/>
                  <a:gd name="G5" fmla="+/ G1 0 2"/>
                  <a:gd name="G6" fmla="*/ 21600 21600 5189"/>
                  <a:gd name="G7" fmla="*/ G6 1 2"/>
                  <a:gd name="G8" fmla="+- 21600 0 G7"/>
                  <a:gd name="G9" fmla="*/ 21600 1 2"/>
                  <a:gd name="G10" fmla="+- 5189 0 G9"/>
                  <a:gd name="G11" fmla="?: G10 G8 0"/>
                  <a:gd name="G12" fmla="?: G10 G7 21600"/>
                  <a:gd name="T0" fmla="*/ 19005 w 21600"/>
                  <a:gd name="T1" fmla="*/ 10800 h 21600"/>
                  <a:gd name="T2" fmla="*/ 10800 w 21600"/>
                  <a:gd name="T3" fmla="*/ 21600 h 21600"/>
                  <a:gd name="T4" fmla="*/ 2595 w 21600"/>
                  <a:gd name="T5" fmla="*/ 10800 h 21600"/>
                  <a:gd name="T6" fmla="*/ 10800 w 21600"/>
                  <a:gd name="T7" fmla="*/ 0 h 21600"/>
                  <a:gd name="T8" fmla="*/ 4395 w 21600"/>
                  <a:gd name="T9" fmla="*/ 4395 h 21600"/>
                  <a:gd name="T10" fmla="*/ 17205 w 21600"/>
                  <a:gd name="T11" fmla="*/ 1720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189" y="21600"/>
                    </a:lnTo>
                    <a:lnTo>
                      <a:pt x="164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547292" name="Oval 28"/>
              <p:cNvSpPr>
                <a:spLocks noChangeArrowheads="1"/>
              </p:cNvSpPr>
              <p:nvPr/>
            </p:nvSpPr>
            <p:spPr bwMode="auto">
              <a:xfrm>
                <a:off x="2891" y="2210"/>
                <a:ext cx="80" cy="194"/>
              </a:xfrm>
              <a:prstGeom prst="ellipse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1547425" name="Group 161"/>
          <p:cNvGrpSpPr>
            <a:grpSpLocks/>
          </p:cNvGrpSpPr>
          <p:nvPr/>
        </p:nvGrpSpPr>
        <p:grpSpPr bwMode="auto">
          <a:xfrm>
            <a:off x="600075" y="1298575"/>
            <a:ext cx="1933575" cy="2041525"/>
            <a:chOff x="572" y="868"/>
            <a:chExt cx="1218" cy="1286"/>
          </a:xfrm>
        </p:grpSpPr>
        <p:sp>
          <p:nvSpPr>
            <p:cNvPr id="1547314" name="Text Box 50"/>
            <p:cNvSpPr txBox="1">
              <a:spLocks noChangeArrowheads="1"/>
            </p:cNvSpPr>
            <p:nvPr/>
          </p:nvSpPr>
          <p:spPr bwMode="auto">
            <a:xfrm>
              <a:off x="1117" y="86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15" name="Text Box 51"/>
            <p:cNvSpPr txBox="1">
              <a:spLocks noChangeArrowheads="1"/>
            </p:cNvSpPr>
            <p:nvPr/>
          </p:nvSpPr>
          <p:spPr bwMode="auto">
            <a:xfrm>
              <a:off x="572" y="1367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16" name="Text Box 52"/>
            <p:cNvSpPr txBox="1">
              <a:spLocks noChangeArrowheads="1"/>
            </p:cNvSpPr>
            <p:nvPr/>
          </p:nvSpPr>
          <p:spPr bwMode="auto">
            <a:xfrm>
              <a:off x="843" y="148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17" name="Text Box 53"/>
            <p:cNvSpPr txBox="1">
              <a:spLocks noChangeArrowheads="1"/>
            </p:cNvSpPr>
            <p:nvPr/>
          </p:nvSpPr>
          <p:spPr bwMode="auto">
            <a:xfrm>
              <a:off x="890" y="1231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18" name="Text Box 54"/>
            <p:cNvSpPr txBox="1">
              <a:spLocks noChangeArrowheads="1"/>
            </p:cNvSpPr>
            <p:nvPr/>
          </p:nvSpPr>
          <p:spPr bwMode="auto">
            <a:xfrm>
              <a:off x="1162" y="1231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19" name="Text Box 55"/>
            <p:cNvSpPr txBox="1">
              <a:spLocks noChangeArrowheads="1"/>
            </p:cNvSpPr>
            <p:nvPr/>
          </p:nvSpPr>
          <p:spPr bwMode="auto">
            <a:xfrm>
              <a:off x="663" y="1866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20" name="Text Box 56"/>
            <p:cNvSpPr txBox="1">
              <a:spLocks noChangeArrowheads="1"/>
            </p:cNvSpPr>
            <p:nvPr/>
          </p:nvSpPr>
          <p:spPr bwMode="auto">
            <a:xfrm>
              <a:off x="1162" y="1821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21" name="Text Box 57"/>
            <p:cNvSpPr txBox="1">
              <a:spLocks noChangeArrowheads="1"/>
            </p:cNvSpPr>
            <p:nvPr/>
          </p:nvSpPr>
          <p:spPr bwMode="auto">
            <a:xfrm>
              <a:off x="1406" y="1769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22" name="Text Box 58"/>
            <p:cNvSpPr txBox="1">
              <a:spLocks noChangeArrowheads="1"/>
            </p:cNvSpPr>
            <p:nvPr/>
          </p:nvSpPr>
          <p:spPr bwMode="auto">
            <a:xfrm>
              <a:off x="1480" y="145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23" name="Text Box 59"/>
            <p:cNvSpPr txBox="1">
              <a:spLocks noChangeArrowheads="1"/>
            </p:cNvSpPr>
            <p:nvPr/>
          </p:nvSpPr>
          <p:spPr bwMode="auto">
            <a:xfrm>
              <a:off x="1389" y="1231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24" name="Text Box 60"/>
            <p:cNvSpPr txBox="1">
              <a:spLocks noChangeArrowheads="1"/>
            </p:cNvSpPr>
            <p:nvPr/>
          </p:nvSpPr>
          <p:spPr bwMode="auto">
            <a:xfrm>
              <a:off x="1525" y="1050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</p:grpSp>
      <p:grpSp>
        <p:nvGrpSpPr>
          <p:cNvPr id="1547426" name="Group 162"/>
          <p:cNvGrpSpPr>
            <a:grpSpLocks/>
          </p:cNvGrpSpPr>
          <p:nvPr/>
        </p:nvGrpSpPr>
        <p:grpSpPr bwMode="auto">
          <a:xfrm>
            <a:off x="600075" y="1371600"/>
            <a:ext cx="2149475" cy="2219325"/>
            <a:chOff x="572" y="914"/>
            <a:chExt cx="1354" cy="1398"/>
          </a:xfrm>
        </p:grpSpPr>
        <p:sp>
          <p:nvSpPr>
            <p:cNvPr id="1547313" name="Text Box 49"/>
            <p:cNvSpPr txBox="1">
              <a:spLocks noChangeArrowheads="1"/>
            </p:cNvSpPr>
            <p:nvPr/>
          </p:nvSpPr>
          <p:spPr bwMode="auto">
            <a:xfrm>
              <a:off x="663" y="1050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25" name="Text Box 61"/>
            <p:cNvSpPr txBox="1">
              <a:spLocks noChangeArrowheads="1"/>
            </p:cNvSpPr>
            <p:nvPr/>
          </p:nvSpPr>
          <p:spPr bwMode="auto">
            <a:xfrm>
              <a:off x="888" y="914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26" name="Text Box 62"/>
            <p:cNvSpPr txBox="1">
              <a:spLocks noChangeArrowheads="1"/>
            </p:cNvSpPr>
            <p:nvPr/>
          </p:nvSpPr>
          <p:spPr bwMode="auto">
            <a:xfrm>
              <a:off x="1161" y="1493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27" name="Text Box 63"/>
            <p:cNvSpPr txBox="1">
              <a:spLocks noChangeArrowheads="1"/>
            </p:cNvSpPr>
            <p:nvPr/>
          </p:nvSpPr>
          <p:spPr bwMode="auto">
            <a:xfrm>
              <a:off x="935" y="1730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28" name="Text Box 64"/>
            <p:cNvSpPr txBox="1">
              <a:spLocks noChangeArrowheads="1"/>
            </p:cNvSpPr>
            <p:nvPr/>
          </p:nvSpPr>
          <p:spPr bwMode="auto">
            <a:xfrm>
              <a:off x="572" y="1640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30" name="Text Box 66"/>
            <p:cNvSpPr txBox="1">
              <a:spLocks noChangeArrowheads="1"/>
            </p:cNvSpPr>
            <p:nvPr/>
          </p:nvSpPr>
          <p:spPr bwMode="auto">
            <a:xfrm>
              <a:off x="1262" y="1011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32" name="Text Box 68"/>
            <p:cNvSpPr txBox="1">
              <a:spLocks noChangeArrowheads="1"/>
            </p:cNvSpPr>
            <p:nvPr/>
          </p:nvSpPr>
          <p:spPr bwMode="auto">
            <a:xfrm>
              <a:off x="981" y="2002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33" name="Text Box 69"/>
            <p:cNvSpPr txBox="1">
              <a:spLocks noChangeArrowheads="1"/>
            </p:cNvSpPr>
            <p:nvPr/>
          </p:nvSpPr>
          <p:spPr bwMode="auto">
            <a:xfrm>
              <a:off x="1661" y="1277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37" name="Text Box 73"/>
            <p:cNvSpPr txBox="1">
              <a:spLocks noChangeArrowheads="1"/>
            </p:cNvSpPr>
            <p:nvPr/>
          </p:nvSpPr>
          <p:spPr bwMode="auto">
            <a:xfrm>
              <a:off x="1655" y="1706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38" name="Text Box 74"/>
            <p:cNvSpPr txBox="1">
              <a:spLocks noChangeArrowheads="1"/>
            </p:cNvSpPr>
            <p:nvPr/>
          </p:nvSpPr>
          <p:spPr bwMode="auto">
            <a:xfrm>
              <a:off x="1338" y="2024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</p:grpSp>
      <p:grpSp>
        <p:nvGrpSpPr>
          <p:cNvPr id="1547428" name="Group 164"/>
          <p:cNvGrpSpPr>
            <a:grpSpLocks/>
          </p:cNvGrpSpPr>
          <p:nvPr/>
        </p:nvGrpSpPr>
        <p:grpSpPr bwMode="auto">
          <a:xfrm>
            <a:off x="468313" y="5589588"/>
            <a:ext cx="420687" cy="817562"/>
            <a:chOff x="476" y="3430"/>
            <a:chExt cx="265" cy="515"/>
          </a:xfrm>
        </p:grpSpPr>
        <p:sp>
          <p:nvSpPr>
            <p:cNvPr id="1547343" name="Text Box 79"/>
            <p:cNvSpPr txBox="1">
              <a:spLocks noChangeArrowheads="1"/>
            </p:cNvSpPr>
            <p:nvPr/>
          </p:nvSpPr>
          <p:spPr bwMode="auto">
            <a:xfrm>
              <a:off x="476" y="3430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45" name="Text Box 81"/>
            <p:cNvSpPr txBox="1">
              <a:spLocks noChangeArrowheads="1"/>
            </p:cNvSpPr>
            <p:nvPr/>
          </p:nvSpPr>
          <p:spPr bwMode="auto">
            <a:xfrm>
              <a:off x="476" y="3657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</p:grpSp>
      <p:grpSp>
        <p:nvGrpSpPr>
          <p:cNvPr id="1547427" name="Group 163"/>
          <p:cNvGrpSpPr>
            <a:grpSpLocks/>
          </p:cNvGrpSpPr>
          <p:nvPr/>
        </p:nvGrpSpPr>
        <p:grpSpPr bwMode="auto">
          <a:xfrm>
            <a:off x="442913" y="4365625"/>
            <a:ext cx="1670050" cy="1033463"/>
            <a:chOff x="460" y="2659"/>
            <a:chExt cx="1052" cy="651"/>
          </a:xfrm>
        </p:grpSpPr>
        <p:sp>
          <p:nvSpPr>
            <p:cNvPr id="1547329" name="Text Box 65"/>
            <p:cNvSpPr txBox="1">
              <a:spLocks noChangeArrowheads="1"/>
            </p:cNvSpPr>
            <p:nvPr/>
          </p:nvSpPr>
          <p:spPr bwMode="auto">
            <a:xfrm>
              <a:off x="460" y="2696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31" name="Text Box 67"/>
            <p:cNvSpPr txBox="1">
              <a:spLocks noChangeArrowheads="1"/>
            </p:cNvSpPr>
            <p:nvPr/>
          </p:nvSpPr>
          <p:spPr bwMode="auto">
            <a:xfrm>
              <a:off x="522" y="3022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39" name="Text Box 75"/>
            <p:cNvSpPr txBox="1">
              <a:spLocks noChangeArrowheads="1"/>
            </p:cNvSpPr>
            <p:nvPr/>
          </p:nvSpPr>
          <p:spPr bwMode="auto">
            <a:xfrm>
              <a:off x="703" y="2704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40" name="Text Box 76"/>
            <p:cNvSpPr txBox="1">
              <a:spLocks noChangeArrowheads="1"/>
            </p:cNvSpPr>
            <p:nvPr/>
          </p:nvSpPr>
          <p:spPr bwMode="auto">
            <a:xfrm>
              <a:off x="794" y="2976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41" name="Text Box 77"/>
            <p:cNvSpPr txBox="1">
              <a:spLocks noChangeArrowheads="1"/>
            </p:cNvSpPr>
            <p:nvPr/>
          </p:nvSpPr>
          <p:spPr bwMode="auto">
            <a:xfrm>
              <a:off x="975" y="2659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42" name="Text Box 78"/>
            <p:cNvSpPr txBox="1">
              <a:spLocks noChangeArrowheads="1"/>
            </p:cNvSpPr>
            <p:nvPr/>
          </p:nvSpPr>
          <p:spPr bwMode="auto">
            <a:xfrm>
              <a:off x="1021" y="2976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44" name="Text Box 80"/>
            <p:cNvSpPr txBox="1">
              <a:spLocks noChangeArrowheads="1"/>
            </p:cNvSpPr>
            <p:nvPr/>
          </p:nvSpPr>
          <p:spPr bwMode="auto">
            <a:xfrm>
              <a:off x="1247" y="2704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  <p:sp>
          <p:nvSpPr>
            <p:cNvPr id="1547346" name="Text Box 82"/>
            <p:cNvSpPr txBox="1">
              <a:spLocks noChangeArrowheads="1"/>
            </p:cNvSpPr>
            <p:nvPr/>
          </p:nvSpPr>
          <p:spPr bwMode="auto">
            <a:xfrm>
              <a:off x="1247" y="2976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solidFill>
                    <a:schemeClr val="hlink"/>
                  </a:solidFill>
                  <a:latin typeface="Arial Black" panose="020B0A04020102020204" pitchFamily="34" charset="0"/>
                  <a:ea typeface="細明體" panose="02020509000000000000" pitchFamily="49" charset="-120"/>
                </a:rPr>
                <a:t>A</a:t>
              </a:r>
            </a:p>
          </p:txBody>
        </p:sp>
      </p:grpSp>
      <p:grpSp>
        <p:nvGrpSpPr>
          <p:cNvPr id="1547429" name="Group 165"/>
          <p:cNvGrpSpPr>
            <a:grpSpLocks/>
          </p:cNvGrpSpPr>
          <p:nvPr/>
        </p:nvGrpSpPr>
        <p:grpSpPr bwMode="auto">
          <a:xfrm>
            <a:off x="935038" y="5549900"/>
            <a:ext cx="1898650" cy="1016000"/>
            <a:chOff x="770" y="3405"/>
            <a:chExt cx="1196" cy="640"/>
          </a:xfrm>
        </p:grpSpPr>
        <p:sp>
          <p:nvSpPr>
            <p:cNvPr id="1547347" name="Text Box 83"/>
            <p:cNvSpPr txBox="1">
              <a:spLocks noChangeArrowheads="1"/>
            </p:cNvSpPr>
            <p:nvPr/>
          </p:nvSpPr>
          <p:spPr bwMode="auto">
            <a:xfrm>
              <a:off x="816" y="3415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48" name="Text Box 84"/>
            <p:cNvSpPr txBox="1">
              <a:spLocks noChangeArrowheads="1"/>
            </p:cNvSpPr>
            <p:nvPr/>
          </p:nvSpPr>
          <p:spPr bwMode="auto">
            <a:xfrm>
              <a:off x="770" y="3757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49" name="Text Box 85"/>
            <p:cNvSpPr txBox="1">
              <a:spLocks noChangeArrowheads="1"/>
            </p:cNvSpPr>
            <p:nvPr/>
          </p:nvSpPr>
          <p:spPr bwMode="auto">
            <a:xfrm>
              <a:off x="983" y="3694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50" name="Text Box 86"/>
            <p:cNvSpPr txBox="1">
              <a:spLocks noChangeArrowheads="1"/>
            </p:cNvSpPr>
            <p:nvPr/>
          </p:nvSpPr>
          <p:spPr bwMode="auto">
            <a:xfrm>
              <a:off x="1111" y="3430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51" name="Text Box 87"/>
            <p:cNvSpPr txBox="1">
              <a:spLocks noChangeArrowheads="1"/>
            </p:cNvSpPr>
            <p:nvPr/>
          </p:nvSpPr>
          <p:spPr bwMode="auto">
            <a:xfrm>
              <a:off x="1393" y="3415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52" name="Text Box 88"/>
            <p:cNvSpPr txBox="1">
              <a:spLocks noChangeArrowheads="1"/>
            </p:cNvSpPr>
            <p:nvPr/>
          </p:nvSpPr>
          <p:spPr bwMode="auto">
            <a:xfrm>
              <a:off x="1216" y="3717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53" name="Text Box 89"/>
            <p:cNvSpPr txBox="1">
              <a:spLocks noChangeArrowheads="1"/>
            </p:cNvSpPr>
            <p:nvPr/>
          </p:nvSpPr>
          <p:spPr bwMode="auto">
            <a:xfrm>
              <a:off x="1429" y="374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54" name="Text Box 90"/>
            <p:cNvSpPr txBox="1">
              <a:spLocks noChangeArrowheads="1"/>
            </p:cNvSpPr>
            <p:nvPr/>
          </p:nvSpPr>
          <p:spPr bwMode="auto">
            <a:xfrm>
              <a:off x="1658" y="3405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  <p:sp>
          <p:nvSpPr>
            <p:cNvPr id="1547355" name="Text Box 91"/>
            <p:cNvSpPr txBox="1">
              <a:spLocks noChangeArrowheads="1"/>
            </p:cNvSpPr>
            <p:nvPr/>
          </p:nvSpPr>
          <p:spPr bwMode="auto">
            <a:xfrm>
              <a:off x="1701" y="3748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571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7145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2860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7432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32004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657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41148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>
                  <a:latin typeface="Arial Black" panose="020B0A04020102020204" pitchFamily="34" charset="0"/>
                  <a:ea typeface="細明體" panose="02020509000000000000" pitchFamily="49" charset="-120"/>
                </a:rPr>
                <a:t>B</a:t>
              </a:r>
            </a:p>
          </p:txBody>
        </p:sp>
      </p:grpSp>
      <p:sp>
        <p:nvSpPr>
          <p:cNvPr id="1547356" name="Text Box 92"/>
          <p:cNvSpPr txBox="1">
            <a:spLocks noChangeArrowheads="1"/>
          </p:cNvSpPr>
          <p:nvPr/>
        </p:nvSpPr>
        <p:spPr bwMode="auto">
          <a:xfrm>
            <a:off x="2268538" y="4581525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latin typeface="Arial Black" panose="020B0A04020102020204" pitchFamily="34" charset="0"/>
                <a:ea typeface="細明體" panose="02020509000000000000" pitchFamily="49" charset="-120"/>
              </a:rPr>
              <a:t>B</a:t>
            </a:r>
          </a:p>
        </p:txBody>
      </p:sp>
      <p:sp>
        <p:nvSpPr>
          <p:cNvPr id="1547357" name="Text Box 93"/>
          <p:cNvSpPr txBox="1">
            <a:spLocks noChangeArrowheads="1"/>
          </p:cNvSpPr>
          <p:nvPr/>
        </p:nvSpPr>
        <p:spPr bwMode="auto">
          <a:xfrm>
            <a:off x="4019550" y="2781300"/>
            <a:ext cx="590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>
                <a:solidFill>
                  <a:schemeClr val="hlink"/>
                </a:solidFill>
                <a:latin typeface="Arial Black" panose="020B0A04020102020204" pitchFamily="34" charset="0"/>
                <a:ea typeface="細明體" panose="02020509000000000000" pitchFamily="49" charset="-120"/>
              </a:rPr>
              <a:t>80</a:t>
            </a:r>
          </a:p>
          <a:p>
            <a:pPr>
              <a:lnSpc>
                <a:spcPct val="150000"/>
              </a:lnSpc>
            </a:pPr>
            <a:r>
              <a:rPr lang="en-US" altLang="zh-TW">
                <a:solidFill>
                  <a:schemeClr val="hlink"/>
                </a:solidFill>
                <a:latin typeface="Arial Black" panose="020B0A04020102020204" pitchFamily="34" charset="0"/>
                <a:ea typeface="細明體" panose="02020509000000000000" pitchFamily="49" charset="-120"/>
              </a:rPr>
              <a:t>20</a:t>
            </a:r>
          </a:p>
        </p:txBody>
      </p:sp>
      <p:sp>
        <p:nvSpPr>
          <p:cNvPr id="1547359" name="Text Box 95"/>
          <p:cNvSpPr txBox="1">
            <a:spLocks noChangeArrowheads="1"/>
          </p:cNvSpPr>
          <p:nvPr/>
        </p:nvSpPr>
        <p:spPr bwMode="auto">
          <a:xfrm>
            <a:off x="4586288" y="2779713"/>
            <a:ext cx="590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TW">
                <a:latin typeface="Arial Black" panose="020B0A04020102020204" pitchFamily="34" charset="0"/>
                <a:ea typeface="細明體" panose="02020509000000000000" pitchFamily="49" charset="-120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US" altLang="zh-TW">
                <a:latin typeface="Arial Black" panose="020B0A04020102020204" pitchFamily="34" charset="0"/>
                <a:ea typeface="細明體" panose="02020509000000000000" pitchFamily="49" charset="-120"/>
              </a:rPr>
              <a:t>90</a:t>
            </a:r>
          </a:p>
        </p:txBody>
      </p:sp>
      <p:sp>
        <p:nvSpPr>
          <p:cNvPr id="1547360" name="Line 96"/>
          <p:cNvSpPr>
            <a:spLocks noChangeShapeType="1"/>
          </p:cNvSpPr>
          <p:nvPr/>
        </p:nvSpPr>
        <p:spPr bwMode="auto">
          <a:xfrm flipV="1">
            <a:off x="5245100" y="2420938"/>
            <a:ext cx="1008063" cy="720725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7361" name="Line 97"/>
          <p:cNvSpPr>
            <a:spLocks noChangeShapeType="1"/>
          </p:cNvSpPr>
          <p:nvPr/>
        </p:nvSpPr>
        <p:spPr bwMode="auto">
          <a:xfrm>
            <a:off x="5029200" y="3860800"/>
            <a:ext cx="719138" cy="720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47362" name="Group 98"/>
          <p:cNvGrpSpPr>
            <a:grpSpLocks/>
          </p:cNvGrpSpPr>
          <p:nvPr/>
        </p:nvGrpSpPr>
        <p:grpSpPr bwMode="auto">
          <a:xfrm>
            <a:off x="6516688" y="1184275"/>
            <a:ext cx="868362" cy="3240088"/>
            <a:chOff x="2491" y="1170"/>
            <a:chExt cx="544" cy="2028"/>
          </a:xfrm>
        </p:grpSpPr>
        <p:sp>
          <p:nvSpPr>
            <p:cNvPr id="1547363" name="Freeform 99"/>
            <p:cNvSpPr>
              <a:spLocks/>
            </p:cNvSpPr>
            <p:nvPr/>
          </p:nvSpPr>
          <p:spPr bwMode="auto">
            <a:xfrm>
              <a:off x="2500" y="1749"/>
              <a:ext cx="535" cy="526"/>
            </a:xfrm>
            <a:custGeom>
              <a:avLst/>
              <a:gdLst>
                <a:gd name="T0" fmla="*/ 201 w 535"/>
                <a:gd name="T1" fmla="*/ 514 h 526"/>
                <a:gd name="T2" fmla="*/ 0 w 535"/>
                <a:gd name="T3" fmla="*/ 32 h 526"/>
                <a:gd name="T4" fmla="*/ 285 w 535"/>
                <a:gd name="T5" fmla="*/ 41 h 526"/>
                <a:gd name="T6" fmla="*/ 515 w 535"/>
                <a:gd name="T7" fmla="*/ 54 h 526"/>
                <a:gd name="T8" fmla="*/ 343 w 535"/>
                <a:gd name="T9" fmla="*/ 497 h 526"/>
                <a:gd name="T10" fmla="*/ 201 w 535"/>
                <a:gd name="T11" fmla="*/ 51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526">
                  <a:moveTo>
                    <a:pt x="201" y="514"/>
                  </a:moveTo>
                  <a:cubicBezTo>
                    <a:pt x="201" y="501"/>
                    <a:pt x="10" y="176"/>
                    <a:pt x="0" y="32"/>
                  </a:cubicBezTo>
                  <a:cubicBezTo>
                    <a:pt x="10" y="0"/>
                    <a:pt x="199" y="36"/>
                    <a:pt x="285" y="41"/>
                  </a:cubicBezTo>
                  <a:cubicBezTo>
                    <a:pt x="371" y="45"/>
                    <a:pt x="509" y="6"/>
                    <a:pt x="515" y="54"/>
                  </a:cubicBezTo>
                  <a:cubicBezTo>
                    <a:pt x="535" y="109"/>
                    <a:pt x="349" y="482"/>
                    <a:pt x="343" y="497"/>
                  </a:cubicBezTo>
                  <a:cubicBezTo>
                    <a:pt x="343" y="504"/>
                    <a:pt x="195" y="526"/>
                    <a:pt x="201" y="514"/>
                  </a:cubicBezTo>
                  <a:close/>
                </a:path>
              </a:pathLst>
            </a:custGeom>
            <a:solidFill>
              <a:srgbClr val="FFE1FF"/>
            </a:solidFill>
            <a:ln w="635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7364" name="Freeform 100"/>
            <p:cNvSpPr>
              <a:spLocks/>
            </p:cNvSpPr>
            <p:nvPr/>
          </p:nvSpPr>
          <p:spPr bwMode="auto">
            <a:xfrm>
              <a:off x="2537" y="1918"/>
              <a:ext cx="463" cy="360"/>
            </a:xfrm>
            <a:custGeom>
              <a:avLst/>
              <a:gdLst>
                <a:gd name="T0" fmla="*/ 165 w 463"/>
                <a:gd name="T1" fmla="*/ 352 h 360"/>
                <a:gd name="T2" fmla="*/ 0 w 463"/>
                <a:gd name="T3" fmla="*/ 22 h 360"/>
                <a:gd name="T4" fmla="*/ 247 w 463"/>
                <a:gd name="T5" fmla="*/ 37 h 360"/>
                <a:gd name="T6" fmla="*/ 440 w 463"/>
                <a:gd name="T7" fmla="*/ 26 h 360"/>
                <a:gd name="T8" fmla="*/ 307 w 463"/>
                <a:gd name="T9" fmla="*/ 340 h 360"/>
                <a:gd name="T10" fmla="*/ 165 w 463"/>
                <a:gd name="T11" fmla="*/ 3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3" h="360">
                  <a:moveTo>
                    <a:pt x="165" y="352"/>
                  </a:moveTo>
                  <a:cubicBezTo>
                    <a:pt x="165" y="343"/>
                    <a:pt x="10" y="83"/>
                    <a:pt x="0" y="22"/>
                  </a:cubicBezTo>
                  <a:cubicBezTo>
                    <a:pt x="10" y="0"/>
                    <a:pt x="174" y="36"/>
                    <a:pt x="247" y="37"/>
                  </a:cubicBezTo>
                  <a:cubicBezTo>
                    <a:pt x="320" y="38"/>
                    <a:pt x="432" y="13"/>
                    <a:pt x="440" y="26"/>
                  </a:cubicBezTo>
                  <a:cubicBezTo>
                    <a:pt x="463" y="25"/>
                    <a:pt x="313" y="330"/>
                    <a:pt x="307" y="340"/>
                  </a:cubicBezTo>
                  <a:cubicBezTo>
                    <a:pt x="307" y="345"/>
                    <a:pt x="159" y="360"/>
                    <a:pt x="165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547365" name="Group 101"/>
            <p:cNvGrpSpPr>
              <a:grpSpLocks/>
            </p:cNvGrpSpPr>
            <p:nvPr/>
          </p:nvGrpSpPr>
          <p:grpSpPr bwMode="auto">
            <a:xfrm>
              <a:off x="2491" y="1170"/>
              <a:ext cx="537" cy="2028"/>
              <a:chOff x="2491" y="1170"/>
              <a:chExt cx="537" cy="2028"/>
            </a:xfrm>
          </p:grpSpPr>
          <p:grpSp>
            <p:nvGrpSpPr>
              <p:cNvPr id="1547366" name="Group 102"/>
              <p:cNvGrpSpPr>
                <a:grpSpLocks/>
              </p:cNvGrpSpPr>
              <p:nvPr/>
            </p:nvGrpSpPr>
            <p:grpSpPr bwMode="auto">
              <a:xfrm>
                <a:off x="2672" y="1170"/>
                <a:ext cx="186" cy="273"/>
                <a:chOff x="1791" y="1207"/>
                <a:chExt cx="186" cy="273"/>
              </a:xfrm>
            </p:grpSpPr>
            <p:sp>
              <p:nvSpPr>
                <p:cNvPr id="1547367" name="AutoShape 103"/>
                <p:cNvSpPr>
                  <a:spLocks noChangeArrowheads="1"/>
                </p:cNvSpPr>
                <p:nvPr/>
              </p:nvSpPr>
              <p:spPr bwMode="auto">
                <a:xfrm>
                  <a:off x="1791" y="1352"/>
                  <a:ext cx="186" cy="128"/>
                </a:xfrm>
                <a:custGeom>
                  <a:avLst/>
                  <a:gdLst>
                    <a:gd name="G0" fmla="+- 3020 0 0"/>
                    <a:gd name="G1" fmla="+- 21600 0 3020"/>
                    <a:gd name="G2" fmla="*/ 3020 1 2"/>
                    <a:gd name="G3" fmla="+- 21600 0 G2"/>
                    <a:gd name="G4" fmla="+/ 3020 21600 2"/>
                    <a:gd name="G5" fmla="+/ G1 0 2"/>
                    <a:gd name="G6" fmla="*/ 21600 21600 3020"/>
                    <a:gd name="G7" fmla="*/ G6 1 2"/>
                    <a:gd name="G8" fmla="+- 21600 0 G7"/>
                    <a:gd name="G9" fmla="*/ 21600 1 2"/>
                    <a:gd name="G10" fmla="+- 3020 0 G9"/>
                    <a:gd name="G11" fmla="?: G10 G8 0"/>
                    <a:gd name="G12" fmla="?: G10 G7 21600"/>
                    <a:gd name="T0" fmla="*/ 20090 w 21600"/>
                    <a:gd name="T1" fmla="*/ 10800 h 21600"/>
                    <a:gd name="T2" fmla="*/ 10800 w 21600"/>
                    <a:gd name="T3" fmla="*/ 21600 h 21600"/>
                    <a:gd name="T4" fmla="*/ 1510 w 21600"/>
                    <a:gd name="T5" fmla="*/ 10800 h 21600"/>
                    <a:gd name="T6" fmla="*/ 10800 w 21600"/>
                    <a:gd name="T7" fmla="*/ 0 h 21600"/>
                    <a:gd name="T8" fmla="*/ 3310 w 21600"/>
                    <a:gd name="T9" fmla="*/ 3310 h 21600"/>
                    <a:gd name="T10" fmla="*/ 18290 w 21600"/>
                    <a:gd name="T11" fmla="*/ 1829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020" y="21600"/>
                      </a:lnTo>
                      <a:lnTo>
                        <a:pt x="1858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47368" name="Oval 104"/>
                <p:cNvSpPr>
                  <a:spLocks noChangeArrowheads="1"/>
                </p:cNvSpPr>
                <p:nvPr/>
              </p:nvSpPr>
              <p:spPr bwMode="auto">
                <a:xfrm>
                  <a:off x="1820" y="1207"/>
                  <a:ext cx="133" cy="14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547369" name="Freeform 105"/>
              <p:cNvSpPr>
                <a:spLocks/>
              </p:cNvSpPr>
              <p:nvPr/>
            </p:nvSpPr>
            <p:spPr bwMode="auto">
              <a:xfrm>
                <a:off x="2491" y="1424"/>
                <a:ext cx="537" cy="859"/>
              </a:xfrm>
              <a:custGeom>
                <a:avLst/>
                <a:gdLst>
                  <a:gd name="T0" fmla="*/ 317 w 812"/>
                  <a:gd name="T1" fmla="*/ 1257 h 1272"/>
                  <a:gd name="T2" fmla="*/ 45 w 812"/>
                  <a:gd name="T3" fmla="*/ 688 h 1272"/>
                  <a:gd name="T4" fmla="*/ 45 w 812"/>
                  <a:gd name="T5" fmla="*/ 299 h 1272"/>
                  <a:gd name="T6" fmla="*/ 247 w 812"/>
                  <a:gd name="T7" fmla="*/ 50 h 1272"/>
                  <a:gd name="T8" fmla="*/ 566 w 812"/>
                  <a:gd name="T9" fmla="*/ 35 h 1272"/>
                  <a:gd name="T10" fmla="*/ 776 w 812"/>
                  <a:gd name="T11" fmla="*/ 260 h 1272"/>
                  <a:gd name="T12" fmla="*/ 776 w 812"/>
                  <a:gd name="T13" fmla="*/ 688 h 1272"/>
                  <a:gd name="T14" fmla="*/ 516 w 812"/>
                  <a:gd name="T15" fmla="*/ 1259 h 1272"/>
                  <a:gd name="T16" fmla="*/ 317 w 812"/>
                  <a:gd name="T17" fmla="*/ 1257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2" h="1272">
                    <a:moveTo>
                      <a:pt x="317" y="1257"/>
                    </a:moveTo>
                    <a:cubicBezTo>
                      <a:pt x="317" y="1242"/>
                      <a:pt x="90" y="848"/>
                      <a:pt x="45" y="688"/>
                    </a:cubicBezTo>
                    <a:cubicBezTo>
                      <a:pt x="0" y="528"/>
                      <a:pt x="14" y="408"/>
                      <a:pt x="45" y="299"/>
                    </a:cubicBezTo>
                    <a:cubicBezTo>
                      <a:pt x="76" y="190"/>
                      <a:pt x="160" y="94"/>
                      <a:pt x="247" y="50"/>
                    </a:cubicBezTo>
                    <a:cubicBezTo>
                      <a:pt x="334" y="6"/>
                      <a:pt x="478" y="0"/>
                      <a:pt x="566" y="35"/>
                    </a:cubicBezTo>
                    <a:cubicBezTo>
                      <a:pt x="654" y="70"/>
                      <a:pt x="741" y="151"/>
                      <a:pt x="776" y="260"/>
                    </a:cubicBezTo>
                    <a:cubicBezTo>
                      <a:pt x="812" y="364"/>
                      <a:pt x="812" y="522"/>
                      <a:pt x="776" y="688"/>
                    </a:cubicBezTo>
                    <a:cubicBezTo>
                      <a:pt x="733" y="855"/>
                      <a:pt x="524" y="1243"/>
                      <a:pt x="516" y="1259"/>
                    </a:cubicBezTo>
                    <a:cubicBezTo>
                      <a:pt x="516" y="1267"/>
                      <a:pt x="309" y="1272"/>
                      <a:pt x="317" y="1257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7370" name="AutoShape 106"/>
              <p:cNvSpPr>
                <a:spLocks noChangeArrowheads="1"/>
              </p:cNvSpPr>
              <p:nvPr/>
            </p:nvSpPr>
            <p:spPr bwMode="auto">
              <a:xfrm rot="5400000">
                <a:off x="2324" y="2716"/>
                <a:ext cx="902" cy="62"/>
              </a:xfrm>
              <a:custGeom>
                <a:avLst/>
                <a:gdLst>
                  <a:gd name="G0" fmla="+- 1283 0 0"/>
                  <a:gd name="G1" fmla="+- 21600 0 1283"/>
                  <a:gd name="G2" fmla="*/ 1283 1 2"/>
                  <a:gd name="G3" fmla="+- 21600 0 G2"/>
                  <a:gd name="G4" fmla="+/ 1283 21600 2"/>
                  <a:gd name="G5" fmla="+/ G1 0 2"/>
                  <a:gd name="G6" fmla="*/ 21600 21600 1283"/>
                  <a:gd name="G7" fmla="*/ G6 1 2"/>
                  <a:gd name="G8" fmla="+- 21600 0 G7"/>
                  <a:gd name="G9" fmla="*/ 21600 1 2"/>
                  <a:gd name="G10" fmla="+- 1283 0 G9"/>
                  <a:gd name="G11" fmla="?: G10 G8 0"/>
                  <a:gd name="G12" fmla="?: G10 G7 21600"/>
                  <a:gd name="T0" fmla="*/ 20958 w 21600"/>
                  <a:gd name="T1" fmla="*/ 10800 h 21600"/>
                  <a:gd name="T2" fmla="*/ 10800 w 21600"/>
                  <a:gd name="T3" fmla="*/ 21600 h 21600"/>
                  <a:gd name="T4" fmla="*/ 642 w 21600"/>
                  <a:gd name="T5" fmla="*/ 10800 h 21600"/>
                  <a:gd name="T6" fmla="*/ 10800 w 21600"/>
                  <a:gd name="T7" fmla="*/ 0 h 21600"/>
                  <a:gd name="T8" fmla="*/ 2442 w 21600"/>
                  <a:gd name="T9" fmla="*/ 2442 h 21600"/>
                  <a:gd name="T10" fmla="*/ 19158 w 21600"/>
                  <a:gd name="T11" fmla="*/ 1915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283" y="21600"/>
                    </a:lnTo>
                    <a:lnTo>
                      <a:pt x="203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547371" name="Group 107"/>
              <p:cNvGrpSpPr>
                <a:grpSpLocks/>
              </p:cNvGrpSpPr>
              <p:nvPr/>
            </p:nvGrpSpPr>
            <p:grpSpPr bwMode="auto">
              <a:xfrm>
                <a:off x="2641" y="2210"/>
                <a:ext cx="330" cy="194"/>
                <a:chOff x="2641" y="2210"/>
                <a:chExt cx="330" cy="194"/>
              </a:xfrm>
            </p:grpSpPr>
            <p:sp>
              <p:nvSpPr>
                <p:cNvPr id="1547372" name="AutoShape 108"/>
                <p:cNvSpPr>
                  <a:spLocks noChangeArrowheads="1"/>
                </p:cNvSpPr>
                <p:nvPr/>
              </p:nvSpPr>
              <p:spPr bwMode="auto">
                <a:xfrm rot="5400000">
                  <a:off x="2706" y="2180"/>
                  <a:ext cx="122" cy="251"/>
                </a:xfrm>
                <a:custGeom>
                  <a:avLst/>
                  <a:gdLst>
                    <a:gd name="G0" fmla="+- 5189 0 0"/>
                    <a:gd name="G1" fmla="+- 21600 0 5189"/>
                    <a:gd name="G2" fmla="*/ 5189 1 2"/>
                    <a:gd name="G3" fmla="+- 21600 0 G2"/>
                    <a:gd name="G4" fmla="+/ 5189 21600 2"/>
                    <a:gd name="G5" fmla="+/ G1 0 2"/>
                    <a:gd name="G6" fmla="*/ 21600 21600 5189"/>
                    <a:gd name="G7" fmla="*/ G6 1 2"/>
                    <a:gd name="G8" fmla="+- 21600 0 G7"/>
                    <a:gd name="G9" fmla="*/ 21600 1 2"/>
                    <a:gd name="G10" fmla="+- 5189 0 G9"/>
                    <a:gd name="G11" fmla="?: G10 G8 0"/>
                    <a:gd name="G12" fmla="?: G10 G7 21600"/>
                    <a:gd name="T0" fmla="*/ 19005 w 21600"/>
                    <a:gd name="T1" fmla="*/ 10800 h 21600"/>
                    <a:gd name="T2" fmla="*/ 10800 w 21600"/>
                    <a:gd name="T3" fmla="*/ 21600 h 21600"/>
                    <a:gd name="T4" fmla="*/ 2595 w 21600"/>
                    <a:gd name="T5" fmla="*/ 10800 h 21600"/>
                    <a:gd name="T6" fmla="*/ 10800 w 21600"/>
                    <a:gd name="T7" fmla="*/ 0 h 21600"/>
                    <a:gd name="T8" fmla="*/ 4395 w 21600"/>
                    <a:gd name="T9" fmla="*/ 4395 h 21600"/>
                    <a:gd name="T10" fmla="*/ 17205 w 21600"/>
                    <a:gd name="T11" fmla="*/ 1720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189" y="21600"/>
                      </a:lnTo>
                      <a:lnTo>
                        <a:pt x="1641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47373" name="Oval 109"/>
                <p:cNvSpPr>
                  <a:spLocks noChangeArrowheads="1"/>
                </p:cNvSpPr>
                <p:nvPr/>
              </p:nvSpPr>
              <p:spPr bwMode="auto">
                <a:xfrm>
                  <a:off x="2891" y="2210"/>
                  <a:ext cx="80" cy="19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grpSp>
        <p:nvGrpSpPr>
          <p:cNvPr id="1547374" name="Group 110"/>
          <p:cNvGrpSpPr>
            <a:grpSpLocks/>
          </p:cNvGrpSpPr>
          <p:nvPr/>
        </p:nvGrpSpPr>
        <p:grpSpPr bwMode="auto">
          <a:xfrm>
            <a:off x="5892800" y="3357563"/>
            <a:ext cx="868363" cy="3240087"/>
            <a:chOff x="2491" y="1170"/>
            <a:chExt cx="544" cy="2028"/>
          </a:xfrm>
        </p:grpSpPr>
        <p:sp>
          <p:nvSpPr>
            <p:cNvPr id="1547375" name="Freeform 111"/>
            <p:cNvSpPr>
              <a:spLocks/>
            </p:cNvSpPr>
            <p:nvPr/>
          </p:nvSpPr>
          <p:spPr bwMode="auto">
            <a:xfrm>
              <a:off x="2500" y="1749"/>
              <a:ext cx="535" cy="526"/>
            </a:xfrm>
            <a:custGeom>
              <a:avLst/>
              <a:gdLst>
                <a:gd name="T0" fmla="*/ 201 w 535"/>
                <a:gd name="T1" fmla="*/ 514 h 526"/>
                <a:gd name="T2" fmla="*/ 0 w 535"/>
                <a:gd name="T3" fmla="*/ 32 h 526"/>
                <a:gd name="T4" fmla="*/ 285 w 535"/>
                <a:gd name="T5" fmla="*/ 41 h 526"/>
                <a:gd name="T6" fmla="*/ 515 w 535"/>
                <a:gd name="T7" fmla="*/ 54 h 526"/>
                <a:gd name="T8" fmla="*/ 343 w 535"/>
                <a:gd name="T9" fmla="*/ 497 h 526"/>
                <a:gd name="T10" fmla="*/ 201 w 535"/>
                <a:gd name="T11" fmla="*/ 51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526">
                  <a:moveTo>
                    <a:pt x="201" y="514"/>
                  </a:moveTo>
                  <a:cubicBezTo>
                    <a:pt x="201" y="501"/>
                    <a:pt x="10" y="176"/>
                    <a:pt x="0" y="32"/>
                  </a:cubicBezTo>
                  <a:cubicBezTo>
                    <a:pt x="10" y="0"/>
                    <a:pt x="199" y="36"/>
                    <a:pt x="285" y="41"/>
                  </a:cubicBezTo>
                  <a:cubicBezTo>
                    <a:pt x="371" y="45"/>
                    <a:pt x="509" y="6"/>
                    <a:pt x="515" y="54"/>
                  </a:cubicBezTo>
                  <a:cubicBezTo>
                    <a:pt x="535" y="109"/>
                    <a:pt x="349" y="482"/>
                    <a:pt x="343" y="497"/>
                  </a:cubicBezTo>
                  <a:cubicBezTo>
                    <a:pt x="343" y="504"/>
                    <a:pt x="195" y="526"/>
                    <a:pt x="201" y="514"/>
                  </a:cubicBezTo>
                  <a:close/>
                </a:path>
              </a:pathLst>
            </a:custGeom>
            <a:solidFill>
              <a:srgbClr val="FFE1FF"/>
            </a:solidFill>
            <a:ln w="635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7376" name="Freeform 112"/>
            <p:cNvSpPr>
              <a:spLocks/>
            </p:cNvSpPr>
            <p:nvPr/>
          </p:nvSpPr>
          <p:spPr bwMode="auto">
            <a:xfrm>
              <a:off x="2537" y="1918"/>
              <a:ext cx="463" cy="360"/>
            </a:xfrm>
            <a:custGeom>
              <a:avLst/>
              <a:gdLst>
                <a:gd name="T0" fmla="*/ 165 w 463"/>
                <a:gd name="T1" fmla="*/ 352 h 360"/>
                <a:gd name="T2" fmla="*/ 0 w 463"/>
                <a:gd name="T3" fmla="*/ 22 h 360"/>
                <a:gd name="T4" fmla="*/ 247 w 463"/>
                <a:gd name="T5" fmla="*/ 37 h 360"/>
                <a:gd name="T6" fmla="*/ 440 w 463"/>
                <a:gd name="T7" fmla="*/ 26 h 360"/>
                <a:gd name="T8" fmla="*/ 307 w 463"/>
                <a:gd name="T9" fmla="*/ 340 h 360"/>
                <a:gd name="T10" fmla="*/ 165 w 463"/>
                <a:gd name="T11" fmla="*/ 3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3" h="360">
                  <a:moveTo>
                    <a:pt x="165" y="352"/>
                  </a:moveTo>
                  <a:cubicBezTo>
                    <a:pt x="165" y="343"/>
                    <a:pt x="10" y="83"/>
                    <a:pt x="0" y="22"/>
                  </a:cubicBezTo>
                  <a:cubicBezTo>
                    <a:pt x="10" y="0"/>
                    <a:pt x="174" y="36"/>
                    <a:pt x="247" y="37"/>
                  </a:cubicBezTo>
                  <a:cubicBezTo>
                    <a:pt x="320" y="38"/>
                    <a:pt x="432" y="13"/>
                    <a:pt x="440" y="26"/>
                  </a:cubicBezTo>
                  <a:cubicBezTo>
                    <a:pt x="463" y="25"/>
                    <a:pt x="313" y="330"/>
                    <a:pt x="307" y="340"/>
                  </a:cubicBezTo>
                  <a:cubicBezTo>
                    <a:pt x="307" y="345"/>
                    <a:pt x="159" y="360"/>
                    <a:pt x="165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547377" name="Group 113"/>
            <p:cNvGrpSpPr>
              <a:grpSpLocks/>
            </p:cNvGrpSpPr>
            <p:nvPr/>
          </p:nvGrpSpPr>
          <p:grpSpPr bwMode="auto">
            <a:xfrm>
              <a:off x="2491" y="1170"/>
              <a:ext cx="537" cy="2028"/>
              <a:chOff x="2491" y="1170"/>
              <a:chExt cx="537" cy="2028"/>
            </a:xfrm>
          </p:grpSpPr>
          <p:grpSp>
            <p:nvGrpSpPr>
              <p:cNvPr id="1547378" name="Group 114"/>
              <p:cNvGrpSpPr>
                <a:grpSpLocks/>
              </p:cNvGrpSpPr>
              <p:nvPr/>
            </p:nvGrpSpPr>
            <p:grpSpPr bwMode="auto">
              <a:xfrm>
                <a:off x="2672" y="1170"/>
                <a:ext cx="186" cy="273"/>
                <a:chOff x="1791" y="1207"/>
                <a:chExt cx="186" cy="273"/>
              </a:xfrm>
            </p:grpSpPr>
            <p:sp>
              <p:nvSpPr>
                <p:cNvPr id="1547379" name="AutoShape 115"/>
                <p:cNvSpPr>
                  <a:spLocks noChangeArrowheads="1"/>
                </p:cNvSpPr>
                <p:nvPr/>
              </p:nvSpPr>
              <p:spPr bwMode="auto">
                <a:xfrm>
                  <a:off x="1791" y="1352"/>
                  <a:ext cx="186" cy="128"/>
                </a:xfrm>
                <a:custGeom>
                  <a:avLst/>
                  <a:gdLst>
                    <a:gd name="G0" fmla="+- 3020 0 0"/>
                    <a:gd name="G1" fmla="+- 21600 0 3020"/>
                    <a:gd name="G2" fmla="*/ 3020 1 2"/>
                    <a:gd name="G3" fmla="+- 21600 0 G2"/>
                    <a:gd name="G4" fmla="+/ 3020 21600 2"/>
                    <a:gd name="G5" fmla="+/ G1 0 2"/>
                    <a:gd name="G6" fmla="*/ 21600 21600 3020"/>
                    <a:gd name="G7" fmla="*/ G6 1 2"/>
                    <a:gd name="G8" fmla="+- 21600 0 G7"/>
                    <a:gd name="G9" fmla="*/ 21600 1 2"/>
                    <a:gd name="G10" fmla="+- 3020 0 G9"/>
                    <a:gd name="G11" fmla="?: G10 G8 0"/>
                    <a:gd name="G12" fmla="?: G10 G7 21600"/>
                    <a:gd name="T0" fmla="*/ 20090 w 21600"/>
                    <a:gd name="T1" fmla="*/ 10800 h 21600"/>
                    <a:gd name="T2" fmla="*/ 10800 w 21600"/>
                    <a:gd name="T3" fmla="*/ 21600 h 21600"/>
                    <a:gd name="T4" fmla="*/ 1510 w 21600"/>
                    <a:gd name="T5" fmla="*/ 10800 h 21600"/>
                    <a:gd name="T6" fmla="*/ 10800 w 21600"/>
                    <a:gd name="T7" fmla="*/ 0 h 21600"/>
                    <a:gd name="T8" fmla="*/ 3310 w 21600"/>
                    <a:gd name="T9" fmla="*/ 3310 h 21600"/>
                    <a:gd name="T10" fmla="*/ 18290 w 21600"/>
                    <a:gd name="T11" fmla="*/ 1829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020" y="21600"/>
                      </a:lnTo>
                      <a:lnTo>
                        <a:pt x="1858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47380" name="Oval 116"/>
                <p:cNvSpPr>
                  <a:spLocks noChangeArrowheads="1"/>
                </p:cNvSpPr>
                <p:nvPr/>
              </p:nvSpPr>
              <p:spPr bwMode="auto">
                <a:xfrm>
                  <a:off x="1820" y="1207"/>
                  <a:ext cx="133" cy="14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547381" name="Freeform 117"/>
              <p:cNvSpPr>
                <a:spLocks/>
              </p:cNvSpPr>
              <p:nvPr/>
            </p:nvSpPr>
            <p:spPr bwMode="auto">
              <a:xfrm>
                <a:off x="2491" y="1424"/>
                <a:ext cx="537" cy="859"/>
              </a:xfrm>
              <a:custGeom>
                <a:avLst/>
                <a:gdLst>
                  <a:gd name="T0" fmla="*/ 317 w 812"/>
                  <a:gd name="T1" fmla="*/ 1257 h 1272"/>
                  <a:gd name="T2" fmla="*/ 45 w 812"/>
                  <a:gd name="T3" fmla="*/ 688 h 1272"/>
                  <a:gd name="T4" fmla="*/ 45 w 812"/>
                  <a:gd name="T5" fmla="*/ 299 h 1272"/>
                  <a:gd name="T6" fmla="*/ 247 w 812"/>
                  <a:gd name="T7" fmla="*/ 50 h 1272"/>
                  <a:gd name="T8" fmla="*/ 566 w 812"/>
                  <a:gd name="T9" fmla="*/ 35 h 1272"/>
                  <a:gd name="T10" fmla="*/ 776 w 812"/>
                  <a:gd name="T11" fmla="*/ 260 h 1272"/>
                  <a:gd name="T12" fmla="*/ 776 w 812"/>
                  <a:gd name="T13" fmla="*/ 688 h 1272"/>
                  <a:gd name="T14" fmla="*/ 516 w 812"/>
                  <a:gd name="T15" fmla="*/ 1259 h 1272"/>
                  <a:gd name="T16" fmla="*/ 317 w 812"/>
                  <a:gd name="T17" fmla="*/ 1257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2" h="1272">
                    <a:moveTo>
                      <a:pt x="317" y="1257"/>
                    </a:moveTo>
                    <a:cubicBezTo>
                      <a:pt x="317" y="1242"/>
                      <a:pt x="90" y="848"/>
                      <a:pt x="45" y="688"/>
                    </a:cubicBezTo>
                    <a:cubicBezTo>
                      <a:pt x="0" y="528"/>
                      <a:pt x="14" y="408"/>
                      <a:pt x="45" y="299"/>
                    </a:cubicBezTo>
                    <a:cubicBezTo>
                      <a:pt x="76" y="190"/>
                      <a:pt x="160" y="94"/>
                      <a:pt x="247" y="50"/>
                    </a:cubicBezTo>
                    <a:cubicBezTo>
                      <a:pt x="334" y="6"/>
                      <a:pt x="478" y="0"/>
                      <a:pt x="566" y="35"/>
                    </a:cubicBezTo>
                    <a:cubicBezTo>
                      <a:pt x="654" y="70"/>
                      <a:pt x="741" y="151"/>
                      <a:pt x="776" y="260"/>
                    </a:cubicBezTo>
                    <a:cubicBezTo>
                      <a:pt x="812" y="364"/>
                      <a:pt x="812" y="522"/>
                      <a:pt x="776" y="688"/>
                    </a:cubicBezTo>
                    <a:cubicBezTo>
                      <a:pt x="733" y="855"/>
                      <a:pt x="524" y="1243"/>
                      <a:pt x="516" y="1259"/>
                    </a:cubicBezTo>
                    <a:cubicBezTo>
                      <a:pt x="516" y="1267"/>
                      <a:pt x="309" y="1272"/>
                      <a:pt x="317" y="1257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7382" name="AutoShape 118"/>
              <p:cNvSpPr>
                <a:spLocks noChangeArrowheads="1"/>
              </p:cNvSpPr>
              <p:nvPr/>
            </p:nvSpPr>
            <p:spPr bwMode="auto">
              <a:xfrm rot="5400000">
                <a:off x="2324" y="2716"/>
                <a:ext cx="902" cy="62"/>
              </a:xfrm>
              <a:custGeom>
                <a:avLst/>
                <a:gdLst>
                  <a:gd name="G0" fmla="+- 1283 0 0"/>
                  <a:gd name="G1" fmla="+- 21600 0 1283"/>
                  <a:gd name="G2" fmla="*/ 1283 1 2"/>
                  <a:gd name="G3" fmla="+- 21600 0 G2"/>
                  <a:gd name="G4" fmla="+/ 1283 21600 2"/>
                  <a:gd name="G5" fmla="+/ G1 0 2"/>
                  <a:gd name="G6" fmla="*/ 21600 21600 1283"/>
                  <a:gd name="G7" fmla="*/ G6 1 2"/>
                  <a:gd name="G8" fmla="+- 21600 0 G7"/>
                  <a:gd name="G9" fmla="*/ 21600 1 2"/>
                  <a:gd name="G10" fmla="+- 1283 0 G9"/>
                  <a:gd name="G11" fmla="?: G10 G8 0"/>
                  <a:gd name="G12" fmla="?: G10 G7 21600"/>
                  <a:gd name="T0" fmla="*/ 20958 w 21600"/>
                  <a:gd name="T1" fmla="*/ 10800 h 21600"/>
                  <a:gd name="T2" fmla="*/ 10800 w 21600"/>
                  <a:gd name="T3" fmla="*/ 21600 h 21600"/>
                  <a:gd name="T4" fmla="*/ 642 w 21600"/>
                  <a:gd name="T5" fmla="*/ 10800 h 21600"/>
                  <a:gd name="T6" fmla="*/ 10800 w 21600"/>
                  <a:gd name="T7" fmla="*/ 0 h 21600"/>
                  <a:gd name="T8" fmla="*/ 2442 w 21600"/>
                  <a:gd name="T9" fmla="*/ 2442 h 21600"/>
                  <a:gd name="T10" fmla="*/ 19158 w 21600"/>
                  <a:gd name="T11" fmla="*/ 1915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283" y="21600"/>
                    </a:lnTo>
                    <a:lnTo>
                      <a:pt x="203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547383" name="Group 119"/>
              <p:cNvGrpSpPr>
                <a:grpSpLocks/>
              </p:cNvGrpSpPr>
              <p:nvPr/>
            </p:nvGrpSpPr>
            <p:grpSpPr bwMode="auto">
              <a:xfrm>
                <a:off x="2641" y="2210"/>
                <a:ext cx="330" cy="194"/>
                <a:chOff x="2641" y="2210"/>
                <a:chExt cx="330" cy="194"/>
              </a:xfrm>
            </p:grpSpPr>
            <p:sp>
              <p:nvSpPr>
                <p:cNvPr id="1547384" name="AutoShape 120"/>
                <p:cNvSpPr>
                  <a:spLocks noChangeArrowheads="1"/>
                </p:cNvSpPr>
                <p:nvPr/>
              </p:nvSpPr>
              <p:spPr bwMode="auto">
                <a:xfrm rot="5400000">
                  <a:off x="2706" y="2180"/>
                  <a:ext cx="122" cy="251"/>
                </a:xfrm>
                <a:custGeom>
                  <a:avLst/>
                  <a:gdLst>
                    <a:gd name="G0" fmla="+- 5189 0 0"/>
                    <a:gd name="G1" fmla="+- 21600 0 5189"/>
                    <a:gd name="G2" fmla="*/ 5189 1 2"/>
                    <a:gd name="G3" fmla="+- 21600 0 G2"/>
                    <a:gd name="G4" fmla="+/ 5189 21600 2"/>
                    <a:gd name="G5" fmla="+/ G1 0 2"/>
                    <a:gd name="G6" fmla="*/ 21600 21600 5189"/>
                    <a:gd name="G7" fmla="*/ G6 1 2"/>
                    <a:gd name="G8" fmla="+- 21600 0 G7"/>
                    <a:gd name="G9" fmla="*/ 21600 1 2"/>
                    <a:gd name="G10" fmla="+- 5189 0 G9"/>
                    <a:gd name="G11" fmla="?: G10 G8 0"/>
                    <a:gd name="G12" fmla="?: G10 G7 21600"/>
                    <a:gd name="T0" fmla="*/ 19005 w 21600"/>
                    <a:gd name="T1" fmla="*/ 10800 h 21600"/>
                    <a:gd name="T2" fmla="*/ 10800 w 21600"/>
                    <a:gd name="T3" fmla="*/ 21600 h 21600"/>
                    <a:gd name="T4" fmla="*/ 2595 w 21600"/>
                    <a:gd name="T5" fmla="*/ 10800 h 21600"/>
                    <a:gd name="T6" fmla="*/ 10800 w 21600"/>
                    <a:gd name="T7" fmla="*/ 0 h 21600"/>
                    <a:gd name="T8" fmla="*/ 4395 w 21600"/>
                    <a:gd name="T9" fmla="*/ 4395 h 21600"/>
                    <a:gd name="T10" fmla="*/ 17205 w 21600"/>
                    <a:gd name="T11" fmla="*/ 1720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189" y="21600"/>
                      </a:lnTo>
                      <a:lnTo>
                        <a:pt x="1641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47385" name="Oval 121"/>
                <p:cNvSpPr>
                  <a:spLocks noChangeArrowheads="1"/>
                </p:cNvSpPr>
                <p:nvPr/>
              </p:nvSpPr>
              <p:spPr bwMode="auto">
                <a:xfrm>
                  <a:off x="2891" y="2210"/>
                  <a:ext cx="80" cy="19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1547386" name="Text Box 122"/>
          <p:cNvSpPr txBox="1">
            <a:spLocks noChangeArrowheads="1"/>
          </p:cNvSpPr>
          <p:nvPr/>
        </p:nvSpPr>
        <p:spPr bwMode="auto">
          <a:xfrm>
            <a:off x="6443663" y="2047875"/>
            <a:ext cx="590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chemeClr val="hlink"/>
                </a:solidFill>
                <a:latin typeface="Arial Black" panose="020B0A04020102020204" pitchFamily="34" charset="0"/>
                <a:ea typeface="細明體" panose="02020509000000000000" pitchFamily="49" charset="-120"/>
              </a:rPr>
              <a:t>64</a:t>
            </a:r>
          </a:p>
          <a:p>
            <a:r>
              <a:rPr lang="en-US" altLang="zh-TW">
                <a:solidFill>
                  <a:schemeClr val="hlink"/>
                </a:solidFill>
                <a:latin typeface="Arial Black" panose="020B0A04020102020204" pitchFamily="34" charset="0"/>
                <a:ea typeface="細明體" panose="02020509000000000000" pitchFamily="49" charset="-120"/>
              </a:rPr>
              <a:t>16</a:t>
            </a:r>
          </a:p>
        </p:txBody>
      </p:sp>
      <p:sp>
        <p:nvSpPr>
          <p:cNvPr id="1547387" name="Line 123"/>
          <p:cNvSpPr>
            <a:spLocks noChangeShapeType="1"/>
          </p:cNvSpPr>
          <p:nvPr/>
        </p:nvSpPr>
        <p:spPr bwMode="auto">
          <a:xfrm>
            <a:off x="3732213" y="3357563"/>
            <a:ext cx="1728787" cy="0"/>
          </a:xfrm>
          <a:prstGeom prst="line">
            <a:avLst/>
          </a:prstGeom>
          <a:noFill/>
          <a:ln w="12700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7388" name="Text Box 124"/>
          <p:cNvSpPr txBox="1">
            <a:spLocks noChangeArrowheads="1"/>
          </p:cNvSpPr>
          <p:nvPr/>
        </p:nvSpPr>
        <p:spPr bwMode="auto">
          <a:xfrm>
            <a:off x="6948488" y="2047875"/>
            <a:ext cx="387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latin typeface="Arial Black" panose="020B0A04020102020204" pitchFamily="34" charset="0"/>
                <a:ea typeface="細明體" panose="02020509000000000000" pitchFamily="49" charset="-120"/>
              </a:rPr>
              <a:t>1</a:t>
            </a:r>
          </a:p>
          <a:p>
            <a:r>
              <a:rPr lang="en-US" altLang="zh-TW">
                <a:latin typeface="Arial Black" panose="020B0A04020102020204" pitchFamily="34" charset="0"/>
                <a:ea typeface="細明體" panose="02020509000000000000" pitchFamily="49" charset="-120"/>
              </a:rPr>
              <a:t>9</a:t>
            </a:r>
          </a:p>
        </p:txBody>
      </p:sp>
      <p:sp>
        <p:nvSpPr>
          <p:cNvPr id="1547389" name="Text Box 125"/>
          <p:cNvSpPr txBox="1">
            <a:spLocks noChangeArrowheads="1"/>
          </p:cNvSpPr>
          <p:nvPr/>
        </p:nvSpPr>
        <p:spPr bwMode="auto">
          <a:xfrm>
            <a:off x="5794375" y="4208463"/>
            <a:ext cx="590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chemeClr val="hlink"/>
                </a:solidFill>
                <a:latin typeface="Arial Black" panose="020B0A04020102020204" pitchFamily="34" charset="0"/>
                <a:ea typeface="細明體" panose="02020509000000000000" pitchFamily="49" charset="-120"/>
              </a:rPr>
              <a:t>16</a:t>
            </a:r>
          </a:p>
          <a:p>
            <a:r>
              <a:rPr lang="en-US" altLang="zh-TW">
                <a:solidFill>
                  <a:schemeClr val="hlink"/>
                </a:solidFill>
                <a:latin typeface="Arial Black" panose="020B0A04020102020204" pitchFamily="34" charset="0"/>
                <a:ea typeface="細明體" panose="02020509000000000000" pitchFamily="49" charset="-120"/>
              </a:rPr>
              <a:t> 4</a:t>
            </a:r>
          </a:p>
        </p:txBody>
      </p:sp>
      <p:sp>
        <p:nvSpPr>
          <p:cNvPr id="1547390" name="Text Box 126"/>
          <p:cNvSpPr txBox="1">
            <a:spLocks noChangeArrowheads="1"/>
          </p:cNvSpPr>
          <p:nvPr/>
        </p:nvSpPr>
        <p:spPr bwMode="auto">
          <a:xfrm>
            <a:off x="6299200" y="4208463"/>
            <a:ext cx="590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latin typeface="Arial Black" panose="020B0A04020102020204" pitchFamily="34" charset="0"/>
                <a:ea typeface="細明體" panose="02020509000000000000" pitchFamily="49" charset="-120"/>
              </a:rPr>
              <a:t> 9</a:t>
            </a:r>
          </a:p>
          <a:p>
            <a:r>
              <a:rPr lang="en-US" altLang="zh-TW">
                <a:latin typeface="Arial Black" panose="020B0A04020102020204" pitchFamily="34" charset="0"/>
                <a:ea typeface="細明體" panose="02020509000000000000" pitchFamily="49" charset="-120"/>
              </a:rPr>
              <a:t>81</a:t>
            </a:r>
          </a:p>
        </p:txBody>
      </p:sp>
      <p:grpSp>
        <p:nvGrpSpPr>
          <p:cNvPr id="1547391" name="Group 127"/>
          <p:cNvGrpSpPr>
            <a:grpSpLocks/>
          </p:cNvGrpSpPr>
          <p:nvPr/>
        </p:nvGrpSpPr>
        <p:grpSpPr bwMode="auto">
          <a:xfrm>
            <a:off x="8053388" y="1196975"/>
            <a:ext cx="868362" cy="3240088"/>
            <a:chOff x="2491" y="1170"/>
            <a:chExt cx="544" cy="2028"/>
          </a:xfrm>
        </p:grpSpPr>
        <p:sp>
          <p:nvSpPr>
            <p:cNvPr id="1547392" name="Freeform 128"/>
            <p:cNvSpPr>
              <a:spLocks/>
            </p:cNvSpPr>
            <p:nvPr/>
          </p:nvSpPr>
          <p:spPr bwMode="auto">
            <a:xfrm>
              <a:off x="2500" y="1749"/>
              <a:ext cx="535" cy="526"/>
            </a:xfrm>
            <a:custGeom>
              <a:avLst/>
              <a:gdLst>
                <a:gd name="T0" fmla="*/ 201 w 535"/>
                <a:gd name="T1" fmla="*/ 514 h 526"/>
                <a:gd name="T2" fmla="*/ 0 w 535"/>
                <a:gd name="T3" fmla="*/ 32 h 526"/>
                <a:gd name="T4" fmla="*/ 285 w 535"/>
                <a:gd name="T5" fmla="*/ 41 h 526"/>
                <a:gd name="T6" fmla="*/ 515 w 535"/>
                <a:gd name="T7" fmla="*/ 54 h 526"/>
                <a:gd name="T8" fmla="*/ 343 w 535"/>
                <a:gd name="T9" fmla="*/ 497 h 526"/>
                <a:gd name="T10" fmla="*/ 201 w 535"/>
                <a:gd name="T11" fmla="*/ 51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526">
                  <a:moveTo>
                    <a:pt x="201" y="514"/>
                  </a:moveTo>
                  <a:cubicBezTo>
                    <a:pt x="201" y="501"/>
                    <a:pt x="10" y="176"/>
                    <a:pt x="0" y="32"/>
                  </a:cubicBezTo>
                  <a:cubicBezTo>
                    <a:pt x="10" y="0"/>
                    <a:pt x="199" y="36"/>
                    <a:pt x="285" y="41"/>
                  </a:cubicBezTo>
                  <a:cubicBezTo>
                    <a:pt x="371" y="45"/>
                    <a:pt x="509" y="6"/>
                    <a:pt x="515" y="54"/>
                  </a:cubicBezTo>
                  <a:cubicBezTo>
                    <a:pt x="535" y="109"/>
                    <a:pt x="349" y="482"/>
                    <a:pt x="343" y="497"/>
                  </a:cubicBezTo>
                  <a:cubicBezTo>
                    <a:pt x="343" y="504"/>
                    <a:pt x="195" y="526"/>
                    <a:pt x="201" y="514"/>
                  </a:cubicBezTo>
                  <a:close/>
                </a:path>
              </a:pathLst>
            </a:custGeom>
            <a:solidFill>
              <a:srgbClr val="FFE1FF"/>
            </a:solidFill>
            <a:ln w="635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7393" name="Freeform 129"/>
            <p:cNvSpPr>
              <a:spLocks/>
            </p:cNvSpPr>
            <p:nvPr/>
          </p:nvSpPr>
          <p:spPr bwMode="auto">
            <a:xfrm>
              <a:off x="2537" y="1918"/>
              <a:ext cx="463" cy="360"/>
            </a:xfrm>
            <a:custGeom>
              <a:avLst/>
              <a:gdLst>
                <a:gd name="T0" fmla="*/ 165 w 463"/>
                <a:gd name="T1" fmla="*/ 352 h 360"/>
                <a:gd name="T2" fmla="*/ 0 w 463"/>
                <a:gd name="T3" fmla="*/ 22 h 360"/>
                <a:gd name="T4" fmla="*/ 247 w 463"/>
                <a:gd name="T5" fmla="*/ 37 h 360"/>
                <a:gd name="T6" fmla="*/ 440 w 463"/>
                <a:gd name="T7" fmla="*/ 26 h 360"/>
                <a:gd name="T8" fmla="*/ 307 w 463"/>
                <a:gd name="T9" fmla="*/ 340 h 360"/>
                <a:gd name="T10" fmla="*/ 165 w 463"/>
                <a:gd name="T11" fmla="*/ 3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3" h="360">
                  <a:moveTo>
                    <a:pt x="165" y="352"/>
                  </a:moveTo>
                  <a:cubicBezTo>
                    <a:pt x="165" y="343"/>
                    <a:pt x="10" y="83"/>
                    <a:pt x="0" y="22"/>
                  </a:cubicBezTo>
                  <a:cubicBezTo>
                    <a:pt x="10" y="0"/>
                    <a:pt x="174" y="36"/>
                    <a:pt x="247" y="37"/>
                  </a:cubicBezTo>
                  <a:cubicBezTo>
                    <a:pt x="320" y="38"/>
                    <a:pt x="432" y="13"/>
                    <a:pt x="440" y="26"/>
                  </a:cubicBezTo>
                  <a:cubicBezTo>
                    <a:pt x="463" y="25"/>
                    <a:pt x="313" y="330"/>
                    <a:pt x="307" y="340"/>
                  </a:cubicBezTo>
                  <a:cubicBezTo>
                    <a:pt x="307" y="345"/>
                    <a:pt x="159" y="360"/>
                    <a:pt x="165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547394" name="Group 130"/>
            <p:cNvGrpSpPr>
              <a:grpSpLocks/>
            </p:cNvGrpSpPr>
            <p:nvPr/>
          </p:nvGrpSpPr>
          <p:grpSpPr bwMode="auto">
            <a:xfrm>
              <a:off x="2491" y="1170"/>
              <a:ext cx="537" cy="2028"/>
              <a:chOff x="2491" y="1170"/>
              <a:chExt cx="537" cy="2028"/>
            </a:xfrm>
          </p:grpSpPr>
          <p:grpSp>
            <p:nvGrpSpPr>
              <p:cNvPr id="1547395" name="Group 131"/>
              <p:cNvGrpSpPr>
                <a:grpSpLocks/>
              </p:cNvGrpSpPr>
              <p:nvPr/>
            </p:nvGrpSpPr>
            <p:grpSpPr bwMode="auto">
              <a:xfrm>
                <a:off x="2672" y="1170"/>
                <a:ext cx="186" cy="273"/>
                <a:chOff x="1791" y="1207"/>
                <a:chExt cx="186" cy="273"/>
              </a:xfrm>
            </p:grpSpPr>
            <p:sp>
              <p:nvSpPr>
                <p:cNvPr id="1547396" name="AutoShape 132"/>
                <p:cNvSpPr>
                  <a:spLocks noChangeArrowheads="1"/>
                </p:cNvSpPr>
                <p:nvPr/>
              </p:nvSpPr>
              <p:spPr bwMode="auto">
                <a:xfrm>
                  <a:off x="1791" y="1352"/>
                  <a:ext cx="186" cy="128"/>
                </a:xfrm>
                <a:custGeom>
                  <a:avLst/>
                  <a:gdLst>
                    <a:gd name="G0" fmla="+- 3020 0 0"/>
                    <a:gd name="G1" fmla="+- 21600 0 3020"/>
                    <a:gd name="G2" fmla="*/ 3020 1 2"/>
                    <a:gd name="G3" fmla="+- 21600 0 G2"/>
                    <a:gd name="G4" fmla="+/ 3020 21600 2"/>
                    <a:gd name="G5" fmla="+/ G1 0 2"/>
                    <a:gd name="G6" fmla="*/ 21600 21600 3020"/>
                    <a:gd name="G7" fmla="*/ G6 1 2"/>
                    <a:gd name="G8" fmla="+- 21600 0 G7"/>
                    <a:gd name="G9" fmla="*/ 21600 1 2"/>
                    <a:gd name="G10" fmla="+- 3020 0 G9"/>
                    <a:gd name="G11" fmla="?: G10 G8 0"/>
                    <a:gd name="G12" fmla="?: G10 G7 21600"/>
                    <a:gd name="T0" fmla="*/ 20090 w 21600"/>
                    <a:gd name="T1" fmla="*/ 10800 h 21600"/>
                    <a:gd name="T2" fmla="*/ 10800 w 21600"/>
                    <a:gd name="T3" fmla="*/ 21600 h 21600"/>
                    <a:gd name="T4" fmla="*/ 1510 w 21600"/>
                    <a:gd name="T5" fmla="*/ 10800 h 21600"/>
                    <a:gd name="T6" fmla="*/ 10800 w 21600"/>
                    <a:gd name="T7" fmla="*/ 0 h 21600"/>
                    <a:gd name="T8" fmla="*/ 3310 w 21600"/>
                    <a:gd name="T9" fmla="*/ 3310 h 21600"/>
                    <a:gd name="T10" fmla="*/ 18290 w 21600"/>
                    <a:gd name="T11" fmla="*/ 1829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020" y="21600"/>
                      </a:lnTo>
                      <a:lnTo>
                        <a:pt x="1858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47397" name="Oval 133"/>
                <p:cNvSpPr>
                  <a:spLocks noChangeArrowheads="1"/>
                </p:cNvSpPr>
                <p:nvPr/>
              </p:nvSpPr>
              <p:spPr bwMode="auto">
                <a:xfrm>
                  <a:off x="1820" y="1207"/>
                  <a:ext cx="133" cy="14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547398" name="Freeform 134"/>
              <p:cNvSpPr>
                <a:spLocks/>
              </p:cNvSpPr>
              <p:nvPr/>
            </p:nvSpPr>
            <p:spPr bwMode="auto">
              <a:xfrm>
                <a:off x="2491" y="1424"/>
                <a:ext cx="537" cy="859"/>
              </a:xfrm>
              <a:custGeom>
                <a:avLst/>
                <a:gdLst>
                  <a:gd name="T0" fmla="*/ 317 w 812"/>
                  <a:gd name="T1" fmla="*/ 1257 h 1272"/>
                  <a:gd name="T2" fmla="*/ 45 w 812"/>
                  <a:gd name="T3" fmla="*/ 688 h 1272"/>
                  <a:gd name="T4" fmla="*/ 45 w 812"/>
                  <a:gd name="T5" fmla="*/ 299 h 1272"/>
                  <a:gd name="T6" fmla="*/ 247 w 812"/>
                  <a:gd name="T7" fmla="*/ 50 h 1272"/>
                  <a:gd name="T8" fmla="*/ 566 w 812"/>
                  <a:gd name="T9" fmla="*/ 35 h 1272"/>
                  <a:gd name="T10" fmla="*/ 776 w 812"/>
                  <a:gd name="T11" fmla="*/ 260 h 1272"/>
                  <a:gd name="T12" fmla="*/ 776 w 812"/>
                  <a:gd name="T13" fmla="*/ 688 h 1272"/>
                  <a:gd name="T14" fmla="*/ 516 w 812"/>
                  <a:gd name="T15" fmla="*/ 1259 h 1272"/>
                  <a:gd name="T16" fmla="*/ 317 w 812"/>
                  <a:gd name="T17" fmla="*/ 1257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2" h="1272">
                    <a:moveTo>
                      <a:pt x="317" y="1257"/>
                    </a:moveTo>
                    <a:cubicBezTo>
                      <a:pt x="317" y="1242"/>
                      <a:pt x="90" y="848"/>
                      <a:pt x="45" y="688"/>
                    </a:cubicBezTo>
                    <a:cubicBezTo>
                      <a:pt x="0" y="528"/>
                      <a:pt x="14" y="408"/>
                      <a:pt x="45" y="299"/>
                    </a:cubicBezTo>
                    <a:cubicBezTo>
                      <a:pt x="76" y="190"/>
                      <a:pt x="160" y="94"/>
                      <a:pt x="247" y="50"/>
                    </a:cubicBezTo>
                    <a:cubicBezTo>
                      <a:pt x="334" y="6"/>
                      <a:pt x="478" y="0"/>
                      <a:pt x="566" y="35"/>
                    </a:cubicBezTo>
                    <a:cubicBezTo>
                      <a:pt x="654" y="70"/>
                      <a:pt x="741" y="151"/>
                      <a:pt x="776" y="260"/>
                    </a:cubicBezTo>
                    <a:cubicBezTo>
                      <a:pt x="812" y="364"/>
                      <a:pt x="812" y="522"/>
                      <a:pt x="776" y="688"/>
                    </a:cubicBezTo>
                    <a:cubicBezTo>
                      <a:pt x="733" y="855"/>
                      <a:pt x="524" y="1243"/>
                      <a:pt x="516" y="1259"/>
                    </a:cubicBezTo>
                    <a:cubicBezTo>
                      <a:pt x="516" y="1267"/>
                      <a:pt x="309" y="1272"/>
                      <a:pt x="317" y="1257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7399" name="AutoShape 135"/>
              <p:cNvSpPr>
                <a:spLocks noChangeArrowheads="1"/>
              </p:cNvSpPr>
              <p:nvPr/>
            </p:nvSpPr>
            <p:spPr bwMode="auto">
              <a:xfrm rot="5400000">
                <a:off x="2324" y="2716"/>
                <a:ext cx="902" cy="62"/>
              </a:xfrm>
              <a:custGeom>
                <a:avLst/>
                <a:gdLst>
                  <a:gd name="G0" fmla="+- 1283 0 0"/>
                  <a:gd name="G1" fmla="+- 21600 0 1283"/>
                  <a:gd name="G2" fmla="*/ 1283 1 2"/>
                  <a:gd name="G3" fmla="+- 21600 0 G2"/>
                  <a:gd name="G4" fmla="+/ 1283 21600 2"/>
                  <a:gd name="G5" fmla="+/ G1 0 2"/>
                  <a:gd name="G6" fmla="*/ 21600 21600 1283"/>
                  <a:gd name="G7" fmla="*/ G6 1 2"/>
                  <a:gd name="G8" fmla="+- 21600 0 G7"/>
                  <a:gd name="G9" fmla="*/ 21600 1 2"/>
                  <a:gd name="G10" fmla="+- 1283 0 G9"/>
                  <a:gd name="G11" fmla="?: G10 G8 0"/>
                  <a:gd name="G12" fmla="?: G10 G7 21600"/>
                  <a:gd name="T0" fmla="*/ 20958 w 21600"/>
                  <a:gd name="T1" fmla="*/ 10800 h 21600"/>
                  <a:gd name="T2" fmla="*/ 10800 w 21600"/>
                  <a:gd name="T3" fmla="*/ 21600 h 21600"/>
                  <a:gd name="T4" fmla="*/ 642 w 21600"/>
                  <a:gd name="T5" fmla="*/ 10800 h 21600"/>
                  <a:gd name="T6" fmla="*/ 10800 w 21600"/>
                  <a:gd name="T7" fmla="*/ 0 h 21600"/>
                  <a:gd name="T8" fmla="*/ 2442 w 21600"/>
                  <a:gd name="T9" fmla="*/ 2442 h 21600"/>
                  <a:gd name="T10" fmla="*/ 19158 w 21600"/>
                  <a:gd name="T11" fmla="*/ 1915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283" y="21600"/>
                    </a:lnTo>
                    <a:lnTo>
                      <a:pt x="203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547400" name="Group 136"/>
              <p:cNvGrpSpPr>
                <a:grpSpLocks/>
              </p:cNvGrpSpPr>
              <p:nvPr/>
            </p:nvGrpSpPr>
            <p:grpSpPr bwMode="auto">
              <a:xfrm>
                <a:off x="2641" y="2210"/>
                <a:ext cx="330" cy="194"/>
                <a:chOff x="2641" y="2210"/>
                <a:chExt cx="330" cy="194"/>
              </a:xfrm>
            </p:grpSpPr>
            <p:sp>
              <p:nvSpPr>
                <p:cNvPr id="1547401" name="AutoShape 137"/>
                <p:cNvSpPr>
                  <a:spLocks noChangeArrowheads="1"/>
                </p:cNvSpPr>
                <p:nvPr/>
              </p:nvSpPr>
              <p:spPr bwMode="auto">
                <a:xfrm rot="5400000">
                  <a:off x="2706" y="2180"/>
                  <a:ext cx="122" cy="251"/>
                </a:xfrm>
                <a:custGeom>
                  <a:avLst/>
                  <a:gdLst>
                    <a:gd name="G0" fmla="+- 5189 0 0"/>
                    <a:gd name="G1" fmla="+- 21600 0 5189"/>
                    <a:gd name="G2" fmla="*/ 5189 1 2"/>
                    <a:gd name="G3" fmla="+- 21600 0 G2"/>
                    <a:gd name="G4" fmla="+/ 5189 21600 2"/>
                    <a:gd name="G5" fmla="+/ G1 0 2"/>
                    <a:gd name="G6" fmla="*/ 21600 21600 5189"/>
                    <a:gd name="G7" fmla="*/ G6 1 2"/>
                    <a:gd name="G8" fmla="+- 21600 0 G7"/>
                    <a:gd name="G9" fmla="*/ 21600 1 2"/>
                    <a:gd name="G10" fmla="+- 5189 0 G9"/>
                    <a:gd name="G11" fmla="?: G10 G8 0"/>
                    <a:gd name="G12" fmla="?: G10 G7 21600"/>
                    <a:gd name="T0" fmla="*/ 19005 w 21600"/>
                    <a:gd name="T1" fmla="*/ 10800 h 21600"/>
                    <a:gd name="T2" fmla="*/ 10800 w 21600"/>
                    <a:gd name="T3" fmla="*/ 21600 h 21600"/>
                    <a:gd name="T4" fmla="*/ 2595 w 21600"/>
                    <a:gd name="T5" fmla="*/ 10800 h 21600"/>
                    <a:gd name="T6" fmla="*/ 10800 w 21600"/>
                    <a:gd name="T7" fmla="*/ 0 h 21600"/>
                    <a:gd name="T8" fmla="*/ 4395 w 21600"/>
                    <a:gd name="T9" fmla="*/ 4395 h 21600"/>
                    <a:gd name="T10" fmla="*/ 17205 w 21600"/>
                    <a:gd name="T11" fmla="*/ 1720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189" y="21600"/>
                      </a:lnTo>
                      <a:lnTo>
                        <a:pt x="1641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47402" name="Oval 138"/>
                <p:cNvSpPr>
                  <a:spLocks noChangeArrowheads="1"/>
                </p:cNvSpPr>
                <p:nvPr/>
              </p:nvSpPr>
              <p:spPr bwMode="auto">
                <a:xfrm>
                  <a:off x="2891" y="2210"/>
                  <a:ext cx="80" cy="19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1547403" name="Line 139"/>
          <p:cNvSpPr>
            <a:spLocks noChangeShapeType="1"/>
          </p:cNvSpPr>
          <p:nvPr/>
        </p:nvSpPr>
        <p:spPr bwMode="auto">
          <a:xfrm flipV="1">
            <a:off x="7405688" y="2276475"/>
            <a:ext cx="574675" cy="0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7404" name="Text Box 140"/>
          <p:cNvSpPr txBox="1">
            <a:spLocks noChangeArrowheads="1"/>
          </p:cNvSpPr>
          <p:nvPr/>
        </p:nvSpPr>
        <p:spPr bwMode="auto">
          <a:xfrm>
            <a:off x="7980363" y="2047875"/>
            <a:ext cx="590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chemeClr val="hlink"/>
                </a:solidFill>
                <a:latin typeface="Arial Black" panose="020B0A04020102020204" pitchFamily="34" charset="0"/>
                <a:ea typeface="細明體" panose="02020509000000000000" pitchFamily="49" charset="-120"/>
              </a:rPr>
              <a:t>51</a:t>
            </a:r>
          </a:p>
          <a:p>
            <a:r>
              <a:rPr lang="en-US" altLang="zh-TW">
                <a:solidFill>
                  <a:schemeClr val="hlink"/>
                </a:solidFill>
                <a:latin typeface="Arial Black" panose="020B0A04020102020204" pitchFamily="34" charset="0"/>
                <a:ea typeface="細明體" panose="02020509000000000000" pitchFamily="49" charset="-120"/>
              </a:rPr>
              <a:t>13</a:t>
            </a:r>
          </a:p>
        </p:txBody>
      </p:sp>
      <p:sp>
        <p:nvSpPr>
          <p:cNvPr id="1547405" name="Text Box 141"/>
          <p:cNvSpPr txBox="1">
            <a:spLocks noChangeArrowheads="1"/>
          </p:cNvSpPr>
          <p:nvPr/>
        </p:nvSpPr>
        <p:spPr bwMode="auto">
          <a:xfrm>
            <a:off x="8485188" y="2047875"/>
            <a:ext cx="387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latin typeface="Arial Black" panose="020B0A04020102020204" pitchFamily="34" charset="0"/>
                <a:ea typeface="細明體" panose="02020509000000000000" pitchFamily="49" charset="-120"/>
              </a:rPr>
              <a:t>0</a:t>
            </a:r>
          </a:p>
          <a:p>
            <a:r>
              <a:rPr lang="en-US" altLang="zh-TW">
                <a:latin typeface="Arial Black" panose="020B0A04020102020204" pitchFamily="34" charset="0"/>
                <a:ea typeface="細明體" panose="02020509000000000000" pitchFamily="49" charset="-120"/>
              </a:rPr>
              <a:t>1</a:t>
            </a:r>
          </a:p>
        </p:txBody>
      </p:sp>
      <p:sp>
        <p:nvSpPr>
          <p:cNvPr id="1547406" name="Line 142"/>
          <p:cNvSpPr>
            <a:spLocks noChangeShapeType="1"/>
          </p:cNvSpPr>
          <p:nvPr/>
        </p:nvSpPr>
        <p:spPr bwMode="auto">
          <a:xfrm>
            <a:off x="6829425" y="4797425"/>
            <a:ext cx="6477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7407" name="Line 143"/>
          <p:cNvSpPr>
            <a:spLocks noChangeShapeType="1"/>
          </p:cNvSpPr>
          <p:nvPr/>
        </p:nvSpPr>
        <p:spPr bwMode="auto">
          <a:xfrm>
            <a:off x="6445250" y="2443163"/>
            <a:ext cx="1008063" cy="0"/>
          </a:xfrm>
          <a:prstGeom prst="line">
            <a:avLst/>
          </a:prstGeom>
          <a:noFill/>
          <a:ln w="12700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7408" name="Line 144"/>
          <p:cNvSpPr>
            <a:spLocks noChangeShapeType="1"/>
          </p:cNvSpPr>
          <p:nvPr/>
        </p:nvSpPr>
        <p:spPr bwMode="auto">
          <a:xfrm>
            <a:off x="7981950" y="2443163"/>
            <a:ext cx="1008063" cy="0"/>
          </a:xfrm>
          <a:prstGeom prst="line">
            <a:avLst/>
          </a:prstGeom>
          <a:noFill/>
          <a:ln w="12700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7409" name="Line 145"/>
          <p:cNvSpPr>
            <a:spLocks noChangeShapeType="1"/>
          </p:cNvSpPr>
          <p:nvPr/>
        </p:nvSpPr>
        <p:spPr bwMode="auto">
          <a:xfrm>
            <a:off x="5821363" y="4614863"/>
            <a:ext cx="1008062" cy="0"/>
          </a:xfrm>
          <a:prstGeom prst="line">
            <a:avLst/>
          </a:prstGeom>
          <a:noFill/>
          <a:ln w="12700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547410" name="Group 146"/>
          <p:cNvGrpSpPr>
            <a:grpSpLocks/>
          </p:cNvGrpSpPr>
          <p:nvPr/>
        </p:nvGrpSpPr>
        <p:grpSpPr bwMode="auto">
          <a:xfrm>
            <a:off x="7405688" y="3357563"/>
            <a:ext cx="868362" cy="3240087"/>
            <a:chOff x="2491" y="1170"/>
            <a:chExt cx="544" cy="2028"/>
          </a:xfrm>
        </p:grpSpPr>
        <p:sp>
          <p:nvSpPr>
            <p:cNvPr id="1547411" name="Freeform 147"/>
            <p:cNvSpPr>
              <a:spLocks/>
            </p:cNvSpPr>
            <p:nvPr/>
          </p:nvSpPr>
          <p:spPr bwMode="auto">
            <a:xfrm>
              <a:off x="2500" y="1749"/>
              <a:ext cx="535" cy="526"/>
            </a:xfrm>
            <a:custGeom>
              <a:avLst/>
              <a:gdLst>
                <a:gd name="T0" fmla="*/ 201 w 535"/>
                <a:gd name="T1" fmla="*/ 514 h 526"/>
                <a:gd name="T2" fmla="*/ 0 w 535"/>
                <a:gd name="T3" fmla="*/ 32 h 526"/>
                <a:gd name="T4" fmla="*/ 285 w 535"/>
                <a:gd name="T5" fmla="*/ 41 h 526"/>
                <a:gd name="T6" fmla="*/ 515 w 535"/>
                <a:gd name="T7" fmla="*/ 54 h 526"/>
                <a:gd name="T8" fmla="*/ 343 w 535"/>
                <a:gd name="T9" fmla="*/ 497 h 526"/>
                <a:gd name="T10" fmla="*/ 201 w 535"/>
                <a:gd name="T11" fmla="*/ 514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526">
                  <a:moveTo>
                    <a:pt x="201" y="514"/>
                  </a:moveTo>
                  <a:cubicBezTo>
                    <a:pt x="201" y="501"/>
                    <a:pt x="10" y="176"/>
                    <a:pt x="0" y="32"/>
                  </a:cubicBezTo>
                  <a:cubicBezTo>
                    <a:pt x="10" y="0"/>
                    <a:pt x="199" y="36"/>
                    <a:pt x="285" y="41"/>
                  </a:cubicBezTo>
                  <a:cubicBezTo>
                    <a:pt x="371" y="45"/>
                    <a:pt x="509" y="6"/>
                    <a:pt x="515" y="54"/>
                  </a:cubicBezTo>
                  <a:cubicBezTo>
                    <a:pt x="535" y="109"/>
                    <a:pt x="349" y="482"/>
                    <a:pt x="343" y="497"/>
                  </a:cubicBezTo>
                  <a:cubicBezTo>
                    <a:pt x="343" y="504"/>
                    <a:pt x="195" y="526"/>
                    <a:pt x="201" y="514"/>
                  </a:cubicBezTo>
                  <a:close/>
                </a:path>
              </a:pathLst>
            </a:custGeom>
            <a:solidFill>
              <a:srgbClr val="FFE1FF"/>
            </a:solidFill>
            <a:ln w="6350" cap="flat" cmpd="sng">
              <a:solidFill>
                <a:srgbClr val="FF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47412" name="Freeform 148"/>
            <p:cNvSpPr>
              <a:spLocks/>
            </p:cNvSpPr>
            <p:nvPr/>
          </p:nvSpPr>
          <p:spPr bwMode="auto">
            <a:xfrm>
              <a:off x="2537" y="1918"/>
              <a:ext cx="463" cy="360"/>
            </a:xfrm>
            <a:custGeom>
              <a:avLst/>
              <a:gdLst>
                <a:gd name="T0" fmla="*/ 165 w 463"/>
                <a:gd name="T1" fmla="*/ 352 h 360"/>
                <a:gd name="T2" fmla="*/ 0 w 463"/>
                <a:gd name="T3" fmla="*/ 22 h 360"/>
                <a:gd name="T4" fmla="*/ 247 w 463"/>
                <a:gd name="T5" fmla="*/ 37 h 360"/>
                <a:gd name="T6" fmla="*/ 440 w 463"/>
                <a:gd name="T7" fmla="*/ 26 h 360"/>
                <a:gd name="T8" fmla="*/ 307 w 463"/>
                <a:gd name="T9" fmla="*/ 340 h 360"/>
                <a:gd name="T10" fmla="*/ 165 w 463"/>
                <a:gd name="T11" fmla="*/ 3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3" h="360">
                  <a:moveTo>
                    <a:pt x="165" y="352"/>
                  </a:moveTo>
                  <a:cubicBezTo>
                    <a:pt x="165" y="343"/>
                    <a:pt x="10" y="83"/>
                    <a:pt x="0" y="22"/>
                  </a:cubicBezTo>
                  <a:cubicBezTo>
                    <a:pt x="10" y="0"/>
                    <a:pt x="174" y="36"/>
                    <a:pt x="247" y="37"/>
                  </a:cubicBezTo>
                  <a:cubicBezTo>
                    <a:pt x="320" y="38"/>
                    <a:pt x="432" y="13"/>
                    <a:pt x="440" y="26"/>
                  </a:cubicBezTo>
                  <a:cubicBezTo>
                    <a:pt x="463" y="25"/>
                    <a:pt x="313" y="330"/>
                    <a:pt x="307" y="340"/>
                  </a:cubicBezTo>
                  <a:cubicBezTo>
                    <a:pt x="307" y="345"/>
                    <a:pt x="159" y="360"/>
                    <a:pt x="165" y="3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547413" name="Group 149"/>
            <p:cNvGrpSpPr>
              <a:grpSpLocks/>
            </p:cNvGrpSpPr>
            <p:nvPr/>
          </p:nvGrpSpPr>
          <p:grpSpPr bwMode="auto">
            <a:xfrm>
              <a:off x="2491" y="1170"/>
              <a:ext cx="537" cy="2028"/>
              <a:chOff x="2491" y="1170"/>
              <a:chExt cx="537" cy="2028"/>
            </a:xfrm>
          </p:grpSpPr>
          <p:grpSp>
            <p:nvGrpSpPr>
              <p:cNvPr id="1547414" name="Group 150"/>
              <p:cNvGrpSpPr>
                <a:grpSpLocks/>
              </p:cNvGrpSpPr>
              <p:nvPr/>
            </p:nvGrpSpPr>
            <p:grpSpPr bwMode="auto">
              <a:xfrm>
                <a:off x="2672" y="1170"/>
                <a:ext cx="186" cy="273"/>
                <a:chOff x="1791" y="1207"/>
                <a:chExt cx="186" cy="273"/>
              </a:xfrm>
            </p:grpSpPr>
            <p:sp>
              <p:nvSpPr>
                <p:cNvPr id="1547415" name="AutoShape 151"/>
                <p:cNvSpPr>
                  <a:spLocks noChangeArrowheads="1"/>
                </p:cNvSpPr>
                <p:nvPr/>
              </p:nvSpPr>
              <p:spPr bwMode="auto">
                <a:xfrm>
                  <a:off x="1791" y="1352"/>
                  <a:ext cx="186" cy="128"/>
                </a:xfrm>
                <a:custGeom>
                  <a:avLst/>
                  <a:gdLst>
                    <a:gd name="G0" fmla="+- 3020 0 0"/>
                    <a:gd name="G1" fmla="+- 21600 0 3020"/>
                    <a:gd name="G2" fmla="*/ 3020 1 2"/>
                    <a:gd name="G3" fmla="+- 21600 0 G2"/>
                    <a:gd name="G4" fmla="+/ 3020 21600 2"/>
                    <a:gd name="G5" fmla="+/ G1 0 2"/>
                    <a:gd name="G6" fmla="*/ 21600 21600 3020"/>
                    <a:gd name="G7" fmla="*/ G6 1 2"/>
                    <a:gd name="G8" fmla="+- 21600 0 G7"/>
                    <a:gd name="G9" fmla="*/ 21600 1 2"/>
                    <a:gd name="G10" fmla="+- 3020 0 G9"/>
                    <a:gd name="G11" fmla="?: G10 G8 0"/>
                    <a:gd name="G12" fmla="?: G10 G7 21600"/>
                    <a:gd name="T0" fmla="*/ 20090 w 21600"/>
                    <a:gd name="T1" fmla="*/ 10800 h 21600"/>
                    <a:gd name="T2" fmla="*/ 10800 w 21600"/>
                    <a:gd name="T3" fmla="*/ 21600 h 21600"/>
                    <a:gd name="T4" fmla="*/ 1510 w 21600"/>
                    <a:gd name="T5" fmla="*/ 10800 h 21600"/>
                    <a:gd name="T6" fmla="*/ 10800 w 21600"/>
                    <a:gd name="T7" fmla="*/ 0 h 21600"/>
                    <a:gd name="T8" fmla="*/ 3310 w 21600"/>
                    <a:gd name="T9" fmla="*/ 3310 h 21600"/>
                    <a:gd name="T10" fmla="*/ 18290 w 21600"/>
                    <a:gd name="T11" fmla="*/ 1829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3020" y="21600"/>
                      </a:lnTo>
                      <a:lnTo>
                        <a:pt x="1858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47416" name="Oval 152"/>
                <p:cNvSpPr>
                  <a:spLocks noChangeArrowheads="1"/>
                </p:cNvSpPr>
                <p:nvPr/>
              </p:nvSpPr>
              <p:spPr bwMode="auto">
                <a:xfrm>
                  <a:off x="1820" y="1207"/>
                  <a:ext cx="133" cy="14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547417" name="Freeform 153"/>
              <p:cNvSpPr>
                <a:spLocks/>
              </p:cNvSpPr>
              <p:nvPr/>
            </p:nvSpPr>
            <p:spPr bwMode="auto">
              <a:xfrm>
                <a:off x="2491" y="1424"/>
                <a:ext cx="537" cy="859"/>
              </a:xfrm>
              <a:custGeom>
                <a:avLst/>
                <a:gdLst>
                  <a:gd name="T0" fmla="*/ 317 w 812"/>
                  <a:gd name="T1" fmla="*/ 1257 h 1272"/>
                  <a:gd name="T2" fmla="*/ 45 w 812"/>
                  <a:gd name="T3" fmla="*/ 688 h 1272"/>
                  <a:gd name="T4" fmla="*/ 45 w 812"/>
                  <a:gd name="T5" fmla="*/ 299 h 1272"/>
                  <a:gd name="T6" fmla="*/ 247 w 812"/>
                  <a:gd name="T7" fmla="*/ 50 h 1272"/>
                  <a:gd name="T8" fmla="*/ 566 w 812"/>
                  <a:gd name="T9" fmla="*/ 35 h 1272"/>
                  <a:gd name="T10" fmla="*/ 776 w 812"/>
                  <a:gd name="T11" fmla="*/ 260 h 1272"/>
                  <a:gd name="T12" fmla="*/ 776 w 812"/>
                  <a:gd name="T13" fmla="*/ 688 h 1272"/>
                  <a:gd name="T14" fmla="*/ 516 w 812"/>
                  <a:gd name="T15" fmla="*/ 1259 h 1272"/>
                  <a:gd name="T16" fmla="*/ 317 w 812"/>
                  <a:gd name="T17" fmla="*/ 1257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2" h="1272">
                    <a:moveTo>
                      <a:pt x="317" y="1257"/>
                    </a:moveTo>
                    <a:cubicBezTo>
                      <a:pt x="317" y="1242"/>
                      <a:pt x="90" y="848"/>
                      <a:pt x="45" y="688"/>
                    </a:cubicBezTo>
                    <a:cubicBezTo>
                      <a:pt x="0" y="528"/>
                      <a:pt x="14" y="408"/>
                      <a:pt x="45" y="299"/>
                    </a:cubicBezTo>
                    <a:cubicBezTo>
                      <a:pt x="76" y="190"/>
                      <a:pt x="160" y="94"/>
                      <a:pt x="247" y="50"/>
                    </a:cubicBezTo>
                    <a:cubicBezTo>
                      <a:pt x="334" y="6"/>
                      <a:pt x="478" y="0"/>
                      <a:pt x="566" y="35"/>
                    </a:cubicBezTo>
                    <a:cubicBezTo>
                      <a:pt x="654" y="70"/>
                      <a:pt x="741" y="151"/>
                      <a:pt x="776" y="260"/>
                    </a:cubicBezTo>
                    <a:cubicBezTo>
                      <a:pt x="812" y="364"/>
                      <a:pt x="812" y="522"/>
                      <a:pt x="776" y="688"/>
                    </a:cubicBezTo>
                    <a:cubicBezTo>
                      <a:pt x="733" y="855"/>
                      <a:pt x="524" y="1243"/>
                      <a:pt x="516" y="1259"/>
                    </a:cubicBezTo>
                    <a:cubicBezTo>
                      <a:pt x="516" y="1267"/>
                      <a:pt x="309" y="1272"/>
                      <a:pt x="317" y="1257"/>
                    </a:cubicBezTo>
                    <a:close/>
                  </a:path>
                </a:pathLst>
              </a:custGeom>
              <a:noFill/>
              <a:ln w="63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47418" name="AutoShape 154"/>
              <p:cNvSpPr>
                <a:spLocks noChangeArrowheads="1"/>
              </p:cNvSpPr>
              <p:nvPr/>
            </p:nvSpPr>
            <p:spPr bwMode="auto">
              <a:xfrm rot="5400000">
                <a:off x="2324" y="2716"/>
                <a:ext cx="902" cy="62"/>
              </a:xfrm>
              <a:custGeom>
                <a:avLst/>
                <a:gdLst>
                  <a:gd name="G0" fmla="+- 1283 0 0"/>
                  <a:gd name="G1" fmla="+- 21600 0 1283"/>
                  <a:gd name="G2" fmla="*/ 1283 1 2"/>
                  <a:gd name="G3" fmla="+- 21600 0 G2"/>
                  <a:gd name="G4" fmla="+/ 1283 21600 2"/>
                  <a:gd name="G5" fmla="+/ G1 0 2"/>
                  <a:gd name="G6" fmla="*/ 21600 21600 1283"/>
                  <a:gd name="G7" fmla="*/ G6 1 2"/>
                  <a:gd name="G8" fmla="+- 21600 0 G7"/>
                  <a:gd name="G9" fmla="*/ 21600 1 2"/>
                  <a:gd name="G10" fmla="+- 1283 0 G9"/>
                  <a:gd name="G11" fmla="?: G10 G8 0"/>
                  <a:gd name="G12" fmla="?: G10 G7 21600"/>
                  <a:gd name="T0" fmla="*/ 20958 w 21600"/>
                  <a:gd name="T1" fmla="*/ 10800 h 21600"/>
                  <a:gd name="T2" fmla="*/ 10800 w 21600"/>
                  <a:gd name="T3" fmla="*/ 21600 h 21600"/>
                  <a:gd name="T4" fmla="*/ 642 w 21600"/>
                  <a:gd name="T5" fmla="*/ 10800 h 21600"/>
                  <a:gd name="T6" fmla="*/ 10800 w 21600"/>
                  <a:gd name="T7" fmla="*/ 0 h 21600"/>
                  <a:gd name="T8" fmla="*/ 2442 w 21600"/>
                  <a:gd name="T9" fmla="*/ 2442 h 21600"/>
                  <a:gd name="T10" fmla="*/ 19158 w 21600"/>
                  <a:gd name="T11" fmla="*/ 1915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283" y="21600"/>
                    </a:lnTo>
                    <a:lnTo>
                      <a:pt x="2031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547419" name="Group 155"/>
              <p:cNvGrpSpPr>
                <a:grpSpLocks/>
              </p:cNvGrpSpPr>
              <p:nvPr/>
            </p:nvGrpSpPr>
            <p:grpSpPr bwMode="auto">
              <a:xfrm>
                <a:off x="2641" y="2210"/>
                <a:ext cx="330" cy="194"/>
                <a:chOff x="2641" y="2210"/>
                <a:chExt cx="330" cy="194"/>
              </a:xfrm>
            </p:grpSpPr>
            <p:sp>
              <p:nvSpPr>
                <p:cNvPr id="1547420" name="AutoShape 156"/>
                <p:cNvSpPr>
                  <a:spLocks noChangeArrowheads="1"/>
                </p:cNvSpPr>
                <p:nvPr/>
              </p:nvSpPr>
              <p:spPr bwMode="auto">
                <a:xfrm rot="5400000">
                  <a:off x="2706" y="2180"/>
                  <a:ext cx="122" cy="251"/>
                </a:xfrm>
                <a:custGeom>
                  <a:avLst/>
                  <a:gdLst>
                    <a:gd name="G0" fmla="+- 5189 0 0"/>
                    <a:gd name="G1" fmla="+- 21600 0 5189"/>
                    <a:gd name="G2" fmla="*/ 5189 1 2"/>
                    <a:gd name="G3" fmla="+- 21600 0 G2"/>
                    <a:gd name="G4" fmla="+/ 5189 21600 2"/>
                    <a:gd name="G5" fmla="+/ G1 0 2"/>
                    <a:gd name="G6" fmla="*/ 21600 21600 5189"/>
                    <a:gd name="G7" fmla="*/ G6 1 2"/>
                    <a:gd name="G8" fmla="+- 21600 0 G7"/>
                    <a:gd name="G9" fmla="*/ 21600 1 2"/>
                    <a:gd name="G10" fmla="+- 5189 0 G9"/>
                    <a:gd name="G11" fmla="?: G10 G8 0"/>
                    <a:gd name="G12" fmla="?: G10 G7 21600"/>
                    <a:gd name="T0" fmla="*/ 19005 w 21600"/>
                    <a:gd name="T1" fmla="*/ 10800 h 21600"/>
                    <a:gd name="T2" fmla="*/ 10800 w 21600"/>
                    <a:gd name="T3" fmla="*/ 21600 h 21600"/>
                    <a:gd name="T4" fmla="*/ 2595 w 21600"/>
                    <a:gd name="T5" fmla="*/ 10800 h 21600"/>
                    <a:gd name="T6" fmla="*/ 10800 w 21600"/>
                    <a:gd name="T7" fmla="*/ 0 h 21600"/>
                    <a:gd name="T8" fmla="*/ 4395 w 21600"/>
                    <a:gd name="T9" fmla="*/ 4395 h 21600"/>
                    <a:gd name="T10" fmla="*/ 17205 w 21600"/>
                    <a:gd name="T11" fmla="*/ 1720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189" y="21600"/>
                      </a:lnTo>
                      <a:lnTo>
                        <a:pt x="1641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547421" name="Oval 157"/>
                <p:cNvSpPr>
                  <a:spLocks noChangeArrowheads="1"/>
                </p:cNvSpPr>
                <p:nvPr/>
              </p:nvSpPr>
              <p:spPr bwMode="auto">
                <a:xfrm>
                  <a:off x="2891" y="2210"/>
                  <a:ext cx="80" cy="194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1547422" name="Line 158"/>
          <p:cNvSpPr>
            <a:spLocks noChangeShapeType="1"/>
          </p:cNvSpPr>
          <p:nvPr/>
        </p:nvSpPr>
        <p:spPr bwMode="auto">
          <a:xfrm>
            <a:off x="7334250" y="4614863"/>
            <a:ext cx="1008063" cy="0"/>
          </a:xfrm>
          <a:prstGeom prst="line">
            <a:avLst/>
          </a:prstGeom>
          <a:noFill/>
          <a:ln w="12700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7423" name="Text Box 159"/>
          <p:cNvSpPr txBox="1">
            <a:spLocks noChangeArrowheads="1"/>
          </p:cNvSpPr>
          <p:nvPr/>
        </p:nvSpPr>
        <p:spPr bwMode="auto">
          <a:xfrm>
            <a:off x="7410450" y="4208463"/>
            <a:ext cx="387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chemeClr val="hlink"/>
                </a:solidFill>
                <a:latin typeface="Arial Black" panose="020B0A04020102020204" pitchFamily="34" charset="0"/>
                <a:ea typeface="細明體" panose="02020509000000000000" pitchFamily="49" charset="-120"/>
              </a:rPr>
              <a:t>3</a:t>
            </a:r>
          </a:p>
          <a:p>
            <a:r>
              <a:rPr lang="en-US" altLang="zh-TW">
                <a:solidFill>
                  <a:schemeClr val="hlink"/>
                </a:solidFill>
                <a:latin typeface="Arial Black" panose="020B0A04020102020204" pitchFamily="34" charset="0"/>
                <a:ea typeface="細明體" panose="02020509000000000000" pitchFamily="49" charset="-120"/>
              </a:rPr>
              <a:t>1</a:t>
            </a:r>
          </a:p>
        </p:txBody>
      </p:sp>
      <p:sp>
        <p:nvSpPr>
          <p:cNvPr id="1547424" name="Text Box 160"/>
          <p:cNvSpPr txBox="1">
            <a:spLocks noChangeArrowheads="1"/>
          </p:cNvSpPr>
          <p:nvPr/>
        </p:nvSpPr>
        <p:spPr bwMode="auto">
          <a:xfrm>
            <a:off x="7766050" y="4208463"/>
            <a:ext cx="590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latin typeface="Arial Black" panose="020B0A04020102020204" pitchFamily="34" charset="0"/>
                <a:ea typeface="細明體" panose="02020509000000000000" pitchFamily="49" charset="-120"/>
              </a:rPr>
              <a:t> 8</a:t>
            </a:r>
          </a:p>
          <a:p>
            <a:r>
              <a:rPr lang="en-US" altLang="zh-TW">
                <a:latin typeface="Arial Black" panose="020B0A04020102020204" pitchFamily="34" charset="0"/>
                <a:ea typeface="細明體" panose="02020509000000000000" pitchFamily="49" charset="-120"/>
              </a:rPr>
              <a:t>73</a:t>
            </a:r>
          </a:p>
        </p:txBody>
      </p:sp>
      <p:sp>
        <p:nvSpPr>
          <p:cNvPr id="1547430" name="Line 166"/>
          <p:cNvSpPr>
            <a:spLocks noChangeShapeType="1"/>
          </p:cNvSpPr>
          <p:nvPr/>
        </p:nvSpPr>
        <p:spPr bwMode="auto">
          <a:xfrm>
            <a:off x="1620838" y="3716338"/>
            <a:ext cx="0" cy="576262"/>
          </a:xfrm>
          <a:prstGeom prst="line">
            <a:avLst/>
          </a:prstGeom>
          <a:noFill/>
          <a:ln w="76200">
            <a:solidFill>
              <a:srgbClr val="3366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47431" name="Text Box 167"/>
          <p:cNvSpPr txBox="1">
            <a:spLocks noChangeArrowheads="1"/>
          </p:cNvSpPr>
          <p:nvPr/>
        </p:nvSpPr>
        <p:spPr bwMode="auto">
          <a:xfrm>
            <a:off x="2916238" y="4713288"/>
            <a:ext cx="76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chemeClr val="hlink"/>
                </a:solidFill>
                <a:latin typeface="Arial Narrow" panose="020B0606020202030204" pitchFamily="34" charset="0"/>
                <a:ea typeface="華康中黑體(P)" panose="02010600010101010101" pitchFamily="2" charset="-120"/>
              </a:rPr>
              <a:t>Polar</a:t>
            </a:r>
          </a:p>
        </p:txBody>
      </p:sp>
      <p:sp>
        <p:nvSpPr>
          <p:cNvPr id="1547432" name="Text Box 168"/>
          <p:cNvSpPr txBox="1">
            <a:spLocks noChangeArrowheads="1"/>
          </p:cNvSpPr>
          <p:nvPr/>
        </p:nvSpPr>
        <p:spPr bwMode="auto">
          <a:xfrm>
            <a:off x="2916238" y="5732463"/>
            <a:ext cx="74136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TW">
                <a:latin typeface="Arial Narrow" panose="020B0606020202030204" pitchFamily="34" charset="0"/>
                <a:ea typeface="華康中黑體(P)" panose="02010600010101010101" pitchFamily="2" charset="-120"/>
              </a:rPr>
              <a:t>Non-</a:t>
            </a:r>
          </a:p>
          <a:p>
            <a:pPr>
              <a:lnSpc>
                <a:spcPct val="80000"/>
              </a:lnSpc>
            </a:pPr>
            <a:r>
              <a:rPr lang="en-US" altLang="zh-TW">
                <a:latin typeface="Arial Narrow" panose="020B0606020202030204" pitchFamily="34" charset="0"/>
                <a:ea typeface="華康中黑體(P)" panose="02010600010101010101" pitchFamily="2" charset="-120"/>
              </a:rPr>
              <a:t>polar</a:t>
            </a:r>
          </a:p>
        </p:txBody>
      </p:sp>
      <p:sp>
        <p:nvSpPr>
          <p:cNvPr id="1547439" name="Text Box 175"/>
          <p:cNvSpPr txBox="1">
            <a:spLocks noChangeArrowheads="1"/>
          </p:cNvSpPr>
          <p:nvPr/>
        </p:nvSpPr>
        <p:spPr bwMode="auto">
          <a:xfrm>
            <a:off x="2749550" y="1082675"/>
            <a:ext cx="10302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en-US" altLang="zh-TW">
                <a:solidFill>
                  <a:schemeClr val="hlink"/>
                </a:solidFill>
                <a:latin typeface="Arial Black" panose="020B0A04020102020204" pitchFamily="34" charset="0"/>
                <a:ea typeface="細明體" panose="02020509000000000000" pitchFamily="49" charset="-120"/>
              </a:rPr>
              <a:t>100A</a:t>
            </a:r>
          </a:p>
          <a:p>
            <a:pPr algn="ctr"/>
            <a:r>
              <a:rPr kumimoji="0" lang="en-US" altLang="zh-TW">
                <a:solidFill>
                  <a:schemeClr val="bg2"/>
                </a:solidFill>
                <a:latin typeface="Arial Black" panose="020B0A04020102020204" pitchFamily="34" charset="0"/>
                <a:ea typeface="細明體" panose="02020509000000000000" pitchFamily="49" charset="-120"/>
              </a:rPr>
              <a:t>+</a:t>
            </a:r>
          </a:p>
          <a:p>
            <a:pPr algn="ctr"/>
            <a:r>
              <a:rPr kumimoji="0" lang="en-US" altLang="zh-TW">
                <a:latin typeface="Arial Black" panose="020B0A04020102020204" pitchFamily="34" charset="0"/>
                <a:ea typeface="細明體" panose="02020509000000000000" pitchFamily="49" charset="-120"/>
              </a:rPr>
              <a:t>100B</a:t>
            </a:r>
            <a:endParaRPr lang="en-US" altLang="zh-TW">
              <a:latin typeface="Arial Black" panose="020B0A04020102020204" pitchFamily="34" charset="0"/>
              <a:ea typeface="細明體" panose="02020509000000000000" pitchFamily="49" charset="-120"/>
            </a:endParaRPr>
          </a:p>
        </p:txBody>
      </p:sp>
      <p:sp>
        <p:nvSpPr>
          <p:cNvPr id="140" name="文字方塊 139"/>
          <p:cNvSpPr txBox="1"/>
          <p:nvPr/>
        </p:nvSpPr>
        <p:spPr>
          <a:xfrm>
            <a:off x="8778298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TW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7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7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47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7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4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4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54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47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154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47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54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4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4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47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47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47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47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4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4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4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4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4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47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4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4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47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4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4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" fill="hold"/>
                                        <p:tgtEl>
                                          <p:spTgt spid="1547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" fill="hold"/>
                                        <p:tgtEl>
                                          <p:spTgt spid="1547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547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547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7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7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7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4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547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4" presetID="42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547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4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4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4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54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54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47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547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47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100" fill="hold"/>
                                        <p:tgtEl>
                                          <p:spTgt spid="1547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1" dur="100" fill="hold"/>
                                        <p:tgtEl>
                                          <p:spTgt spid="1547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100" fill="hold"/>
                                        <p:tgtEl>
                                          <p:spTgt spid="1547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" fill="hold"/>
                                        <p:tgtEl>
                                          <p:spTgt spid="1547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7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7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7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54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547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547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54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547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4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54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100" fill="hold"/>
                                        <p:tgtEl>
                                          <p:spTgt spid="1547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547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547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5473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7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7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7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547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47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54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54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54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54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4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100" fill="hold"/>
                                        <p:tgtEl>
                                          <p:spTgt spid="154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6" dur="100" fill="hold"/>
                                        <p:tgtEl>
                                          <p:spTgt spid="154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100" fill="hold"/>
                                        <p:tgtEl>
                                          <p:spTgt spid="154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100" fill="hold"/>
                                        <p:tgtEl>
                                          <p:spTgt spid="1547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54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54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54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5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54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547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547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547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" fill="hold"/>
                                        <p:tgtEl>
                                          <p:spTgt spid="1547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8" dur="100" fill="hold"/>
                                        <p:tgtEl>
                                          <p:spTgt spid="1547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100" fill="hold"/>
                                        <p:tgtEl>
                                          <p:spTgt spid="1547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100" fill="hold"/>
                                        <p:tgtEl>
                                          <p:spTgt spid="15473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7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7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7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7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54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54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54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54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7267" grpId="0"/>
      <p:bldP spid="1547356" grpId="0"/>
      <p:bldP spid="1547357" grpId="0"/>
      <p:bldP spid="1547359" grpId="0"/>
      <p:bldP spid="1547386" grpId="0"/>
      <p:bldP spid="1547388" grpId="0"/>
      <p:bldP spid="1547389" grpId="0"/>
      <p:bldP spid="1547390" grpId="0"/>
      <p:bldP spid="1547404" grpId="0"/>
      <p:bldP spid="1547405" grpId="0"/>
      <p:bldP spid="1547423" grpId="0"/>
      <p:bldP spid="1547424" grpId="0"/>
      <p:bldP spid="1547431" grpId="0"/>
      <p:bldP spid="1547432" grpId="0"/>
      <p:bldP spid="1547439" grpId="1"/>
      <p:bldP spid="1547439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3" name="Rectangle 3"/>
          <p:cNvSpPr>
            <a:spLocks noChangeArrowheads="1"/>
          </p:cNvSpPr>
          <p:nvPr/>
        </p:nvSpPr>
        <p:spPr bwMode="auto">
          <a:xfrm>
            <a:off x="179388" y="177800"/>
            <a:ext cx="8597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常用層析法</a:t>
            </a:r>
            <a:r>
              <a:rPr lang="zh-TW" altLang="en-US" sz="28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  </a:t>
            </a:r>
            <a:r>
              <a:rPr lang="en-US" altLang="zh-TW" sz="2800" dirty="0">
                <a:latin typeface="Arial" panose="020B0604020202020204" pitchFamily="34" charset="0"/>
                <a:ea typeface="華康中黑體(P)" panose="02010600010101010101" pitchFamily="2" charset="-120"/>
              </a:rPr>
              <a:t>Common chromatographic methods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8778298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0442176"/>
              </p:ext>
            </p:extLst>
          </p:nvPr>
        </p:nvGraphicFramePr>
        <p:xfrm>
          <a:off x="179388" y="1052736"/>
          <a:ext cx="8785100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203">
                  <a:extLst>
                    <a:ext uri="{9D8B030D-6E8A-4147-A177-3AD203B41FA5}">
                      <a16:colId xmlns:a16="http://schemas.microsoft.com/office/drawing/2014/main" val="4211585283"/>
                    </a:ext>
                  </a:extLst>
                </a:gridCol>
                <a:gridCol w="4248473">
                  <a:extLst>
                    <a:ext uri="{9D8B030D-6E8A-4147-A177-3AD203B41FA5}">
                      <a16:colId xmlns:a16="http://schemas.microsoft.com/office/drawing/2014/main" val="1141918672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69828934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Partition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</a:rPr>
                        <a:t>Adsorption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052486"/>
                  </a:ext>
                </a:extLst>
              </a:tr>
              <a:tr h="261697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Arial" panose="020B0604020202020204" pitchFamily="34" charset="0"/>
                        </a:rPr>
                        <a:t>小分子</a:t>
                      </a:r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87313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Paper partition chromatography (PPC)</a:t>
                      </a:r>
                    </a:p>
                    <a:p>
                      <a:pPr marL="174625" indent="-87313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Thin-layer chromatography (TLC)</a:t>
                      </a:r>
                      <a:r>
                        <a:rPr lang="en-US" altLang="zh-TW" sz="2400" kern="120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a)</a:t>
                      </a:r>
                    </a:p>
                    <a:p>
                      <a:pPr marL="174625" marR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 chromatography (GC)</a:t>
                      </a:r>
                      <a:r>
                        <a:rPr lang="en-US" altLang="zh-TW" sz="2400" kern="120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b)</a:t>
                      </a:r>
                      <a:endParaRPr lang="en-US" altLang="zh-TW" sz="2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4625" indent="-87313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Reverse phase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marR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中黑體" panose="02010609010101010101" pitchFamily="49" charset="-120"/>
                          <a:cs typeface="Arial" panose="020B0604020202020204" pitchFamily="34" charset="0"/>
                        </a:rPr>
                        <a:t>Ion exchange</a:t>
                      </a:r>
                    </a:p>
                    <a:p>
                      <a:pPr marL="174625" marR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TLC</a:t>
                      </a:r>
                      <a:r>
                        <a:rPr lang="en-US" altLang="zh-TW" sz="2400" kern="120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a)</a:t>
                      </a:r>
                      <a:endParaRPr lang="zh-TW" altLang="zh-TW" sz="2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4625" indent="-87313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GC</a:t>
                      </a:r>
                      <a:r>
                        <a:rPr lang="en-US" altLang="zh-TW" sz="2400" kern="120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b)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細明體" panose="02020509000000000000" pitchFamily="49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1240"/>
                  </a:ext>
                </a:extLst>
              </a:tr>
              <a:tr h="191952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華康超明體(P)" panose="02010600010101010101" pitchFamily="2" charset="-120"/>
                          <a:ea typeface="華康超明體(P)" panose="02010600010101010101" pitchFamily="2" charset="-120"/>
                          <a:cs typeface="Arial" panose="020B0604020202020204" pitchFamily="34" charset="0"/>
                        </a:rPr>
                        <a:t>大分子</a:t>
                      </a:r>
                      <a:endParaRPr lang="zh-TW" altLang="en-US" sz="3200" dirty="0">
                        <a:latin typeface="華康超明體(P)" panose="02010600010101010101" pitchFamily="2" charset="-120"/>
                        <a:ea typeface="華康超明體(P)" panose="02010600010101010101" pitchFamily="2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4625" indent="-87313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 </a:t>
                      </a: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filtration</a:t>
                      </a:r>
                    </a:p>
                    <a:p>
                      <a:pPr marL="174625" indent="-87313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Reverse phase</a:t>
                      </a:r>
                      <a:endParaRPr lang="zh-TW" altLang="en-US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中黑體" panose="02010609010101010101" pitchFamily="49" charset="-120"/>
                          <a:cs typeface="Arial" panose="020B0604020202020204" pitchFamily="34" charset="0"/>
                        </a:rPr>
                        <a:t>Ion exchange</a:t>
                      </a: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中黑體" panose="02010609010101010101" pitchFamily="49" charset="-120"/>
                          <a:cs typeface="Arial" panose="020B0604020202020204" pitchFamily="34" charset="0"/>
                        </a:rPr>
                        <a:t>Affinity chromatography</a:t>
                      </a: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華康中黑體" panose="02010609010101010101" pitchFamily="49" charset="-120"/>
                          <a:cs typeface="Arial" panose="020B0604020202020204" pitchFamily="34" charset="0"/>
                        </a:rPr>
                        <a:t>Hydrophobic interaction</a:t>
                      </a:r>
                    </a:p>
                    <a:p>
                      <a:pPr marL="87313" inden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細明體" panose="02020509000000000000" pitchFamily="49" charset="-120"/>
                          <a:cs typeface="Arial" panose="020B0604020202020204" pitchFamily="34" charset="0"/>
                        </a:rPr>
                        <a:t>Hydroxyapatite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527460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5496" y="6300028"/>
            <a:ext cx="8620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 indent="-87313" fontAlgn="auto">
              <a:spcBef>
                <a:spcPts val="300"/>
              </a:spcBef>
              <a:spcAft>
                <a:spcPts val="300"/>
              </a:spcAft>
              <a:defRPr/>
            </a:pPr>
            <a:r>
              <a:rPr lang="en-US" altLang="zh-TW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b) 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這兩種層析法均可進行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partition 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adsorption</a:t>
            </a:r>
            <a:r>
              <a:rPr lang="zh-TW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，取決於所用展開液的成分與比例</a:t>
            </a:r>
            <a:endParaRPr lang="zh-TW" alt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66"/>
          <p:cNvSpPr>
            <a:spLocks noChangeArrowheads="1"/>
          </p:cNvSpPr>
          <p:nvPr/>
        </p:nvSpPr>
        <p:spPr bwMode="auto">
          <a:xfrm>
            <a:off x="8562037" y="6577012"/>
            <a:ext cx="595036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zh-TW" altLang="en-US" sz="1200" dirty="0" smtClean="0">
                <a:latin typeface="Arial" panose="020B0604020202020204" pitchFamily="34" charset="0"/>
                <a:ea typeface="華康細明體(P)" panose="02010600010101010101" pitchFamily="2" charset="-120"/>
              </a:rPr>
              <a:t>表 </a:t>
            </a:r>
            <a:r>
              <a:rPr lang="en-US" altLang="zh-TW" sz="1200" dirty="0" smtClean="0">
                <a:latin typeface="Arial" panose="020B0604020202020204" pitchFamily="34" charset="0"/>
                <a:ea typeface="華康細明體(P)" panose="02010600010101010101" pitchFamily="2" charset="-120"/>
              </a:rPr>
              <a:t>2.1</a:t>
            </a:r>
            <a:endParaRPr lang="en-US" altLang="zh-TW" sz="1200" dirty="0">
              <a:latin typeface="Arial" panose="020B0604020202020204" pitchFamily="34" charset="0"/>
              <a:ea typeface="華康細明體(P)" panose="02010600010101010101" pitchFamily="2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699792" y="4360223"/>
            <a:ext cx="6270259" cy="1805081"/>
            <a:chOff x="2699792" y="4360223"/>
            <a:chExt cx="6270259" cy="1805081"/>
          </a:xfrm>
        </p:grpSpPr>
        <p:sp>
          <p:nvSpPr>
            <p:cNvPr id="8" name="矩形 7"/>
            <p:cNvSpPr/>
            <p:nvPr/>
          </p:nvSpPr>
          <p:spPr>
            <a:xfrm>
              <a:off x="2699792" y="4797152"/>
              <a:ext cx="5902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>
                  <a:solidFill>
                    <a:srgbClr val="0066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2.2</a:t>
              </a:r>
              <a:endParaRPr lang="zh-TW" altLang="en-US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7164288" y="4360223"/>
              <a:ext cx="5902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2.3</a:t>
              </a:r>
              <a:endParaRPr lang="zh-TW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8379825" y="4591055"/>
              <a:ext cx="5902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dirty="0" smtClean="0">
                  <a:solidFill>
                    <a:srgbClr val="0066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2.4</a:t>
              </a:r>
              <a:endParaRPr lang="zh-TW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8194304" y="5572149"/>
              <a:ext cx="7312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0066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2.4.4</a:t>
              </a:r>
              <a:endParaRPr lang="zh-TW" altLang="en-US" sz="200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7380312" y="5765194"/>
              <a:ext cx="7312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0066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2.3.2</a:t>
              </a:r>
              <a:endParaRPr lang="zh-TW" altLang="en-US" sz="20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131840" y="5347954"/>
              <a:ext cx="7312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dirty="0" smtClean="0">
                  <a:solidFill>
                    <a:srgbClr val="006600"/>
                  </a:solidFill>
                  <a:latin typeface="華康超明體(P)" panose="02010600010101010101" pitchFamily="2" charset="-120"/>
                  <a:ea typeface="華康超明體(P)" panose="02010600010101010101" pitchFamily="2" charset="-120"/>
                </a:rPr>
                <a:t>2.4.4</a:t>
              </a:r>
              <a:endParaRPr lang="zh-TW" altLang="en-US" sz="2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9353" name="Group 41"/>
          <p:cNvGrpSpPr>
            <a:grpSpLocks/>
          </p:cNvGrpSpPr>
          <p:nvPr/>
        </p:nvGrpSpPr>
        <p:grpSpPr bwMode="auto">
          <a:xfrm>
            <a:off x="4964113" y="3825875"/>
            <a:ext cx="1524000" cy="1981200"/>
            <a:chOff x="3127" y="2410"/>
            <a:chExt cx="960" cy="1248"/>
          </a:xfrm>
        </p:grpSpPr>
        <p:sp>
          <p:nvSpPr>
            <p:cNvPr id="1549328" name="Rectangle 16"/>
            <p:cNvSpPr>
              <a:spLocks noChangeArrowheads="1"/>
            </p:cNvSpPr>
            <p:nvPr/>
          </p:nvSpPr>
          <p:spPr bwMode="auto">
            <a:xfrm>
              <a:off x="3127" y="2410"/>
              <a:ext cx="960" cy="1248"/>
            </a:xfrm>
            <a:prstGeom prst="rect">
              <a:avLst/>
            </a:prstGeom>
            <a:solidFill>
              <a:srgbClr val="E7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1549329" name="Group 17"/>
            <p:cNvGrpSpPr>
              <a:grpSpLocks/>
            </p:cNvGrpSpPr>
            <p:nvPr/>
          </p:nvGrpSpPr>
          <p:grpSpPr bwMode="auto">
            <a:xfrm>
              <a:off x="3559" y="2554"/>
              <a:ext cx="144" cy="816"/>
              <a:chOff x="3648" y="2544"/>
              <a:chExt cx="144" cy="816"/>
            </a:xfrm>
          </p:grpSpPr>
          <p:sp>
            <p:nvSpPr>
              <p:cNvPr id="1549330" name="Oval 18" descr="大網點"/>
              <p:cNvSpPr>
                <a:spLocks noChangeArrowheads="1"/>
              </p:cNvSpPr>
              <p:nvPr/>
            </p:nvSpPr>
            <p:spPr bwMode="auto">
              <a:xfrm>
                <a:off x="3648" y="3216"/>
                <a:ext cx="144" cy="144"/>
              </a:xfrm>
              <a:prstGeom prst="ellipse">
                <a:avLst/>
              </a:prstGeom>
              <a:pattFill prst="lgConfetti">
                <a:fgClr>
                  <a:srgbClr val="008000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49331" name="Oval 19" descr="大網點"/>
              <p:cNvSpPr>
                <a:spLocks noChangeArrowheads="1"/>
              </p:cNvSpPr>
              <p:nvPr/>
            </p:nvSpPr>
            <p:spPr bwMode="auto">
              <a:xfrm>
                <a:off x="3648" y="2928"/>
                <a:ext cx="144" cy="144"/>
              </a:xfrm>
              <a:prstGeom prst="ellipse">
                <a:avLst/>
              </a:prstGeom>
              <a:pattFill prst="lgConfetti">
                <a:fgClr>
                  <a:srgbClr val="996633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49332" name="Oval 20" descr="大網點"/>
              <p:cNvSpPr>
                <a:spLocks noChangeArrowheads="1"/>
              </p:cNvSpPr>
              <p:nvPr/>
            </p:nvSpPr>
            <p:spPr bwMode="auto">
              <a:xfrm>
                <a:off x="3648" y="2784"/>
                <a:ext cx="144" cy="144"/>
              </a:xfrm>
              <a:prstGeom prst="ellipse">
                <a:avLst/>
              </a:prstGeom>
              <a:pattFill prst="lgConfetti">
                <a:fgClr>
                  <a:srgbClr val="0066CC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49333" name="Oval 21" descr="大網點"/>
              <p:cNvSpPr>
                <a:spLocks noChangeArrowheads="1"/>
              </p:cNvSpPr>
              <p:nvPr/>
            </p:nvSpPr>
            <p:spPr bwMode="auto">
              <a:xfrm>
                <a:off x="3648" y="2544"/>
                <a:ext cx="144" cy="144"/>
              </a:xfrm>
              <a:prstGeom prst="ellipse">
                <a:avLst/>
              </a:prstGeom>
              <a:pattFill prst="lgConfetti">
                <a:fgClr>
                  <a:srgbClr val="9900FF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</p:grpSp>
      </p:grpSp>
      <p:grpSp>
        <p:nvGrpSpPr>
          <p:cNvPr id="1549352" name="Group 40"/>
          <p:cNvGrpSpPr>
            <a:grpSpLocks/>
          </p:cNvGrpSpPr>
          <p:nvPr/>
        </p:nvGrpSpPr>
        <p:grpSpPr bwMode="auto">
          <a:xfrm>
            <a:off x="6869113" y="2149475"/>
            <a:ext cx="1524000" cy="3657600"/>
            <a:chOff x="4327" y="1354"/>
            <a:chExt cx="960" cy="2304"/>
          </a:xfrm>
        </p:grpSpPr>
        <p:sp>
          <p:nvSpPr>
            <p:cNvPr id="1549335" name="Rectangle 23"/>
            <p:cNvSpPr>
              <a:spLocks noChangeArrowheads="1"/>
            </p:cNvSpPr>
            <p:nvPr/>
          </p:nvSpPr>
          <p:spPr bwMode="auto">
            <a:xfrm>
              <a:off x="4327" y="1354"/>
              <a:ext cx="960" cy="2304"/>
            </a:xfrm>
            <a:prstGeom prst="rect">
              <a:avLst/>
            </a:prstGeom>
            <a:solidFill>
              <a:srgbClr val="E7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1549336" name="Group 24"/>
            <p:cNvGrpSpPr>
              <a:grpSpLocks/>
            </p:cNvGrpSpPr>
            <p:nvPr/>
          </p:nvGrpSpPr>
          <p:grpSpPr bwMode="auto">
            <a:xfrm>
              <a:off x="4732" y="1586"/>
              <a:ext cx="177" cy="1784"/>
              <a:chOff x="4821" y="1576"/>
              <a:chExt cx="177" cy="1784"/>
            </a:xfrm>
          </p:grpSpPr>
          <p:sp>
            <p:nvSpPr>
              <p:cNvPr id="1549337" name="Oval 25" descr="大網點"/>
              <p:cNvSpPr>
                <a:spLocks noChangeArrowheads="1"/>
              </p:cNvSpPr>
              <p:nvPr/>
            </p:nvSpPr>
            <p:spPr bwMode="auto">
              <a:xfrm>
                <a:off x="4848" y="3216"/>
                <a:ext cx="144" cy="144"/>
              </a:xfrm>
              <a:prstGeom prst="ellipse">
                <a:avLst/>
              </a:prstGeom>
              <a:pattFill prst="lgConfetti">
                <a:fgClr>
                  <a:srgbClr val="008000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49338" name="Oval 26" descr="大網點"/>
              <p:cNvSpPr>
                <a:spLocks noChangeArrowheads="1"/>
              </p:cNvSpPr>
              <p:nvPr/>
            </p:nvSpPr>
            <p:spPr bwMode="auto">
              <a:xfrm rot="466291">
                <a:off x="4848" y="2400"/>
                <a:ext cx="136" cy="200"/>
              </a:xfrm>
              <a:prstGeom prst="ellipse">
                <a:avLst/>
              </a:prstGeom>
              <a:pattFill prst="lgConfetti">
                <a:fgClr>
                  <a:srgbClr val="996633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49339" name="Oval 27" descr="大網點"/>
              <p:cNvSpPr>
                <a:spLocks noChangeArrowheads="1"/>
              </p:cNvSpPr>
              <p:nvPr/>
            </p:nvSpPr>
            <p:spPr bwMode="auto">
              <a:xfrm>
                <a:off x="4848" y="2115"/>
                <a:ext cx="150" cy="203"/>
              </a:xfrm>
              <a:prstGeom prst="ellipse">
                <a:avLst/>
              </a:prstGeom>
              <a:pattFill prst="lgConfetti">
                <a:fgClr>
                  <a:srgbClr val="0066CC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  <p:sp>
            <p:nvSpPr>
              <p:cNvPr id="1549340" name="Oval 28" descr="大網點"/>
              <p:cNvSpPr>
                <a:spLocks noChangeArrowheads="1"/>
              </p:cNvSpPr>
              <p:nvPr/>
            </p:nvSpPr>
            <p:spPr bwMode="auto">
              <a:xfrm>
                <a:off x="4821" y="1576"/>
                <a:ext cx="171" cy="271"/>
              </a:xfrm>
              <a:prstGeom prst="ellipse">
                <a:avLst/>
              </a:prstGeom>
              <a:pattFill prst="lgConfetti">
                <a:fgClr>
                  <a:srgbClr val="9900FF"/>
                </a:fgClr>
                <a:bgClr>
                  <a:schemeClr val="bg1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TW" altLang="en-US"/>
              </a:p>
            </p:txBody>
          </p:sp>
        </p:grpSp>
      </p:grpSp>
      <p:sp>
        <p:nvSpPr>
          <p:cNvPr id="1549315" name="Rectangle 3"/>
          <p:cNvSpPr>
            <a:spLocks noChangeArrowheads="1"/>
          </p:cNvSpPr>
          <p:nvPr/>
        </p:nvSpPr>
        <p:spPr bwMode="auto">
          <a:xfrm>
            <a:off x="179388" y="177800"/>
            <a:ext cx="80343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薄層層析法操作  </a:t>
            </a:r>
            <a:r>
              <a:rPr lang="en-US" altLang="zh-TW" sz="2800" dirty="0">
                <a:solidFill>
                  <a:srgbClr val="0000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Thin-layer chromatography</a:t>
            </a:r>
            <a:endParaRPr lang="en-US" altLang="zh-TW" sz="3200" dirty="0">
              <a:latin typeface="Arial" panose="020B0604020202020204" pitchFamily="34" charset="0"/>
              <a:ea typeface="華康中黑體(P)" panose="02010600010101010101" pitchFamily="2" charset="-120"/>
            </a:endParaRPr>
          </a:p>
        </p:txBody>
      </p:sp>
      <p:sp>
        <p:nvSpPr>
          <p:cNvPr id="1549321" name="Rectangle 9"/>
          <p:cNvSpPr>
            <a:spLocks noChangeArrowheads="1"/>
          </p:cNvSpPr>
          <p:nvPr/>
        </p:nvSpPr>
        <p:spPr bwMode="auto">
          <a:xfrm>
            <a:off x="2754313" y="5578475"/>
            <a:ext cx="5943600" cy="9144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549322" name="Rectangle 10"/>
          <p:cNvSpPr>
            <a:spLocks noChangeArrowheads="1"/>
          </p:cNvSpPr>
          <p:nvPr/>
        </p:nvSpPr>
        <p:spPr bwMode="auto">
          <a:xfrm>
            <a:off x="468313" y="1844675"/>
            <a:ext cx="1524000" cy="3962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549323" name="Oval 11" descr="大網點"/>
          <p:cNvSpPr>
            <a:spLocks noChangeArrowheads="1"/>
          </p:cNvSpPr>
          <p:nvPr/>
        </p:nvSpPr>
        <p:spPr bwMode="auto">
          <a:xfrm>
            <a:off x="1116013" y="5121275"/>
            <a:ext cx="228600" cy="228600"/>
          </a:xfrm>
          <a:prstGeom prst="ellipse">
            <a:avLst/>
          </a:prstGeom>
          <a:pattFill prst="lgConfetti">
            <a:fgClr>
              <a:srgbClr val="008000"/>
            </a:fgClr>
            <a:bgClr>
              <a:srgbClr val="BED4DC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grpSp>
        <p:nvGrpSpPr>
          <p:cNvPr id="1549324" name="Group 12"/>
          <p:cNvGrpSpPr>
            <a:grpSpLocks/>
          </p:cNvGrpSpPr>
          <p:nvPr/>
        </p:nvGrpSpPr>
        <p:grpSpPr bwMode="auto">
          <a:xfrm>
            <a:off x="3059113" y="1844675"/>
            <a:ext cx="1524000" cy="3962400"/>
            <a:chOff x="2016" y="1152"/>
            <a:chExt cx="960" cy="2496"/>
          </a:xfrm>
        </p:grpSpPr>
        <p:sp>
          <p:nvSpPr>
            <p:cNvPr id="1549325" name="Rectangle 13"/>
            <p:cNvSpPr>
              <a:spLocks noChangeArrowheads="1"/>
            </p:cNvSpPr>
            <p:nvPr/>
          </p:nvSpPr>
          <p:spPr bwMode="auto">
            <a:xfrm>
              <a:off x="2016" y="1152"/>
              <a:ext cx="960" cy="24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  <p:sp>
          <p:nvSpPr>
            <p:cNvPr id="1549326" name="Oval 14" descr="大網點"/>
            <p:cNvSpPr>
              <a:spLocks noChangeArrowheads="1"/>
            </p:cNvSpPr>
            <p:nvPr/>
          </p:nvSpPr>
          <p:spPr bwMode="auto">
            <a:xfrm>
              <a:off x="2448" y="3216"/>
              <a:ext cx="144" cy="144"/>
            </a:xfrm>
            <a:prstGeom prst="ellipse">
              <a:avLst/>
            </a:prstGeom>
            <a:pattFill prst="lgConfetti">
              <a:fgClr>
                <a:srgbClr val="008000"/>
              </a:fgClr>
              <a:bgClr>
                <a:srgbClr val="BED4DC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1549341" name="AutoShape 29"/>
          <p:cNvSpPr>
            <a:spLocks noChangeArrowheads="1"/>
          </p:cNvSpPr>
          <p:nvPr/>
        </p:nvSpPr>
        <p:spPr bwMode="auto">
          <a:xfrm>
            <a:off x="2144713" y="3597275"/>
            <a:ext cx="533400" cy="381000"/>
          </a:xfrm>
          <a:prstGeom prst="rightArrow">
            <a:avLst>
              <a:gd name="adj1" fmla="val 43333"/>
              <a:gd name="adj2" fmla="val 51249"/>
            </a:avLst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549342" name="Rectangle 30"/>
          <p:cNvSpPr>
            <a:spLocks noChangeArrowheads="1"/>
          </p:cNvSpPr>
          <p:nvPr/>
        </p:nvSpPr>
        <p:spPr bwMode="auto">
          <a:xfrm>
            <a:off x="4964113" y="1844675"/>
            <a:ext cx="15240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549343" name="Rectangle 31"/>
          <p:cNvSpPr>
            <a:spLocks noChangeArrowheads="1"/>
          </p:cNvSpPr>
          <p:nvPr/>
        </p:nvSpPr>
        <p:spPr bwMode="auto">
          <a:xfrm>
            <a:off x="6869113" y="1844675"/>
            <a:ext cx="15240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549344" name="Text Box 32"/>
          <p:cNvSpPr txBox="1">
            <a:spLocks noChangeArrowheads="1"/>
          </p:cNvSpPr>
          <p:nvPr/>
        </p:nvSpPr>
        <p:spPr bwMode="auto">
          <a:xfrm>
            <a:off x="258763" y="1308100"/>
            <a:ext cx="193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solidFill>
                  <a:srgbClr val="9900FF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Thin-layer plate</a:t>
            </a:r>
          </a:p>
        </p:txBody>
      </p:sp>
      <p:sp>
        <p:nvSpPr>
          <p:cNvPr id="1549345" name="Text Box 33"/>
          <p:cNvSpPr txBox="1">
            <a:spLocks noChangeArrowheads="1"/>
          </p:cNvSpPr>
          <p:nvPr/>
        </p:nvSpPr>
        <p:spPr bwMode="auto">
          <a:xfrm>
            <a:off x="219075" y="6032500"/>
            <a:ext cx="2005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solidFill>
                  <a:srgbClr val="9900FF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Sample spotting</a:t>
            </a:r>
          </a:p>
        </p:txBody>
      </p:sp>
      <p:sp>
        <p:nvSpPr>
          <p:cNvPr id="1549346" name="Text Box 34"/>
          <p:cNvSpPr txBox="1">
            <a:spLocks noChangeArrowheads="1"/>
          </p:cNvSpPr>
          <p:nvPr/>
        </p:nvSpPr>
        <p:spPr bwMode="auto">
          <a:xfrm>
            <a:off x="2971800" y="5959475"/>
            <a:ext cx="1685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solidFill>
                  <a:srgbClr val="9900FF"/>
                </a:solidFill>
                <a:latin typeface="Times New Roman" panose="02020603050405020304" pitchFamily="18" charset="0"/>
                <a:ea typeface="華康中黑體" panose="02010609010101010101" pitchFamily="49" charset="-120"/>
              </a:rPr>
              <a:t>Add developer</a:t>
            </a:r>
          </a:p>
        </p:txBody>
      </p:sp>
      <p:sp>
        <p:nvSpPr>
          <p:cNvPr id="1549347" name="Text Box 35"/>
          <p:cNvSpPr txBox="1">
            <a:spLocks noChangeArrowheads="1"/>
          </p:cNvSpPr>
          <p:nvPr/>
        </p:nvSpPr>
        <p:spPr bwMode="auto">
          <a:xfrm>
            <a:off x="5948363" y="5959475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000">
                <a:solidFill>
                  <a:srgbClr val="9900FF"/>
                </a:solidFill>
                <a:latin typeface="Times New Roman" panose="02020603050405020304" pitchFamily="18" charset="0"/>
                <a:ea typeface="華康中黑體" panose="02010609010101010101" pitchFamily="49" charset="-120"/>
              </a:rPr>
              <a:t>Developing</a:t>
            </a:r>
          </a:p>
        </p:txBody>
      </p:sp>
      <p:sp>
        <p:nvSpPr>
          <p:cNvPr id="1549348" name="Rectangle 36"/>
          <p:cNvSpPr>
            <a:spLocks noChangeArrowheads="1"/>
          </p:cNvSpPr>
          <p:nvPr/>
        </p:nvSpPr>
        <p:spPr bwMode="auto">
          <a:xfrm>
            <a:off x="2754313" y="1463675"/>
            <a:ext cx="5943600" cy="5029200"/>
          </a:xfrm>
          <a:prstGeom prst="rect">
            <a:avLst/>
          </a:prstGeom>
          <a:noFill/>
          <a:ln w="38100">
            <a:solidFill>
              <a:srgbClr val="33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TW" altLang="en-US"/>
          </a:p>
        </p:txBody>
      </p:sp>
      <p:sp>
        <p:nvSpPr>
          <p:cNvPr id="1549349" name="Text Box 37"/>
          <p:cNvSpPr txBox="1">
            <a:spLocks noChangeArrowheads="1"/>
          </p:cNvSpPr>
          <p:nvPr/>
        </p:nvSpPr>
        <p:spPr bwMode="auto">
          <a:xfrm>
            <a:off x="1001689" y="2852738"/>
            <a:ext cx="1449436" cy="424732"/>
          </a:xfrm>
          <a:prstGeom prst="rect">
            <a:avLst/>
          </a:prstGeom>
          <a:solidFill>
            <a:srgbClr val="FFE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b="1">
                <a:solidFill>
                  <a:srgbClr val="CC0066"/>
                </a:solidFill>
                <a:latin typeface="Times New Roman" panose="02020603050405020304" pitchFamily="18" charset="0"/>
                <a:ea typeface="華康粗圓體" panose="02010609010101010101" pitchFamily="49" charset="-120"/>
              </a:rPr>
              <a:t>Activated</a:t>
            </a:r>
          </a:p>
        </p:txBody>
      </p:sp>
      <p:sp>
        <p:nvSpPr>
          <p:cNvPr id="1549350" name="Text Box 38"/>
          <p:cNvSpPr txBox="1">
            <a:spLocks noChangeArrowheads="1"/>
          </p:cNvSpPr>
          <p:nvPr/>
        </p:nvSpPr>
        <p:spPr bwMode="auto">
          <a:xfrm>
            <a:off x="765846" y="4149725"/>
            <a:ext cx="1962397" cy="424732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b="1">
                <a:solidFill>
                  <a:srgbClr val="0066CC"/>
                </a:solidFill>
                <a:latin typeface="Times New Roman" panose="02020603050405020304" pitchFamily="18" charset="0"/>
                <a:ea typeface="華康粗圓體" panose="02010609010101010101" pitchFamily="49" charset="-120"/>
              </a:rPr>
              <a:t>Not-activated</a:t>
            </a:r>
          </a:p>
        </p:txBody>
      </p:sp>
      <p:sp>
        <p:nvSpPr>
          <p:cNvPr id="1549320" name="Rectangle 8"/>
          <p:cNvSpPr>
            <a:spLocks noChangeArrowheads="1"/>
          </p:cNvSpPr>
          <p:nvPr/>
        </p:nvSpPr>
        <p:spPr bwMode="auto">
          <a:xfrm>
            <a:off x="468313" y="1844675"/>
            <a:ext cx="15240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8778298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1058394" y="2483406"/>
            <a:ext cx="1377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800" dirty="0" smtClean="0">
                <a:ea typeface="華康楷書體W5" panose="02010609010101010101" pitchFamily="49" charset="-120"/>
                <a:cs typeface="Times New Roman" panose="02020603050405020304" pitchFamily="18" charset="0"/>
              </a:rPr>
              <a:t>(Adsorption)</a:t>
            </a:r>
            <a:endParaRPr lang="zh-TW" altLang="en-US" sz="1800" dirty="0">
              <a:ea typeface="華康楷書體W5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1180222" y="4534172"/>
            <a:ext cx="11336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1800" dirty="0" smtClean="0">
                <a:ea typeface="華康楷書體W5" panose="02010609010101010101" pitchFamily="49" charset="-120"/>
                <a:cs typeface="Times New Roman" panose="02020603050405020304" pitchFamily="18" charset="0"/>
              </a:rPr>
              <a:t>(Partition)</a:t>
            </a:r>
            <a:endParaRPr lang="zh-TW" altLang="en-US" sz="1800" dirty="0">
              <a:ea typeface="華康楷書體W5" panose="02010609010101010101" pitchFamily="49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4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4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49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49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9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9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4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49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49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49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49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49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49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4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4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49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49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49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4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4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49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6" dur="500"/>
                                        <p:tgtEl>
                                          <p:spTgt spid="154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549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549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549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549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49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49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49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49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49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49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49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9344" grpId="0" autoUpdateAnimBg="0"/>
      <p:bldP spid="1549345" grpId="0" autoUpdateAnimBg="0"/>
      <p:bldP spid="1549346" grpId="0" autoUpdateAnimBg="0"/>
      <p:bldP spid="1549347" grpId="0" autoUpdateAnimBg="0"/>
      <p:bldP spid="1549349" grpId="0" animBg="1" autoUpdateAnimBg="0"/>
      <p:bldP spid="1549350" grpId="0" animBg="1" autoUpdateAnimBg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364" name="Rectangle 4"/>
          <p:cNvSpPr>
            <a:spLocks noChangeArrowheads="1"/>
          </p:cNvSpPr>
          <p:nvPr/>
        </p:nvSpPr>
        <p:spPr bwMode="auto">
          <a:xfrm>
            <a:off x="827584" y="1125538"/>
            <a:ext cx="763270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FF66FF"/>
              </a:buClr>
              <a:buSzPct val="100000"/>
            </a:pPr>
            <a:r>
              <a:rPr lang="en-US" altLang="zh-TW" sz="32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2.2.1 </a:t>
            </a:r>
            <a:r>
              <a:rPr lang="zh-TW" altLang="en-US" sz="32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原理</a:t>
            </a:r>
            <a:r>
              <a:rPr lang="zh-TW" altLang="en-US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概述 </a:t>
            </a:r>
            <a:r>
              <a:rPr lang="en-US" altLang="zh-TW" sz="2800" dirty="0">
                <a:latin typeface="Arial" panose="020B0604020202020204" pitchFamily="34" charset="0"/>
                <a:ea typeface="華康中黑體" panose="02010609010101010101" pitchFamily="49" charset="-120"/>
              </a:rPr>
              <a:t>Basic principles</a:t>
            </a:r>
          </a:p>
          <a:p>
            <a:pPr marL="1081088" indent="-368300">
              <a:lnSpc>
                <a:spcPct val="70000"/>
              </a:lnSpc>
              <a:spcBef>
                <a:spcPct val="20000"/>
              </a:spcBef>
              <a:buClr>
                <a:srgbClr val="FF66FF"/>
              </a:buClr>
              <a:buSzPct val="100000"/>
              <a:buFont typeface="華康中黑體" panose="02010609010101010101" pitchFamily="49" charset="-120"/>
              <a:buNone/>
            </a:pPr>
            <a:r>
              <a:rPr lang="en-US" altLang="zh-TW" sz="3200" dirty="0">
                <a:latin typeface="華康中黑體" panose="02010609010101010101" pitchFamily="49" charset="-120"/>
                <a:ea typeface="華康中黑體" panose="02010609010101010101" pitchFamily="49" charset="-120"/>
              </a:rPr>
              <a:t>	</a:t>
            </a:r>
            <a:r>
              <a:rPr lang="zh-TW" altLang="en-US" sz="26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是</a:t>
            </a:r>
            <a:r>
              <a:rPr lang="zh-TW" altLang="en-US" sz="2600" dirty="0">
                <a:latin typeface="細明體" panose="02020509000000000000" pitchFamily="49" charset="-120"/>
                <a:ea typeface="細明體" panose="02020509000000000000" pitchFamily="49" charset="-120"/>
              </a:rPr>
              <a:t>一種</a:t>
            </a:r>
            <a:r>
              <a:rPr lang="zh-TW" altLang="en-US" sz="2600" dirty="0">
                <a:ea typeface="細明體" panose="02020509000000000000" pitchFamily="49" charset="-120"/>
              </a:rPr>
              <a:t> </a:t>
            </a:r>
            <a:r>
              <a:rPr lang="en-US" altLang="zh-TW" sz="2600" dirty="0">
                <a:ea typeface="細明體" panose="02020509000000000000" pitchFamily="49" charset="-120"/>
              </a:rPr>
              <a:t>partition </a:t>
            </a:r>
            <a:r>
              <a:rPr lang="zh-TW" altLang="en-US" sz="2600" dirty="0">
                <a:latin typeface="細明體" panose="02020509000000000000" pitchFamily="49" charset="-120"/>
                <a:ea typeface="細明體" panose="02020509000000000000" pitchFamily="49" charset="-120"/>
              </a:rPr>
              <a:t>層析法</a:t>
            </a:r>
            <a:endParaRPr lang="zh-TW" altLang="en-US" sz="2600" dirty="0">
              <a:latin typeface="Swiss 721 SWA" pitchFamily="34" charset="0"/>
              <a:ea typeface="細明體" panose="02020509000000000000" pitchFamily="49" charset="-120"/>
            </a:endParaRPr>
          </a:p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FF66FF"/>
              </a:buClr>
              <a:buSzPct val="100000"/>
            </a:pPr>
            <a:r>
              <a:rPr lang="en-US" altLang="zh-TW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2.2.2 </a:t>
            </a:r>
            <a:r>
              <a:rPr lang="zh-TW" altLang="en-US" sz="32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膠</a:t>
            </a:r>
            <a:r>
              <a:rPr lang="zh-TW" altLang="en-US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体介質 </a:t>
            </a:r>
            <a:r>
              <a:rPr lang="en-US" altLang="zh-TW" sz="2800" dirty="0">
                <a:latin typeface="Arial" panose="020B0604020202020204" pitchFamily="34" charset="0"/>
                <a:ea typeface="華康中黑體" panose="02010609010101010101" pitchFamily="49" charset="-120"/>
              </a:rPr>
              <a:t>Gel materials</a:t>
            </a:r>
            <a:endParaRPr lang="en-US" altLang="zh-TW" sz="3200" dirty="0">
              <a:solidFill>
                <a:srgbClr val="009900"/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  <a:p>
            <a:pPr marL="1081088" indent="-998538">
              <a:lnSpc>
                <a:spcPct val="90000"/>
              </a:lnSpc>
              <a:spcBef>
                <a:spcPct val="20000"/>
              </a:spcBef>
              <a:buClr>
                <a:srgbClr val="FF66FF"/>
              </a:buClr>
              <a:buSzPct val="100000"/>
              <a:buFont typeface="華康中黑體" panose="02010609010101010101" pitchFamily="49" charset="-120"/>
              <a:buNone/>
            </a:pPr>
            <a:r>
              <a:rPr lang="en-US" altLang="zh-TW" sz="2600" dirty="0">
                <a:latin typeface="細明體" panose="02020509000000000000" pitchFamily="49" charset="-120"/>
                <a:ea typeface="細明體" panose="02020509000000000000" pitchFamily="49" charset="-120"/>
              </a:rPr>
              <a:t>	</a:t>
            </a:r>
            <a:r>
              <a:rPr lang="zh-TW" altLang="en-US" sz="26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是</a:t>
            </a:r>
            <a:r>
              <a:rPr lang="zh-TW" altLang="en-US" sz="2600" dirty="0">
                <a:latin typeface="細明體" panose="02020509000000000000" pitchFamily="49" charset="-120"/>
                <a:ea typeface="細明體" panose="02020509000000000000" pitchFamily="49" charset="-120"/>
              </a:rPr>
              <a:t>一種長鏈的大</a:t>
            </a:r>
            <a:r>
              <a:rPr lang="zh-TW" altLang="en-US" sz="26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分子糖類聚合物</a:t>
            </a:r>
            <a:endParaRPr lang="zh-TW" altLang="en-US" sz="2600" dirty="0">
              <a:latin typeface="Swiss 721 SWA" pitchFamily="34" charset="0"/>
              <a:ea typeface="細明體" panose="02020509000000000000" pitchFamily="49" charset="-120"/>
            </a:endParaRPr>
          </a:p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FF66FF"/>
              </a:buClr>
              <a:buSzPct val="100000"/>
            </a:pPr>
            <a:r>
              <a:rPr lang="en-US" altLang="zh-TW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2.2.3 </a:t>
            </a:r>
            <a:r>
              <a:rPr lang="zh-TW" altLang="en-US" sz="32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膠</a:t>
            </a:r>
            <a:r>
              <a:rPr lang="zh-TW" altLang="en-US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体管柱 </a:t>
            </a:r>
            <a:r>
              <a:rPr lang="en-US" altLang="zh-TW" sz="2800" dirty="0">
                <a:latin typeface="Arial" panose="020B0604020202020204" pitchFamily="34" charset="0"/>
                <a:ea typeface="華康中黑體" panose="02010609010101010101" pitchFamily="49" charset="-120"/>
              </a:rPr>
              <a:t>Gel and column</a:t>
            </a:r>
            <a:endParaRPr lang="en-US" altLang="zh-TW" sz="3200" dirty="0">
              <a:solidFill>
                <a:srgbClr val="009900"/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  <a:p>
            <a:pPr marL="1081088">
              <a:lnSpc>
                <a:spcPct val="90000"/>
              </a:lnSpc>
              <a:spcBef>
                <a:spcPct val="20000"/>
              </a:spcBef>
              <a:buClr>
                <a:srgbClr val="FF66FF"/>
              </a:buClr>
              <a:buSzPct val="100000"/>
              <a:buFont typeface="華康中黑體" panose="02010609010101010101" pitchFamily="49" charset="-120"/>
              <a:buNone/>
            </a:pPr>
            <a:r>
              <a:rPr lang="en-US" altLang="zh-TW" sz="2600" dirty="0">
                <a:latin typeface="細明體" panose="02020509000000000000" pitchFamily="49" charset="-120"/>
                <a:ea typeface="細明體" panose="02020509000000000000" pitchFamily="49" charset="-120"/>
              </a:rPr>
              <a:t>	</a:t>
            </a:r>
            <a:r>
              <a:rPr lang="zh-TW" altLang="en-US" sz="26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管</a:t>
            </a:r>
            <a:r>
              <a:rPr lang="zh-TW" altLang="en-US" sz="2600" dirty="0">
                <a:latin typeface="細明體" panose="02020509000000000000" pitchFamily="49" charset="-120"/>
                <a:ea typeface="細明體" panose="02020509000000000000" pitchFamily="49" charset="-120"/>
              </a:rPr>
              <a:t>柱性質、影響因素及管柱系統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FF66FF"/>
              </a:buClr>
              <a:buSzPct val="100000"/>
            </a:pPr>
            <a:r>
              <a:rPr lang="en-US" altLang="zh-TW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2.2.4 </a:t>
            </a:r>
            <a:r>
              <a:rPr lang="zh-TW" altLang="en-US" sz="32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管</a:t>
            </a:r>
            <a:r>
              <a:rPr lang="zh-TW" altLang="en-US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柱操作 </a:t>
            </a:r>
            <a:r>
              <a:rPr lang="en-US" altLang="zh-TW" sz="2800" dirty="0">
                <a:latin typeface="Arial" panose="020B0604020202020204" pitchFamily="34" charset="0"/>
                <a:ea typeface="華康中黑體" panose="02010609010101010101" pitchFamily="49" charset="-120"/>
              </a:rPr>
              <a:t>Column operation</a:t>
            </a:r>
            <a:endParaRPr lang="en-US" altLang="zh-TW" sz="3200" dirty="0">
              <a:solidFill>
                <a:srgbClr val="009900"/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6FF"/>
              </a:buClr>
              <a:buSzPct val="100000"/>
              <a:buFont typeface="華康中黑體" panose="02010609010101010101" pitchFamily="49" charset="-120"/>
              <a:buNone/>
              <a:tabLst>
                <a:tab pos="1081088" algn="l"/>
              </a:tabLst>
            </a:pPr>
            <a:r>
              <a:rPr lang="en-US" altLang="zh-TW" sz="2600" dirty="0">
                <a:latin typeface="細明體" panose="02020509000000000000" pitchFamily="49" charset="-120"/>
                <a:ea typeface="細明體" panose="02020509000000000000" pitchFamily="49" charset="-120"/>
              </a:rPr>
              <a:t>		</a:t>
            </a:r>
            <a:r>
              <a:rPr lang="zh-TW" altLang="en-US" sz="26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裝填</a:t>
            </a:r>
            <a:r>
              <a:rPr lang="zh-TW" altLang="en-US" sz="2600" dirty="0">
                <a:latin typeface="細明體" panose="02020509000000000000" pitchFamily="49" charset="-120"/>
                <a:ea typeface="細明體" panose="02020509000000000000" pitchFamily="49" charset="-120"/>
              </a:rPr>
              <a:t>並操作一支膠体過濾管柱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buClr>
                <a:srgbClr val="FF66FF"/>
              </a:buClr>
              <a:buSzPct val="100000"/>
            </a:pPr>
            <a:r>
              <a:rPr lang="en-US" altLang="zh-TW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2.2.5 </a:t>
            </a:r>
            <a:r>
              <a:rPr lang="zh-TW" altLang="en-US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</a:t>
            </a:r>
            <a:r>
              <a:rPr lang="zh-TW" altLang="en-US" sz="32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問題</a:t>
            </a:r>
            <a:r>
              <a:rPr lang="zh-TW" altLang="en-US" sz="3200" dirty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及解決 </a:t>
            </a:r>
            <a:r>
              <a:rPr lang="en-US" altLang="zh-TW" sz="2800" dirty="0">
                <a:latin typeface="Arial" panose="020B0604020202020204" pitchFamily="34" charset="0"/>
                <a:ea typeface="華康中黑體" panose="02010609010101010101" pitchFamily="49" charset="-120"/>
              </a:rPr>
              <a:t>Problem and solution</a:t>
            </a:r>
            <a:endParaRPr lang="en-US" altLang="zh-TW" sz="3200" dirty="0">
              <a:solidFill>
                <a:srgbClr val="009900"/>
              </a:solidFill>
              <a:latin typeface="華康中黑體" panose="02010609010101010101" pitchFamily="49" charset="-120"/>
              <a:ea typeface="華康中黑體" panose="02010609010101010101" pitchFamily="49" charset="-120"/>
            </a:endParaRPr>
          </a:p>
          <a:p>
            <a:pPr marL="1081088">
              <a:lnSpc>
                <a:spcPct val="90000"/>
              </a:lnSpc>
              <a:spcBef>
                <a:spcPct val="20000"/>
              </a:spcBef>
              <a:buClr>
                <a:srgbClr val="FF66FF"/>
              </a:buClr>
              <a:buSzPct val="100000"/>
              <a:buFont typeface="華康中黑體" panose="02010609010101010101" pitchFamily="49" charset="-120"/>
              <a:buNone/>
            </a:pPr>
            <a:r>
              <a:rPr lang="en-US" altLang="zh-TW" sz="2600" dirty="0">
                <a:latin typeface="細明體" panose="02020509000000000000" pitchFamily="49" charset="-120"/>
                <a:ea typeface="細明體" panose="02020509000000000000" pitchFamily="49" charset="-120"/>
              </a:rPr>
              <a:t>	</a:t>
            </a:r>
            <a:r>
              <a:rPr lang="zh-TW" altLang="en-US" sz="26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常見</a:t>
            </a:r>
            <a:r>
              <a:rPr lang="zh-TW" altLang="en-US" sz="2600" dirty="0">
                <a:latin typeface="細明體" panose="02020509000000000000" pitchFamily="49" charset="-120"/>
                <a:ea typeface="細明體" panose="02020509000000000000" pitchFamily="49" charset="-120"/>
              </a:rPr>
              <a:t>的錯誤</a:t>
            </a:r>
            <a:r>
              <a:rPr lang="zh-TW" altLang="en-US" sz="26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要預先避免</a:t>
            </a:r>
            <a:endParaRPr lang="zh-TW" altLang="en-US" sz="2600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8" y="177800"/>
            <a:ext cx="517321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2.2 </a:t>
            </a:r>
            <a:r>
              <a:rPr lang="zh-TW" altLang="en-US" sz="32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膠体過濾法</a:t>
            </a:r>
            <a:r>
              <a:rPr lang="zh-TW" altLang="en-US" sz="2800" dirty="0" smtClean="0">
                <a:solidFill>
                  <a:srgbClr val="006600"/>
                </a:solidFill>
                <a:latin typeface="華康超明體(P)" panose="02010600010101010101" pitchFamily="2" charset="-120"/>
                <a:ea typeface="華康超明體(P)" panose="02010600010101010101" pitchFamily="2" charset="-120"/>
              </a:rPr>
              <a:t>  </a:t>
            </a:r>
            <a:r>
              <a:rPr lang="en-US" altLang="zh-TW" sz="2800" dirty="0" smtClean="0">
                <a:latin typeface="華康超明體(P)" panose="02010600010101010101" pitchFamily="2" charset="-120"/>
                <a:ea typeface="華康超明體(P)" panose="02010600010101010101" pitchFamily="2" charset="-120"/>
              </a:rPr>
              <a:t>Gel filtration</a:t>
            </a:r>
            <a:endParaRPr lang="en-US" altLang="zh-TW" sz="2800" dirty="0">
              <a:latin typeface="華康超明體(P)" panose="02010600010101010101" pitchFamily="2" charset="-120"/>
              <a:ea typeface="華康超明體(P)" panose="02010600010101010101" pitchFamily="2" charset="-120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778298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1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551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51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551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1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1000"/>
                                        <p:tgtEl>
                                          <p:spTgt spid="1551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51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1000"/>
                                        <p:tgtEl>
                                          <p:spTgt spid="1551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51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1000"/>
                                        <p:tgtEl>
                                          <p:spTgt spid="15513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364" grpId="0" uiExpand="1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501" name="Rectangle 45"/>
          <p:cNvSpPr>
            <a:spLocks noChangeArrowheads="1"/>
          </p:cNvSpPr>
          <p:nvPr/>
        </p:nvSpPr>
        <p:spPr bwMode="auto">
          <a:xfrm>
            <a:off x="250825" y="4005263"/>
            <a:ext cx="1866900" cy="1112837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zh-TW" sz="2800">
                <a:ea typeface="華康楷書體W5(P)" panose="02010600010101010101" pitchFamily="2" charset="-120"/>
              </a:rPr>
              <a:t>Smaller </a:t>
            </a:r>
          </a:p>
          <a:p>
            <a:pPr algn="ctr">
              <a:lnSpc>
                <a:spcPct val="80000"/>
              </a:lnSpc>
            </a:pPr>
            <a:r>
              <a:rPr lang="en-US" altLang="zh-TW" sz="2800">
                <a:ea typeface="華康楷書體W5(P)" panose="02010600010101010101" pitchFamily="2" charset="-120"/>
              </a:rPr>
              <a:t>molecules </a:t>
            </a:r>
          </a:p>
          <a:p>
            <a:pPr algn="ctr">
              <a:lnSpc>
                <a:spcPct val="80000"/>
              </a:lnSpc>
            </a:pPr>
            <a:r>
              <a:rPr lang="en-US" altLang="zh-TW" sz="2800">
                <a:ea typeface="華康楷書體W5(P)" panose="02010600010101010101" pitchFamily="2" charset="-120"/>
              </a:rPr>
              <a:t>are retarded</a:t>
            </a:r>
          </a:p>
        </p:txBody>
      </p:sp>
      <p:sp>
        <p:nvSpPr>
          <p:cNvPr id="1555503" name="Rectangle 47"/>
          <p:cNvSpPr>
            <a:spLocks noChangeArrowheads="1"/>
          </p:cNvSpPr>
          <p:nvPr/>
        </p:nvSpPr>
        <p:spPr bwMode="auto">
          <a:xfrm>
            <a:off x="7313613" y="5589588"/>
            <a:ext cx="1830387" cy="869950"/>
          </a:xfrm>
          <a:prstGeom prst="rect">
            <a:avLst/>
          </a:prstGeom>
          <a:solidFill>
            <a:srgbClr val="FFE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zh-TW" sz="3200">
                <a:ea typeface="華康楷書體W5(P)" panose="02010600010101010101" pitchFamily="2" charset="-120"/>
              </a:rPr>
              <a:t>Larger</a:t>
            </a:r>
          </a:p>
          <a:p>
            <a:pPr algn="ctr">
              <a:lnSpc>
                <a:spcPct val="80000"/>
              </a:lnSpc>
            </a:pPr>
            <a:r>
              <a:rPr lang="en-US" altLang="zh-TW" sz="3200">
                <a:ea typeface="華康楷書體W5(P)" panose="02010600010101010101" pitchFamily="2" charset="-120"/>
              </a:rPr>
              <a:t>molecules</a:t>
            </a:r>
          </a:p>
        </p:txBody>
      </p:sp>
      <p:sp>
        <p:nvSpPr>
          <p:cNvPr id="1555502" name="Rectangle 46"/>
          <p:cNvSpPr>
            <a:spLocks noChangeArrowheads="1"/>
          </p:cNvSpPr>
          <p:nvPr/>
        </p:nvSpPr>
        <p:spPr bwMode="auto">
          <a:xfrm>
            <a:off x="2987675" y="1125538"/>
            <a:ext cx="2536825" cy="515937"/>
          </a:xfrm>
          <a:prstGeom prst="rect">
            <a:avLst/>
          </a:prstGeom>
          <a:solidFill>
            <a:srgbClr val="E5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>
                <a:ea typeface="華康細圓體(P)" pitchFamily="34" charset="-120"/>
              </a:rPr>
              <a:t>Small molecules</a:t>
            </a:r>
          </a:p>
        </p:txBody>
      </p:sp>
      <p:sp>
        <p:nvSpPr>
          <p:cNvPr id="1555459" name="Rectangle 3"/>
          <p:cNvSpPr>
            <a:spLocks noChangeArrowheads="1"/>
          </p:cNvSpPr>
          <p:nvPr/>
        </p:nvSpPr>
        <p:spPr bwMode="auto">
          <a:xfrm>
            <a:off x="179388" y="177800"/>
            <a:ext cx="69541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■ </a:t>
            </a:r>
            <a:r>
              <a:rPr lang="zh-TW" altLang="en-US" sz="3200" dirty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膠体過濾法是一種 </a:t>
            </a:r>
            <a:r>
              <a:rPr lang="en-US" altLang="zh-TW" sz="3200" dirty="0" smtClean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Partition</a:t>
            </a:r>
            <a:r>
              <a:rPr lang="zh-TW" altLang="en-US" sz="3200" dirty="0" smtClean="0">
                <a:solidFill>
                  <a:srgbClr val="006600"/>
                </a:solidFill>
                <a:latin typeface="Arial" panose="020B0604020202020204" pitchFamily="34" charset="0"/>
                <a:ea typeface="華康中黑體(P)" panose="02010600010101010101" pitchFamily="2" charset="-120"/>
              </a:rPr>
              <a:t> 層析法</a:t>
            </a:r>
            <a:endParaRPr lang="zh-TW" altLang="en-US" sz="3200" dirty="0">
              <a:solidFill>
                <a:srgbClr val="006600"/>
              </a:solidFill>
              <a:latin typeface="Arial" panose="020B0604020202020204" pitchFamily="34" charset="0"/>
              <a:ea typeface="華康中黑體(P)" panose="02010600010101010101" pitchFamily="2" charset="-120"/>
            </a:endParaRPr>
          </a:p>
        </p:txBody>
      </p:sp>
      <p:grpSp>
        <p:nvGrpSpPr>
          <p:cNvPr id="1555461" name="Group 5"/>
          <p:cNvGrpSpPr>
            <a:grpSpLocks/>
          </p:cNvGrpSpPr>
          <p:nvPr/>
        </p:nvGrpSpPr>
        <p:grpSpPr bwMode="auto">
          <a:xfrm>
            <a:off x="2022475" y="1976438"/>
            <a:ext cx="3505200" cy="3194050"/>
            <a:chOff x="1191" y="1310"/>
            <a:chExt cx="2208" cy="2012"/>
          </a:xfrm>
        </p:grpSpPr>
        <p:sp>
          <p:nvSpPr>
            <p:cNvPr id="1555462" name="Oval 6"/>
            <p:cNvSpPr>
              <a:spLocks noChangeArrowheads="1"/>
            </p:cNvSpPr>
            <p:nvPr/>
          </p:nvSpPr>
          <p:spPr bwMode="auto">
            <a:xfrm>
              <a:off x="1191" y="1310"/>
              <a:ext cx="2208" cy="2012"/>
            </a:xfrm>
            <a:prstGeom prst="ellipse">
              <a:avLst/>
            </a:prstGeom>
            <a:solidFill>
              <a:srgbClr val="33CCFF"/>
            </a:solidFill>
            <a:ln w="12700">
              <a:round/>
              <a:headEnd/>
              <a:tailEnd/>
            </a:ln>
            <a:effectLst/>
            <a:scene3d>
              <a:camera prst="legacyPerspectiveFront">
                <a:rot lat="900000" lon="20099999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CCFF"/>
              </a:extrusionClr>
              <a:contourClr>
                <a:srgbClr val="33CCFF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zh-TW" altLang="en-US"/>
            </a:p>
          </p:txBody>
        </p:sp>
        <p:sp>
          <p:nvSpPr>
            <p:cNvPr id="1555463" name="Oval 7"/>
            <p:cNvSpPr>
              <a:spLocks noChangeArrowheads="1"/>
            </p:cNvSpPr>
            <p:nvPr/>
          </p:nvSpPr>
          <p:spPr bwMode="auto">
            <a:xfrm>
              <a:off x="1756" y="1918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64" name="Oval 8"/>
            <p:cNvSpPr>
              <a:spLocks noChangeArrowheads="1"/>
            </p:cNvSpPr>
            <p:nvPr/>
          </p:nvSpPr>
          <p:spPr bwMode="auto">
            <a:xfrm>
              <a:off x="1709" y="2486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65" name="Oval 9"/>
            <p:cNvSpPr>
              <a:spLocks noChangeArrowheads="1"/>
            </p:cNvSpPr>
            <p:nvPr/>
          </p:nvSpPr>
          <p:spPr bwMode="auto">
            <a:xfrm>
              <a:off x="2445" y="2543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66" name="Oval 10"/>
            <p:cNvSpPr>
              <a:spLocks noChangeArrowheads="1"/>
            </p:cNvSpPr>
            <p:nvPr/>
          </p:nvSpPr>
          <p:spPr bwMode="auto">
            <a:xfrm>
              <a:off x="2476" y="2014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67" name="Oval 11"/>
            <p:cNvSpPr>
              <a:spLocks noChangeArrowheads="1"/>
            </p:cNvSpPr>
            <p:nvPr/>
          </p:nvSpPr>
          <p:spPr bwMode="auto">
            <a:xfrm>
              <a:off x="2140" y="2734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68" name="Oval 12"/>
            <p:cNvSpPr>
              <a:spLocks noChangeArrowheads="1"/>
            </p:cNvSpPr>
            <p:nvPr/>
          </p:nvSpPr>
          <p:spPr bwMode="auto">
            <a:xfrm>
              <a:off x="2764" y="2638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69" name="Oval 13"/>
            <p:cNvSpPr>
              <a:spLocks noChangeArrowheads="1"/>
            </p:cNvSpPr>
            <p:nvPr/>
          </p:nvSpPr>
          <p:spPr bwMode="auto">
            <a:xfrm>
              <a:off x="2578" y="2287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70" name="Oval 14"/>
            <p:cNvSpPr>
              <a:spLocks noChangeArrowheads="1"/>
            </p:cNvSpPr>
            <p:nvPr/>
          </p:nvSpPr>
          <p:spPr bwMode="auto">
            <a:xfrm>
              <a:off x="1612" y="1678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71" name="Oval 15"/>
            <p:cNvSpPr>
              <a:spLocks noChangeArrowheads="1"/>
            </p:cNvSpPr>
            <p:nvPr/>
          </p:nvSpPr>
          <p:spPr bwMode="auto">
            <a:xfrm>
              <a:off x="2044" y="2974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72" name="Oval 16"/>
            <p:cNvSpPr>
              <a:spLocks noChangeArrowheads="1"/>
            </p:cNvSpPr>
            <p:nvPr/>
          </p:nvSpPr>
          <p:spPr bwMode="auto">
            <a:xfrm>
              <a:off x="1405" y="2621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73" name="Oval 17"/>
            <p:cNvSpPr>
              <a:spLocks noChangeArrowheads="1"/>
            </p:cNvSpPr>
            <p:nvPr/>
          </p:nvSpPr>
          <p:spPr bwMode="auto">
            <a:xfrm>
              <a:off x="1420" y="2254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74" name="Oval 18"/>
            <p:cNvSpPr>
              <a:spLocks noChangeArrowheads="1"/>
            </p:cNvSpPr>
            <p:nvPr/>
          </p:nvSpPr>
          <p:spPr bwMode="auto">
            <a:xfrm>
              <a:off x="2476" y="2878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75" name="Oval 19"/>
            <p:cNvSpPr>
              <a:spLocks noChangeArrowheads="1"/>
            </p:cNvSpPr>
            <p:nvPr/>
          </p:nvSpPr>
          <p:spPr bwMode="auto">
            <a:xfrm>
              <a:off x="2716" y="1774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76" name="Oval 20"/>
            <p:cNvSpPr>
              <a:spLocks noChangeArrowheads="1"/>
            </p:cNvSpPr>
            <p:nvPr/>
          </p:nvSpPr>
          <p:spPr bwMode="auto">
            <a:xfrm>
              <a:off x="1900" y="1486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77" name="Oval 21"/>
            <p:cNvSpPr>
              <a:spLocks noChangeArrowheads="1"/>
            </p:cNvSpPr>
            <p:nvPr/>
          </p:nvSpPr>
          <p:spPr bwMode="auto">
            <a:xfrm>
              <a:off x="1804" y="2206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78" name="Oval 22"/>
            <p:cNvSpPr>
              <a:spLocks noChangeArrowheads="1"/>
            </p:cNvSpPr>
            <p:nvPr/>
          </p:nvSpPr>
          <p:spPr bwMode="auto">
            <a:xfrm>
              <a:off x="2524" y="1582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79" name="Oval 23"/>
            <p:cNvSpPr>
              <a:spLocks noChangeArrowheads="1"/>
            </p:cNvSpPr>
            <p:nvPr/>
          </p:nvSpPr>
          <p:spPr bwMode="auto">
            <a:xfrm>
              <a:off x="1756" y="2782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80" name="Oval 24"/>
            <p:cNvSpPr>
              <a:spLocks noChangeArrowheads="1"/>
            </p:cNvSpPr>
            <p:nvPr/>
          </p:nvSpPr>
          <p:spPr bwMode="auto">
            <a:xfrm>
              <a:off x="2908" y="2350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81" name="Oval 25"/>
            <p:cNvSpPr>
              <a:spLocks noChangeArrowheads="1"/>
            </p:cNvSpPr>
            <p:nvPr/>
          </p:nvSpPr>
          <p:spPr bwMode="auto">
            <a:xfrm>
              <a:off x="2236" y="1438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82" name="Oval 26"/>
            <p:cNvSpPr>
              <a:spLocks noChangeArrowheads="1"/>
            </p:cNvSpPr>
            <p:nvPr/>
          </p:nvSpPr>
          <p:spPr bwMode="auto">
            <a:xfrm>
              <a:off x="1420" y="1918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83" name="Oval 27"/>
            <p:cNvSpPr>
              <a:spLocks noChangeArrowheads="1"/>
            </p:cNvSpPr>
            <p:nvPr/>
          </p:nvSpPr>
          <p:spPr bwMode="auto">
            <a:xfrm>
              <a:off x="2947" y="1999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84" name="Oval 28"/>
            <p:cNvSpPr>
              <a:spLocks noChangeArrowheads="1"/>
            </p:cNvSpPr>
            <p:nvPr/>
          </p:nvSpPr>
          <p:spPr bwMode="auto">
            <a:xfrm>
              <a:off x="2044" y="1678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55485" name="Oval 29"/>
            <p:cNvSpPr>
              <a:spLocks noChangeArrowheads="1"/>
            </p:cNvSpPr>
            <p:nvPr/>
          </p:nvSpPr>
          <p:spPr bwMode="auto">
            <a:xfrm>
              <a:off x="2332" y="1774"/>
              <a:ext cx="184" cy="184"/>
            </a:xfrm>
            <a:prstGeom prst="ellipse">
              <a:avLst/>
            </a:prstGeom>
            <a:solidFill>
              <a:srgbClr val="4D4D4D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555486" name="Arc 30"/>
          <p:cNvSpPr>
            <a:spLocks/>
          </p:cNvSpPr>
          <p:nvPr/>
        </p:nvSpPr>
        <p:spPr bwMode="auto">
          <a:xfrm rot="10800000">
            <a:off x="5467350" y="2387600"/>
            <a:ext cx="1257300" cy="11811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7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81"/>
                  <a:pt x="9654" y="14"/>
                  <a:pt x="21573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81"/>
                  <a:pt x="9654" y="14"/>
                  <a:pt x="2157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76200" cap="rnd">
            <a:solidFill>
              <a:srgbClr val="037C03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5487" name="AutoShape 31"/>
          <p:cNvSpPr>
            <a:spLocks noChangeArrowheads="1"/>
          </p:cNvSpPr>
          <p:nvPr/>
        </p:nvSpPr>
        <p:spPr bwMode="auto">
          <a:xfrm rot="16200000" flipH="1">
            <a:off x="5351463" y="2970213"/>
            <a:ext cx="2971800" cy="825500"/>
          </a:xfrm>
          <a:prstGeom prst="rightArrow">
            <a:avLst>
              <a:gd name="adj1" fmla="val 56926"/>
              <a:gd name="adj2" fmla="val 117900"/>
            </a:avLst>
          </a:prstGeom>
          <a:solidFill>
            <a:srgbClr val="037C0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5488" name="Rectangle 32"/>
          <p:cNvSpPr>
            <a:spLocks noChangeArrowheads="1"/>
          </p:cNvSpPr>
          <p:nvPr/>
        </p:nvSpPr>
        <p:spPr bwMode="auto">
          <a:xfrm>
            <a:off x="5849938" y="1196975"/>
            <a:ext cx="20351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600">
                <a:solidFill>
                  <a:srgbClr val="CC0066"/>
                </a:solidFill>
                <a:latin typeface="Arial Black" panose="020B0A04020102020204" pitchFamily="34" charset="0"/>
                <a:ea typeface="華康中黑體" panose="02010609010101010101" pitchFamily="49" charset="-120"/>
              </a:rPr>
              <a:t>Sample</a:t>
            </a:r>
          </a:p>
        </p:txBody>
      </p:sp>
      <p:sp>
        <p:nvSpPr>
          <p:cNvPr id="1555489" name="Arc 33"/>
          <p:cNvSpPr>
            <a:spLocks/>
          </p:cNvSpPr>
          <p:nvPr/>
        </p:nvSpPr>
        <p:spPr bwMode="auto">
          <a:xfrm rot="9135800">
            <a:off x="2411413" y="4581525"/>
            <a:ext cx="777875" cy="67945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4705"/>
              <a:gd name="T1" fmla="*/ 21600 h 21600"/>
              <a:gd name="T2" fmla="*/ 24705 w 24705"/>
              <a:gd name="T3" fmla="*/ 224 h 21600"/>
              <a:gd name="T4" fmla="*/ 21600 w 2470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705" h="21600" fill="none" extrusionOk="0">
                <a:moveTo>
                  <a:pt x="0" y="21599"/>
                </a:moveTo>
                <a:cubicBezTo>
                  <a:pt x="0" y="9670"/>
                  <a:pt x="9670" y="0"/>
                  <a:pt x="21600" y="0"/>
                </a:cubicBezTo>
                <a:cubicBezTo>
                  <a:pt x="22639" y="0"/>
                  <a:pt x="23676" y="74"/>
                  <a:pt x="24704" y="224"/>
                </a:cubicBezTo>
              </a:path>
              <a:path w="24705" h="21600" stroke="0" extrusionOk="0">
                <a:moveTo>
                  <a:pt x="0" y="21599"/>
                </a:moveTo>
                <a:cubicBezTo>
                  <a:pt x="0" y="9670"/>
                  <a:pt x="9670" y="0"/>
                  <a:pt x="21600" y="0"/>
                </a:cubicBezTo>
                <a:cubicBezTo>
                  <a:pt x="22639" y="0"/>
                  <a:pt x="23676" y="74"/>
                  <a:pt x="24704" y="224"/>
                </a:cubicBezTo>
                <a:lnTo>
                  <a:pt x="21600" y="21600"/>
                </a:lnTo>
                <a:close/>
              </a:path>
            </a:pathLst>
          </a:custGeom>
          <a:noFill/>
          <a:ln w="19050">
            <a:solidFill>
              <a:srgbClr val="9900FF"/>
            </a:solidFill>
            <a:prstDash val="dash"/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5490" name="Rectangle 34"/>
          <p:cNvSpPr>
            <a:spLocks noChangeArrowheads="1"/>
          </p:cNvSpPr>
          <p:nvPr/>
        </p:nvSpPr>
        <p:spPr bwMode="auto">
          <a:xfrm rot="17220000">
            <a:off x="5541963" y="4773613"/>
            <a:ext cx="752475" cy="7524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1555491" name="Oval 35"/>
          <p:cNvSpPr>
            <a:spLocks noChangeArrowheads="1"/>
          </p:cNvSpPr>
          <p:nvPr/>
        </p:nvSpPr>
        <p:spPr bwMode="auto">
          <a:xfrm rot="1620000">
            <a:off x="5003800" y="1557338"/>
            <a:ext cx="215900" cy="520700"/>
          </a:xfrm>
          <a:prstGeom prst="ellipse">
            <a:avLst/>
          </a:prstGeom>
          <a:solidFill>
            <a:srgbClr val="FDC0E5"/>
          </a:solidFill>
          <a:ln w="12700">
            <a:round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176200" prstMaterial="legacyMatte">
            <a:bevelT w="13500" h="13500" prst="angle"/>
            <a:bevelB w="13500" h="13500" prst="angle"/>
            <a:extrusionClr>
              <a:srgbClr val="FDC0E5"/>
            </a:extrusionClr>
            <a:contourClr>
              <a:srgbClr val="FDC0E5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1555492" name="Rectangle 36"/>
          <p:cNvSpPr>
            <a:spLocks noChangeArrowheads="1"/>
          </p:cNvSpPr>
          <p:nvPr/>
        </p:nvSpPr>
        <p:spPr bwMode="auto">
          <a:xfrm rot="20040000">
            <a:off x="5219700" y="2205038"/>
            <a:ext cx="368300" cy="292100"/>
          </a:xfrm>
          <a:prstGeom prst="rect">
            <a:avLst/>
          </a:prstGeom>
          <a:solidFill>
            <a:schemeClr val="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176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1555493" name="Oval 37"/>
          <p:cNvSpPr>
            <a:spLocks noChangeArrowheads="1"/>
          </p:cNvSpPr>
          <p:nvPr/>
        </p:nvSpPr>
        <p:spPr bwMode="auto">
          <a:xfrm>
            <a:off x="6303963" y="5611813"/>
            <a:ext cx="977900" cy="977900"/>
          </a:xfrm>
          <a:prstGeom prst="ellipse">
            <a:avLst/>
          </a:prstGeom>
          <a:solidFill>
            <a:srgbClr val="BF86EA"/>
          </a:solidFill>
          <a:ln>
            <a:noFill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BF86EA"/>
            </a:extrusionClr>
            <a:contourClr>
              <a:srgbClr val="BF86EA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1555494" name="Oval 38"/>
          <p:cNvSpPr>
            <a:spLocks noChangeArrowheads="1"/>
          </p:cNvSpPr>
          <p:nvPr/>
        </p:nvSpPr>
        <p:spPr bwMode="auto">
          <a:xfrm rot="20760000">
            <a:off x="7218363" y="4316413"/>
            <a:ext cx="749300" cy="1054100"/>
          </a:xfrm>
          <a:prstGeom prst="ellipse">
            <a:avLst/>
          </a:prstGeom>
          <a:solidFill>
            <a:srgbClr val="6600FF"/>
          </a:solidFill>
          <a:ln>
            <a:noFill/>
          </a:ln>
          <a:effectLst/>
          <a:scene3d>
            <a:camera prst="legacyPerspectiveFront">
              <a:rot lat="20699999" lon="206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6600FF"/>
            </a:extrusionClr>
            <a:contourClr>
              <a:srgbClr val="6600FF"/>
            </a:contourClr>
          </a:sp3d>
          <a:extLst>
            <a:ext uri="{91240B29-F687-4F45-9708-019B960494DF}">
              <a14:hiddenLine xmlns:a14="http://schemas.microsoft.com/office/drawing/2010/main" w="12700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1555495" name="Oval 39"/>
          <p:cNvSpPr>
            <a:spLocks noChangeArrowheads="1"/>
          </p:cNvSpPr>
          <p:nvPr/>
        </p:nvSpPr>
        <p:spPr bwMode="auto">
          <a:xfrm>
            <a:off x="5580063" y="1773238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round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176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1555496" name="Oval 40"/>
          <p:cNvSpPr>
            <a:spLocks noChangeArrowheads="1"/>
          </p:cNvSpPr>
          <p:nvPr/>
        </p:nvSpPr>
        <p:spPr bwMode="auto">
          <a:xfrm rot="17820000">
            <a:off x="2420938" y="5364163"/>
            <a:ext cx="215900" cy="520700"/>
          </a:xfrm>
          <a:prstGeom prst="ellipse">
            <a:avLst/>
          </a:prstGeom>
          <a:solidFill>
            <a:srgbClr val="FDC0E5"/>
          </a:solidFill>
          <a:ln w="12700">
            <a:round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176200" prstMaterial="legacyMatte">
            <a:bevelT w="13500" h="13500" prst="angle"/>
            <a:bevelB w="13500" h="13500" prst="angle"/>
            <a:extrusionClr>
              <a:srgbClr val="FDC0E5"/>
            </a:extrusionClr>
            <a:contourClr>
              <a:srgbClr val="FDC0E5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1555497" name="Oval 41"/>
          <p:cNvSpPr>
            <a:spLocks noChangeArrowheads="1"/>
          </p:cNvSpPr>
          <p:nvPr/>
        </p:nvSpPr>
        <p:spPr bwMode="auto">
          <a:xfrm>
            <a:off x="1979613" y="5229225"/>
            <a:ext cx="215900" cy="215900"/>
          </a:xfrm>
          <a:prstGeom prst="ellipse">
            <a:avLst/>
          </a:prstGeom>
          <a:solidFill>
            <a:schemeClr val="accent1"/>
          </a:solidFill>
          <a:ln w="12700">
            <a:round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176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1555498" name="Rectangle 42"/>
          <p:cNvSpPr>
            <a:spLocks noChangeArrowheads="1"/>
          </p:cNvSpPr>
          <p:nvPr/>
        </p:nvSpPr>
        <p:spPr bwMode="auto">
          <a:xfrm rot="20040000">
            <a:off x="2051050" y="6021388"/>
            <a:ext cx="368300" cy="292100"/>
          </a:xfrm>
          <a:prstGeom prst="rect">
            <a:avLst/>
          </a:prstGeom>
          <a:solidFill>
            <a:schemeClr val="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176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1555499" name="Rectangle 43"/>
          <p:cNvSpPr>
            <a:spLocks noChangeArrowheads="1"/>
          </p:cNvSpPr>
          <p:nvPr/>
        </p:nvSpPr>
        <p:spPr bwMode="auto">
          <a:xfrm>
            <a:off x="2742846" y="2852936"/>
            <a:ext cx="1901162" cy="13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800" dirty="0">
                <a:solidFill>
                  <a:schemeClr val="bg1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Stationary </a:t>
            </a:r>
          </a:p>
          <a:p>
            <a:pPr algn="ctr"/>
            <a:r>
              <a:rPr lang="en-US" altLang="zh-TW" sz="2800" dirty="0" smtClean="0">
                <a:solidFill>
                  <a:schemeClr val="bg1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phase</a:t>
            </a:r>
          </a:p>
          <a:p>
            <a:pPr algn="ctr"/>
            <a:r>
              <a:rPr lang="en-US" altLang="zh-TW" sz="2800" dirty="0" smtClean="0">
                <a:solidFill>
                  <a:schemeClr val="bg1"/>
                </a:solidFill>
                <a:latin typeface="Arial" panose="020B0604020202020204" pitchFamily="34" charset="0"/>
                <a:ea typeface="華康中黑體" panose="02010609010101010101" pitchFamily="49" charset="-120"/>
              </a:rPr>
              <a:t>(liquid)</a:t>
            </a:r>
            <a:endParaRPr lang="en-US" altLang="zh-TW" sz="2800" dirty="0">
              <a:solidFill>
                <a:schemeClr val="bg1"/>
              </a:solidFill>
              <a:latin typeface="Arial" panose="020B0604020202020204" pitchFamily="34" charset="0"/>
              <a:ea typeface="華康中黑體" panose="02010609010101010101" pitchFamily="49" charset="-120"/>
            </a:endParaRPr>
          </a:p>
        </p:txBody>
      </p:sp>
      <p:sp>
        <p:nvSpPr>
          <p:cNvPr id="1555500" name="Rectangle 44"/>
          <p:cNvSpPr>
            <a:spLocks noChangeArrowheads="1"/>
          </p:cNvSpPr>
          <p:nvPr/>
        </p:nvSpPr>
        <p:spPr bwMode="auto">
          <a:xfrm>
            <a:off x="7126784" y="2349500"/>
            <a:ext cx="1538884" cy="125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TW" sz="2800" dirty="0">
                <a:solidFill>
                  <a:srgbClr val="009900"/>
                </a:solidFill>
                <a:latin typeface="Arial Black" panose="020B0A04020102020204" pitchFamily="34" charset="0"/>
                <a:ea typeface="華康中黑體" panose="02010609010101010101" pitchFamily="49" charset="-120"/>
              </a:rPr>
              <a:t>Mobile</a:t>
            </a:r>
          </a:p>
          <a:p>
            <a:pPr algn="ctr">
              <a:lnSpc>
                <a:spcPct val="90000"/>
              </a:lnSpc>
            </a:pPr>
            <a:r>
              <a:rPr lang="en-US" altLang="zh-TW" sz="2800" dirty="0" smtClean="0">
                <a:solidFill>
                  <a:srgbClr val="009900"/>
                </a:solidFill>
                <a:latin typeface="Arial Black" panose="020B0A04020102020204" pitchFamily="34" charset="0"/>
                <a:ea typeface="華康中黑體" panose="02010609010101010101" pitchFamily="49" charset="-120"/>
              </a:rPr>
              <a:t>phase</a:t>
            </a:r>
          </a:p>
          <a:p>
            <a:pPr algn="ctr">
              <a:lnSpc>
                <a:spcPct val="90000"/>
              </a:lnSpc>
            </a:pPr>
            <a:r>
              <a:rPr lang="en-US" altLang="zh-TW" sz="2800" dirty="0" smtClean="0">
                <a:solidFill>
                  <a:srgbClr val="009900"/>
                </a:solidFill>
                <a:latin typeface="Arial Black" panose="020B0A04020102020204" pitchFamily="34" charset="0"/>
                <a:ea typeface="華康中黑體" panose="02010609010101010101" pitchFamily="49" charset="-120"/>
              </a:rPr>
              <a:t>(liquid)</a:t>
            </a:r>
            <a:endParaRPr lang="en-US" altLang="zh-TW" sz="2800" dirty="0">
              <a:solidFill>
                <a:srgbClr val="009900"/>
              </a:solidFill>
              <a:latin typeface="Arial Black" panose="020B0A04020102020204" pitchFamily="34" charset="0"/>
              <a:ea typeface="華康中黑體" panose="02010609010101010101" pitchFamily="49" charset="-120"/>
            </a:endParaRPr>
          </a:p>
        </p:txBody>
      </p:sp>
      <p:sp>
        <p:nvSpPr>
          <p:cNvPr id="1555504" name="Rectangle 48"/>
          <p:cNvSpPr>
            <a:spLocks noChangeArrowheads="1"/>
          </p:cNvSpPr>
          <p:nvPr/>
        </p:nvSpPr>
        <p:spPr bwMode="auto">
          <a:xfrm>
            <a:off x="107950" y="1125538"/>
            <a:ext cx="2428875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 b="1" i="1">
                <a:ea typeface="細明體" panose="02020509000000000000" pitchFamily="49" charset="-120"/>
              </a:rPr>
              <a:t>Stokes radius</a:t>
            </a:r>
          </a:p>
          <a:p>
            <a:r>
              <a:rPr lang="en-US" altLang="zh-TW">
                <a:solidFill>
                  <a:schemeClr val="bg2"/>
                </a:solidFill>
                <a:ea typeface="華康中黑體" panose="02010609010101010101" pitchFamily="49" charset="-120"/>
              </a:rPr>
              <a:t>Molecular size</a:t>
            </a:r>
          </a:p>
          <a:p>
            <a:pPr>
              <a:lnSpc>
                <a:spcPct val="80000"/>
              </a:lnSpc>
            </a:pPr>
            <a:r>
              <a:rPr lang="en-US" altLang="zh-TW">
                <a:solidFill>
                  <a:schemeClr val="bg2"/>
                </a:solidFill>
                <a:ea typeface="華康中黑體" panose="02010609010101010101" pitchFamily="49" charset="-120"/>
              </a:rPr>
              <a:t>and shape</a:t>
            </a:r>
          </a:p>
        </p:txBody>
      </p:sp>
      <p:sp>
        <p:nvSpPr>
          <p:cNvPr id="1555505" name="Arc 49"/>
          <p:cNvSpPr>
            <a:spLocks/>
          </p:cNvSpPr>
          <p:nvPr/>
        </p:nvSpPr>
        <p:spPr bwMode="auto">
          <a:xfrm>
            <a:off x="4598988" y="2184400"/>
            <a:ext cx="620712" cy="754063"/>
          </a:xfrm>
          <a:custGeom>
            <a:avLst/>
            <a:gdLst>
              <a:gd name="G0" fmla="+- 21600 0 0"/>
              <a:gd name="G1" fmla="+- 21573 0 0"/>
              <a:gd name="G2" fmla="+- 21600 0 0"/>
              <a:gd name="T0" fmla="*/ 0 w 21600"/>
              <a:gd name="T1" fmla="*/ 21573 h 21573"/>
              <a:gd name="T2" fmla="*/ 20530 w 21600"/>
              <a:gd name="T3" fmla="*/ 0 h 21573"/>
              <a:gd name="T4" fmla="*/ 21600 w 21600"/>
              <a:gd name="T5" fmla="*/ 21573 h 2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73" fill="none" extrusionOk="0">
                <a:moveTo>
                  <a:pt x="0" y="21572"/>
                </a:moveTo>
                <a:cubicBezTo>
                  <a:pt x="0" y="10059"/>
                  <a:pt x="9030" y="569"/>
                  <a:pt x="20529" y="-1"/>
                </a:cubicBezTo>
              </a:path>
              <a:path w="21600" h="21573" stroke="0" extrusionOk="0">
                <a:moveTo>
                  <a:pt x="0" y="21572"/>
                </a:moveTo>
                <a:cubicBezTo>
                  <a:pt x="0" y="10059"/>
                  <a:pt x="9030" y="569"/>
                  <a:pt x="20529" y="-1"/>
                </a:cubicBezTo>
                <a:lnTo>
                  <a:pt x="21600" y="21573"/>
                </a:lnTo>
                <a:close/>
              </a:path>
            </a:pathLst>
          </a:custGeom>
          <a:noFill/>
          <a:ln w="19050" cap="rnd">
            <a:solidFill>
              <a:srgbClr val="9966FF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55506" name="Rectangle 50"/>
          <p:cNvSpPr>
            <a:spLocks noChangeArrowheads="1"/>
          </p:cNvSpPr>
          <p:nvPr/>
        </p:nvSpPr>
        <p:spPr bwMode="auto">
          <a:xfrm>
            <a:off x="3917645" y="5958253"/>
            <a:ext cx="2351087" cy="515937"/>
          </a:xfrm>
          <a:prstGeom prst="rect">
            <a:avLst/>
          </a:prstGeom>
          <a:solidFill>
            <a:srgbClr val="FFEFE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dirty="0">
                <a:ea typeface="華康楷書體W5(P)" panose="02010600010101010101" pitchFamily="2" charset="-120"/>
              </a:rPr>
              <a:t>Elute out faster</a:t>
            </a:r>
          </a:p>
        </p:txBody>
      </p:sp>
      <p:sp>
        <p:nvSpPr>
          <p:cNvPr id="1555508" name="Text Box 52"/>
          <p:cNvSpPr txBox="1">
            <a:spLocks noChangeArrowheads="1"/>
          </p:cNvSpPr>
          <p:nvPr/>
        </p:nvSpPr>
        <p:spPr bwMode="auto">
          <a:xfrm>
            <a:off x="0" y="6491288"/>
            <a:ext cx="6327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 dirty="0">
                <a:solidFill>
                  <a:schemeClr val="bg2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Gel filtration is a partition type </a:t>
            </a:r>
            <a:r>
              <a:rPr lang="en-US" altLang="zh-TW" sz="1800" dirty="0" smtClean="0">
                <a:solidFill>
                  <a:schemeClr val="bg2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chromatography</a:t>
            </a:r>
            <a:r>
              <a:rPr lang="zh-TW" altLang="en-US" sz="1800" dirty="0" smtClean="0">
                <a:solidFill>
                  <a:schemeClr val="bg2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 </a:t>
            </a:r>
            <a:r>
              <a:rPr lang="en-US" altLang="zh-TW" sz="1800" dirty="0" smtClean="0">
                <a:solidFill>
                  <a:schemeClr val="bg2"/>
                </a:solidFill>
                <a:latin typeface="Arial" panose="020B0604020202020204" pitchFamily="34" charset="0"/>
                <a:ea typeface="細明體" panose="02020509000000000000" pitchFamily="49" charset="-120"/>
              </a:rPr>
              <a:t>(liquid-liquid)</a:t>
            </a:r>
            <a:endParaRPr lang="en-US" altLang="zh-TW" sz="1800" dirty="0">
              <a:solidFill>
                <a:schemeClr val="bg2"/>
              </a:solidFill>
              <a:latin typeface="Arial" panose="020B0604020202020204" pitchFamily="34" charset="0"/>
              <a:ea typeface="細明體" panose="02020509000000000000" pitchFamily="49" charset="-120"/>
            </a:endParaRPr>
          </a:p>
        </p:txBody>
      </p:sp>
      <p:sp>
        <p:nvSpPr>
          <p:cNvPr id="52" name="Line 2"/>
          <p:cNvSpPr>
            <a:spLocks noChangeShapeType="1"/>
          </p:cNvSpPr>
          <p:nvPr/>
        </p:nvSpPr>
        <p:spPr bwMode="auto">
          <a:xfrm>
            <a:off x="60548" y="908050"/>
            <a:ext cx="9144000" cy="0"/>
          </a:xfrm>
          <a:prstGeom prst="line">
            <a:avLst/>
          </a:prstGeom>
          <a:noFill/>
          <a:ln w="101600" cap="rnd">
            <a:solidFill>
              <a:srgbClr val="00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" name="文字方塊 50"/>
          <p:cNvSpPr txBox="1"/>
          <p:nvPr/>
        </p:nvSpPr>
        <p:spPr>
          <a:xfrm>
            <a:off x="8778298" y="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66"/>
          <p:cNvSpPr>
            <a:spLocks noChangeArrowheads="1"/>
          </p:cNvSpPr>
          <p:nvPr/>
        </p:nvSpPr>
        <p:spPr bwMode="auto">
          <a:xfrm>
            <a:off x="8562037" y="6577012"/>
            <a:ext cx="595036" cy="29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71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7145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286000" defTabSz="7620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7432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2004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6576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4114800" defTabSz="7620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1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zh-TW" altLang="en-US" sz="1200" dirty="0" smtClean="0">
                <a:latin typeface="Arial" panose="020B0604020202020204" pitchFamily="34" charset="0"/>
                <a:ea typeface="華康細明體(P)" panose="02010600010101010101" pitchFamily="2" charset="-120"/>
              </a:rPr>
              <a:t>圖 </a:t>
            </a:r>
            <a:r>
              <a:rPr lang="en-US" altLang="zh-TW" sz="1200" dirty="0" smtClean="0">
                <a:latin typeface="Arial" panose="020B0604020202020204" pitchFamily="34" charset="0"/>
                <a:ea typeface="華康細明體(P)" panose="02010600010101010101" pitchFamily="2" charset="-120"/>
              </a:rPr>
              <a:t>2.2</a:t>
            </a:r>
            <a:endParaRPr lang="en-US" altLang="zh-TW" sz="1200" dirty="0">
              <a:latin typeface="Arial" panose="020B0604020202020204" pitchFamily="34" charset="0"/>
              <a:ea typeface="華康細明體(P)" panose="02010600010101010101" pitchFamily="2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55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5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55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5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5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55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55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5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155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" dur="500"/>
                                        <p:tgtEl>
                                          <p:spTgt spid="155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55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55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55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55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55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5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55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55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5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1555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5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5" dur="500"/>
                                        <p:tgtEl>
                                          <p:spTgt spid="155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55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55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55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55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55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55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55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55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5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55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55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55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55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55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55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55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5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55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55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55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55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55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55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5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5501" grpId="0" animBg="1" autoUpdateAnimBg="0"/>
      <p:bldP spid="1555503" grpId="0" animBg="1" autoUpdateAnimBg="0"/>
      <p:bldP spid="1555502" grpId="0" animBg="1" autoUpdateAnimBg="0"/>
      <p:bldP spid="1555488" grpId="0" autoUpdateAnimBg="0"/>
      <p:bldP spid="1555499" grpId="0" autoUpdateAnimBg="0"/>
      <p:bldP spid="1555500" grpId="0" autoUpdateAnimBg="0"/>
      <p:bldP spid="1555504" grpId="0" autoUpdateAnimBg="0"/>
      <p:bldP spid="1555506" grpId="0" animBg="1" autoUpdateAnimBg="0"/>
      <p:bldP spid="1555508" grpId="0"/>
      <p:bldP spid="53" grpId="0" autoUpdateAnimBg="0"/>
    </p:bldLst>
  </p:timing>
</p:sld>
</file>

<file path=ppt/theme/theme1.xml><?xml version="1.0" encoding="utf-8"?>
<a:theme xmlns:a="http://schemas.openxmlformats.org/drawingml/2006/main" name="Bc">
  <a:themeElements>
    <a:clrScheme name="">
      <a:dk1>
        <a:srgbClr val="000000"/>
      </a:dk1>
      <a:lt1>
        <a:srgbClr val="FFFFFF"/>
      </a:lt1>
      <a:dk2>
        <a:srgbClr val="FAFD00"/>
      </a:dk2>
      <a:lt2>
        <a:srgbClr val="919191"/>
      </a:lt2>
      <a:accent1>
        <a:srgbClr val="DADADA"/>
      </a:accent1>
      <a:accent2>
        <a:srgbClr val="CCFF33"/>
      </a:accent2>
      <a:accent3>
        <a:srgbClr val="FFFFFF"/>
      </a:accent3>
      <a:accent4>
        <a:srgbClr val="000000"/>
      </a:accent4>
      <a:accent5>
        <a:srgbClr val="EAEAEA"/>
      </a:accent5>
      <a:accent6>
        <a:srgbClr val="B9E72D"/>
      </a:accent6>
      <a:hlink>
        <a:srgbClr val="FC0128"/>
      </a:hlink>
      <a:folHlink>
        <a:srgbClr val="CECECE"/>
      </a:folHlink>
    </a:clrScheme>
    <a:fontScheme name="Bc">
      <a:majorFont>
        <a:latin typeface="細明體"/>
        <a:ea typeface="細明體"/>
        <a:cs typeface=""/>
      </a:majorFont>
      <a:minorFont>
        <a:latin typeface="細明體"/>
        <a:ea typeface="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細明體" panose="02020509000000000000" pitchFamily="49" charset="-120"/>
            <a:ea typeface="細明體" panose="02020509000000000000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細明體" panose="02020509000000000000" pitchFamily="49" charset="-120"/>
            <a:ea typeface="細明體" panose="02020509000000000000" pitchFamily="49" charset="-120"/>
          </a:defRPr>
        </a:defPPr>
      </a:lstStyle>
    </a:lnDef>
  </a:objectDefaults>
  <a:extraClrSchemeLst>
    <a:extraClrScheme>
      <a:clrScheme name="B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1472383512</TotalTime>
  <Pages>13</Pages>
  <Words>2239</Words>
  <Application>Microsoft Office PowerPoint</Application>
  <PresentationFormat>如螢幕大小 (4:3)</PresentationFormat>
  <Paragraphs>729</Paragraphs>
  <Slides>30</Slides>
  <Notes>30</Notes>
  <HiddenSlides>0</HiddenSlides>
  <MMClips>0</MMClips>
  <ScaleCrop>false</ScaleCrop>
  <HeadingPairs>
    <vt:vector size="8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51" baseType="lpstr">
      <vt:lpstr>Swis721 Blk BT</vt:lpstr>
      <vt:lpstr>Swiss 721 SWA</vt:lpstr>
      <vt:lpstr>細明體</vt:lpstr>
      <vt:lpstr>華康中黑體</vt:lpstr>
      <vt:lpstr>華康中黑體(P)</vt:lpstr>
      <vt:lpstr>華康中楷體</vt:lpstr>
      <vt:lpstr>華康粗圓體</vt:lpstr>
      <vt:lpstr>華康細明體(P)</vt:lpstr>
      <vt:lpstr>華康細圓體(P)</vt:lpstr>
      <vt:lpstr>華康超明體(P)</vt:lpstr>
      <vt:lpstr>華康楷書體W5</vt:lpstr>
      <vt:lpstr>華康楷書體W5(P)</vt:lpstr>
      <vt:lpstr>新細明體</vt:lpstr>
      <vt:lpstr>Arial</vt:lpstr>
      <vt:lpstr>Arial Black</vt:lpstr>
      <vt:lpstr>Arial Narrow</vt:lpstr>
      <vt:lpstr>Symbol</vt:lpstr>
      <vt:lpstr>Times New Roman</vt:lpstr>
      <vt:lpstr>Bc</vt:lpstr>
      <vt:lpstr>Designer 4.1 Drawing</vt:lpstr>
      <vt:lpstr>Image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 2a</dc:title>
  <dc:subject/>
  <dc:creator>Rong-Huay Juang</dc:creator>
  <cp:keywords/>
  <dc:description/>
  <cp:lastModifiedBy>Rong Huay Juang</cp:lastModifiedBy>
  <cp:revision>687</cp:revision>
  <cp:lastPrinted>1601-01-01T00:00:00Z</cp:lastPrinted>
  <dcterms:created xsi:type="dcterms:W3CDTF">1997-08-15T20:46:50Z</dcterms:created>
  <dcterms:modified xsi:type="dcterms:W3CDTF">2018-10-23T06:37:26Z</dcterms:modified>
</cp:coreProperties>
</file>