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522" r:id="rId2"/>
    <p:sldId id="509" r:id="rId3"/>
    <p:sldId id="521" r:id="rId4"/>
    <p:sldId id="512" r:id="rId5"/>
    <p:sldId id="524" r:id="rId6"/>
    <p:sldId id="525" r:id="rId7"/>
    <p:sldId id="526" r:id="rId8"/>
    <p:sldId id="527" r:id="rId9"/>
    <p:sldId id="520" r:id="rId10"/>
    <p:sldId id="528" r:id="rId11"/>
    <p:sldId id="529" r:id="rId12"/>
    <p:sldId id="482" r:id="rId13"/>
    <p:sldId id="530" r:id="rId14"/>
    <p:sldId id="483" r:id="rId15"/>
    <p:sldId id="485" r:id="rId16"/>
    <p:sldId id="531" r:id="rId17"/>
    <p:sldId id="532" r:id="rId18"/>
    <p:sldId id="493" r:id="rId19"/>
    <p:sldId id="518" r:id="rId20"/>
    <p:sldId id="519" r:id="rId21"/>
    <p:sldId id="533" r:id="rId22"/>
    <p:sldId id="514" r:id="rId23"/>
    <p:sldId id="517" r:id="rId24"/>
  </p:sldIdLst>
  <p:sldSz cx="12192000" cy="6858000"/>
  <p:notesSz cx="6797675" cy="9928225"/>
  <p:embeddedFontLst>
    <p:embeddedFont>
      <p:font typeface="標楷體" panose="03000509000000000000" pitchFamily="65" charset="-120"/>
      <p:regular r:id="rId26"/>
    </p:embeddedFont>
    <p:embeddedFont>
      <p:font typeface="華康超明體(P)" panose="02010600010101010101" pitchFamily="2" charset="-120"/>
      <p:regular r:id="rId27"/>
    </p:embeddedFont>
    <p:embeddedFont>
      <p:font typeface="Baskerville Old Face" panose="02020602080505020303" pitchFamily="18" charset="0"/>
      <p:regular r:id="rId28"/>
    </p:embeddedFont>
    <p:embeddedFont>
      <p:font typeface="華康超黑體(P)" panose="02010600010101010101" pitchFamily="2" charset="-120"/>
      <p:regular r:id="rId29"/>
    </p:embeddedFont>
    <p:embeddedFont>
      <p:font typeface="華康中黑體(P)" panose="02010600010101010101" pitchFamily="2" charset="-120"/>
      <p:regular r:id="rId30"/>
    </p:embeddedFont>
    <p:embeddedFont>
      <p:font typeface="華康楷書體W5(P)" panose="02010600010101010101" pitchFamily="2" charset="-12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華康超明體" panose="02010609010101010101" pitchFamily="49" charset="-120"/>
      <p:regular r:id="rId36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66FF"/>
    <a:srgbClr val="EAEAEA"/>
    <a:srgbClr val="C9F1FF"/>
    <a:srgbClr val="C1EFFF"/>
    <a:srgbClr val="E5F8FF"/>
    <a:srgbClr val="EBFAFF"/>
    <a:srgbClr val="D9F5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525" autoAdjust="0"/>
    <p:restoredTop sz="90349" autoAdjust="0"/>
  </p:normalViewPr>
  <p:slideViewPr>
    <p:cSldViewPr>
      <p:cViewPr varScale="1">
        <p:scale>
          <a:sx n="77" d="100"/>
          <a:sy n="77" d="100"/>
        </p:scale>
        <p:origin x="1068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200" d="100"/>
          <a:sy n="200" d="100"/>
        </p:scale>
        <p:origin x="-1674" y="486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4831" tIns="47416" rIns="94831" bIns="474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4831" tIns="47416" rIns="94831" bIns="47416" rtlCol="0"/>
          <a:lstStyle>
            <a:lvl1pPr algn="r">
              <a:defRPr sz="1200"/>
            </a:lvl1pPr>
          </a:lstStyle>
          <a:p>
            <a:fld id="{4A52523E-0CC5-4E2C-982B-D5AF6BA125A2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1" tIns="47416" rIns="94831" bIns="4741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4831" tIns="47416" rIns="94831" bIns="47416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4831" tIns="47416" rIns="94831" bIns="474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4831" tIns="47416" rIns="94831" bIns="47416" rtlCol="0" anchor="b"/>
          <a:lstStyle>
            <a:lvl1pPr algn="r">
              <a:defRPr sz="1200"/>
            </a:lvl1pPr>
          </a:lstStyle>
          <a:p>
            <a:fld id="{C6F8B243-1072-43B6-B715-6163F60588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2087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 noChangeArrowheads="1"/>
          </p:cNvSpPr>
          <p:nvPr/>
        </p:nvSpPr>
        <p:spPr bwMode="auto">
          <a:xfrm>
            <a:off x="3851277" y="9483372"/>
            <a:ext cx="2944813" cy="49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4" tIns="45697" rIns="91394" bIns="45697" anchor="b"/>
          <a:lstStyle>
            <a:lvl1pPr defTabSz="82550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82550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82550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82550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82550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825500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825500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825500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825500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EE53A81-1D22-47CF-B0CF-338AAEB95055}" type="slidenum">
              <a:rPr lang="en-US" altLang="zh-TW" sz="1000">
                <a:latin typeface="Arial" panose="020B0604020202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TW" sz="100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063" y="5355561"/>
            <a:ext cx="6119812" cy="38774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4" tIns="45697" rIns="91394" bIns="45697"/>
          <a:lstStyle/>
          <a:p>
            <a:pPr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105260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51276" y="9431815"/>
            <a:ext cx="2944813" cy="49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36B74603-4696-48F7-8BE4-B74DDA9089B8}" type="slidenum">
              <a:rPr lang="en-US" altLang="zh-TW" sz="1100">
                <a:latin typeface="Arial" panose="020B0604020202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TW" sz="1100"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mtClean="0"/>
              <a:t> </a:t>
            </a:r>
          </a:p>
          <a:p>
            <a:pPr eaLnBrk="1" hangingPunct="1"/>
            <a:r>
              <a:rPr lang="en-US" altLang="zh-TW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272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98EC5-C931-447D-924E-1EBE7565DC6C}" type="slidenum">
              <a:rPr lang="en-US" altLang="zh-TW"/>
              <a:pPr/>
              <a:t>12</a:t>
            </a:fld>
            <a:endParaRPr lang="en-US" altLang="zh-TW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46063" y="563563"/>
            <a:ext cx="7356476" cy="41386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865" y="4824746"/>
            <a:ext cx="5440268" cy="4467469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2144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4F05DF-6745-4586-BD3C-07E08B050951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46063" y="563563"/>
            <a:ext cx="7356476" cy="4138612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865" y="4824746"/>
            <a:ext cx="5440268" cy="4467469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ACF23-ED06-491D-8674-6C2C52940163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46063" y="563563"/>
            <a:ext cx="7356476" cy="4138612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865" y="4824746"/>
            <a:ext cx="5440268" cy="4467469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522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2001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270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8270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8270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8270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82708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CF385C6E-6351-4CA4-A440-CFF5A91D425E}" type="slidenum">
              <a:rPr lang="en-US" altLang="zh-TW"/>
              <a:pPr/>
              <a:t>21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65125" y="479425"/>
            <a:ext cx="7194550" cy="4048125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577807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8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8778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8778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8778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8778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877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C2CD15-3CFC-4868-BD71-B91582AB3087}" type="slidenum">
              <a:rPr kumimoji="1" lang="en-US" altLang="zh-TW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877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zh-TW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44525" y="544513"/>
            <a:ext cx="8156575" cy="4589462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0" y="5297488"/>
            <a:ext cx="6121400" cy="383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138843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423863" y="539750"/>
            <a:ext cx="7785101" cy="43799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6680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822325" indent="-315913" defTabSz="881063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266825" indent="-252413" defTabSz="881063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773238" indent="-252413" defTabSz="881063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279650" indent="-252413" defTabSz="881063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736850" indent="-252413" defTabSz="881063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3194050" indent="-252413" defTabSz="881063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651250" indent="-252413" defTabSz="881063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4108450" indent="-252413" defTabSz="881063" eaLnBrk="0" fontAlgn="base" hangingPunct="0">
              <a:spcBef>
                <a:spcPct val="10000"/>
              </a:spcBef>
              <a:spcAft>
                <a:spcPct val="20000"/>
              </a:spcAft>
              <a:defRPr kumimoji="1" sz="11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A44703C5-8D4A-4E72-88BD-A33B8190383C}" type="slidenum">
              <a:rPr lang="en-US" altLang="zh-TW" smtClean="0">
                <a:latin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TW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52413" indent="-252413" eaLnBrk="1" hangingPunct="1"/>
            <a:r>
              <a:rPr lang="zh-TW" altLang="en-US" smtClean="0"/>
              <a:t>專業</a:t>
            </a:r>
            <a:r>
              <a:rPr lang="en-US" altLang="zh-TW" smtClean="0"/>
              <a:t>︰</a:t>
            </a:r>
          </a:p>
          <a:p>
            <a:pPr marL="252413" indent="-252413" eaLnBrk="1" hangingPunct="1"/>
            <a:r>
              <a:rPr lang="en-US" altLang="zh-TW" smtClean="0"/>
              <a:t>(1) </a:t>
            </a:r>
            <a:r>
              <a:rPr lang="zh-TW" altLang="en-US" smtClean="0"/>
              <a:t>教師在其專業領域的素養要深厚，浸潤要夠味，以啟發學生對認知。</a:t>
            </a:r>
          </a:p>
          <a:p>
            <a:pPr marL="252413" indent="-252413" eaLnBrk="1" hangingPunct="1"/>
            <a:r>
              <a:rPr kumimoji="0" lang="en-US" altLang="zh-TW" smtClean="0"/>
              <a:t>(2) </a:t>
            </a:r>
            <a:r>
              <a:rPr kumimoji="0" lang="zh-TW" altLang="en-US" smtClean="0"/>
              <a:t>教師要對自己所教授的科目與內容有興趣，否則無法引起學生的興趣。</a:t>
            </a:r>
          </a:p>
          <a:p>
            <a:pPr marL="252413" indent="-252413" eaLnBrk="1" hangingPunct="1"/>
            <a:r>
              <a:rPr kumimoji="0" lang="en-US" altLang="zh-TW" smtClean="0"/>
              <a:t>(3) </a:t>
            </a:r>
            <a:r>
              <a:rPr kumimoji="0" lang="zh-TW" altLang="en-US" smtClean="0"/>
              <a:t>仔細考量學生的專業程度，配合開課需要與其接收能力，訂出合理上課水準。</a:t>
            </a:r>
          </a:p>
          <a:p>
            <a:pPr marL="252413" indent="-252413" eaLnBrk="1" hangingPunct="1"/>
            <a:r>
              <a:rPr kumimoji="0" lang="en-US" altLang="zh-TW" smtClean="0"/>
              <a:t>(4) </a:t>
            </a:r>
            <a:r>
              <a:rPr kumimoji="0" lang="zh-TW" altLang="en-US" smtClean="0"/>
              <a:t>除了知識之外，教師應當提供有關的</a:t>
            </a:r>
            <a:r>
              <a:rPr kumimoji="0" lang="en-US" altLang="zh-TW" smtClean="0"/>
              <a:t>『</a:t>
            </a:r>
            <a:r>
              <a:rPr kumimoji="0" lang="zh-TW" altLang="en-US" smtClean="0"/>
              <a:t>見識</a:t>
            </a:r>
            <a:r>
              <a:rPr kumimoji="0" lang="en-US" altLang="zh-TW" smtClean="0"/>
              <a:t>』</a:t>
            </a:r>
            <a:r>
              <a:rPr kumimoji="0" lang="zh-TW" altLang="en-US" smtClean="0"/>
              <a:t>，雖然學生們不見得喜歡聽。</a:t>
            </a:r>
          </a:p>
          <a:p>
            <a:pPr marL="252413" indent="-252413" eaLnBrk="1" hangingPunct="1"/>
            <a:r>
              <a:rPr lang="zh-TW" altLang="en-US" smtClean="0"/>
              <a:t>準備</a:t>
            </a:r>
            <a:r>
              <a:rPr lang="en-US" altLang="zh-TW" smtClean="0"/>
              <a:t>︰</a:t>
            </a:r>
          </a:p>
          <a:p>
            <a:pPr marL="252413" indent="-252413" eaLnBrk="1" hangingPunct="1"/>
            <a:r>
              <a:rPr lang="en-US" altLang="zh-TW" smtClean="0"/>
              <a:t>(1) </a:t>
            </a:r>
            <a:r>
              <a:rPr lang="zh-TW" altLang="en-US" smtClean="0"/>
              <a:t>再高的專業若沒有妥善地轉換成教材，就無法在課堂上有效地傳給學生。</a:t>
            </a:r>
          </a:p>
          <a:p>
            <a:pPr marL="252413" indent="-252413" eaLnBrk="1" hangingPunct="1"/>
            <a:r>
              <a:rPr lang="en-US" altLang="zh-TW" smtClean="0"/>
              <a:t>(2) </a:t>
            </a:r>
            <a:r>
              <a:rPr lang="zh-TW" altLang="en-US" smtClean="0"/>
              <a:t>把講授內容及大綱以投影片整理出來，</a:t>
            </a:r>
            <a:r>
              <a:rPr kumimoji="0" lang="zh-TW" altLang="en-US" smtClean="0"/>
              <a:t>重要的觀念儘量使用圖解或流程圖</a:t>
            </a:r>
            <a:r>
              <a:rPr lang="zh-TW" altLang="en-US" smtClean="0"/>
              <a:t>。</a:t>
            </a:r>
          </a:p>
          <a:p>
            <a:pPr marL="252413" indent="-252413" eaLnBrk="1" hangingPunct="1"/>
            <a:r>
              <a:rPr kumimoji="0" lang="en-US" altLang="zh-TW" smtClean="0"/>
              <a:t>(3) </a:t>
            </a:r>
            <a:r>
              <a:rPr kumimoji="0" lang="zh-TW" altLang="en-US" smtClean="0"/>
              <a:t>每一次上課前，一定要充分預演，每個小時的課程內容，都要了然於胸中。</a:t>
            </a:r>
          </a:p>
          <a:p>
            <a:pPr marL="252413" indent="-252413" eaLnBrk="1" hangingPunct="1"/>
            <a:r>
              <a:rPr kumimoji="0" lang="en-US" altLang="zh-TW" smtClean="0"/>
              <a:t>(4) </a:t>
            </a:r>
            <a:r>
              <a:rPr kumimoji="0" lang="zh-TW" altLang="en-US" smtClean="0"/>
              <a:t>解答問題是極重要的學習方式，要編撰習題 </a:t>
            </a:r>
            <a:r>
              <a:rPr kumimoji="0" lang="en-US" altLang="zh-TW" smtClean="0"/>
              <a:t>(</a:t>
            </a:r>
            <a:r>
              <a:rPr kumimoji="0" lang="zh-TW" altLang="en-US" smtClean="0"/>
              <a:t>或用考古題</a:t>
            </a:r>
            <a:r>
              <a:rPr kumimoji="0" lang="en-US" altLang="zh-TW" smtClean="0"/>
              <a:t>)</a:t>
            </a:r>
            <a:r>
              <a:rPr kumimoji="0" lang="zh-TW" altLang="en-US" smtClean="0"/>
              <a:t>，並讓學生自行解題。</a:t>
            </a:r>
          </a:p>
          <a:p>
            <a:pPr marL="252413" indent="-252413" eaLnBrk="1" hangingPunct="1"/>
            <a:r>
              <a:rPr kumimoji="0" lang="en-US" altLang="zh-TW" smtClean="0"/>
              <a:t>(5) </a:t>
            </a:r>
            <a:r>
              <a:rPr kumimoji="0" lang="zh-TW" altLang="en-US" smtClean="0"/>
              <a:t>上課前要把當天的投影片順過一次，記得每張的重點，最好能夠記下投影片次序。</a:t>
            </a:r>
          </a:p>
          <a:p>
            <a:pPr marL="252413" indent="-252413" eaLnBrk="1" hangingPunct="1"/>
            <a:r>
              <a:rPr lang="zh-TW" altLang="en-US" smtClean="0"/>
              <a:t>熱忱</a:t>
            </a:r>
            <a:r>
              <a:rPr lang="en-US" altLang="zh-TW" smtClean="0"/>
              <a:t>︰</a:t>
            </a:r>
          </a:p>
          <a:p>
            <a:pPr marL="252413" indent="-252413" eaLnBrk="1" hangingPunct="1"/>
            <a:r>
              <a:rPr lang="en-US" altLang="zh-TW" smtClean="0"/>
              <a:t>(1) </a:t>
            </a:r>
            <a:r>
              <a:rPr lang="zh-TW" altLang="en-US" smtClean="0"/>
              <a:t>教師若沒有上課熱忱，只想趕快混過上課的兩個鐘頭，學生很容易察覺。</a:t>
            </a:r>
          </a:p>
          <a:p>
            <a:pPr marL="252413" indent="-252413" eaLnBrk="1" hangingPunct="1"/>
            <a:r>
              <a:rPr kumimoji="0" lang="en-US" altLang="zh-TW" smtClean="0"/>
              <a:t>(2) </a:t>
            </a:r>
            <a:r>
              <a:rPr kumimoji="0" lang="zh-TW" altLang="en-US" smtClean="0"/>
              <a:t>絕大部分的講者都會緊張，是正常的生理現象，充分準備與十足熱忱可舒緩緊張。</a:t>
            </a:r>
          </a:p>
          <a:p>
            <a:pPr marL="252413" indent="-252413" eaLnBrk="1" hangingPunct="1"/>
            <a:r>
              <a:rPr kumimoji="0" lang="en-US" altLang="zh-TW" smtClean="0"/>
              <a:t>(3) </a:t>
            </a:r>
            <a:r>
              <a:rPr kumimoji="0" lang="zh-TW" altLang="en-US" smtClean="0"/>
              <a:t>一定要主動瞭解學生的學習狀況，以便隨時修改或調節自己的教學方式與態度。</a:t>
            </a:r>
          </a:p>
          <a:p>
            <a:pPr marL="252413" indent="-252413" eaLnBrk="1" hangingPunct="1"/>
            <a:r>
              <a:rPr kumimoji="0" lang="en-US" altLang="zh-TW" smtClean="0"/>
              <a:t>(4) </a:t>
            </a:r>
            <a:r>
              <a:rPr kumimoji="0" lang="zh-TW" altLang="en-US" smtClean="0"/>
              <a:t>任何教學熱忱，都要建立在深厚的專業，以及妥善的準備基礎上。</a:t>
            </a:r>
          </a:p>
          <a:p>
            <a:pPr marL="252413" indent="-252413" eaLnBrk="1" hangingPunct="1"/>
            <a:endParaRPr kumimoji="0" lang="zh-TW" altLang="en-US" smtClean="0"/>
          </a:p>
          <a:p>
            <a:pPr marL="252413" indent="-252413" eaLnBrk="1" hangingPunct="1"/>
            <a:endParaRPr kumimoji="0"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340744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-423863" y="539750"/>
            <a:ext cx="7785101" cy="43799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在臺大將近 </a:t>
            </a:r>
            <a:r>
              <a:rPr lang="en-US" altLang="zh-TW" dirty="0" smtClean="0"/>
              <a:t>40 </a:t>
            </a:r>
            <a:r>
              <a:rPr lang="zh-TW" altLang="en-US" dirty="0" smtClean="0"/>
              <a:t>年的感慨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臺大人像方尖碑一樣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細長又尖銳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可能比一般人爬得高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但是達不到有格局的高度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因為底座太小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胸懷與氣度都很有限</a:t>
            </a:r>
            <a:endParaRPr lang="en-US" altLang="zh-TW" dirty="0" smtClean="0"/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zh-TW" altLang="en-US" dirty="0" smtClean="0"/>
              <a:t>也有椰子樹與大榕樹的比喻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都很深刻地寫真臺大人的侷限性格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但他們又處處影響臺灣人的日常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2719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CF5077-5BE2-49C9-B8CC-E72EC6772A35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1266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51276" y="9431815"/>
            <a:ext cx="2944813" cy="49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8D1295F7-EE39-4ABC-A911-B821D88431D1}" type="slidenum">
              <a:rPr lang="en-US" altLang="zh-TW" sz="1100">
                <a:latin typeface="Arial" panose="020B0604020202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TW" sz="1100"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mtClean="0"/>
              <a:t> </a:t>
            </a:r>
          </a:p>
          <a:p>
            <a:pPr eaLnBrk="1" hangingPunct="1"/>
            <a:r>
              <a:rPr lang="en-US" altLang="zh-TW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1663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7E3D29FA-2971-4CB6-A899-980DDAB0ECE2}" type="slidenum">
              <a:rPr lang="en-US" altLang="zh-TW" sz="110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TW" sz="110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mtClean="0"/>
              <a:t> </a:t>
            </a:r>
          </a:p>
          <a:p>
            <a:pPr eaLnBrk="1" hangingPunct="1"/>
            <a:r>
              <a:rPr lang="en-US" altLang="zh-TW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227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51276" y="9431815"/>
            <a:ext cx="2944813" cy="49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1" tIns="45701" rIns="91401" bIns="45701" anchor="b"/>
          <a:lstStyle>
            <a:lvl1pPr defTabSz="909638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09638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09638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09638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09638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09638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09638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09638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09638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D978A3B5-925C-49EB-B770-30A4730A5009}" type="slidenum">
              <a:rPr lang="en-US" altLang="zh-TW" sz="1100">
                <a:latin typeface="Arial" panose="020B0604020202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TW" sz="1100"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smtClean="0">
                <a:latin typeface="Arial" panose="020B0604020202020204" pitchFamily="34" charset="0"/>
              </a:rPr>
              <a:t>雖然五個評鑑項目均獲特優，但原先並非如此，是有經過徹底的重整與改革。</a:t>
            </a:r>
          </a:p>
          <a:p>
            <a:pPr eaLnBrk="1" hangingPunct="1"/>
            <a:r>
              <a:rPr lang="zh-TW" altLang="en-US" smtClean="0">
                <a:latin typeface="Arial" panose="020B0604020202020204" pitchFamily="34" charset="0"/>
              </a:rPr>
              <a:t>教學助理制度扮演很重要的角色，由學校策劃制度與補助，落實通識課程。</a:t>
            </a:r>
          </a:p>
        </p:txBody>
      </p:sp>
    </p:spTree>
    <p:extLst>
      <p:ext uri="{BB962C8B-B14F-4D97-AF65-F5344CB8AC3E}">
        <p14:creationId xmlns:p14="http://schemas.microsoft.com/office/powerpoint/2010/main" val="3765498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51276" y="9431815"/>
            <a:ext cx="2944813" cy="49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12813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FD973504-E7F3-45AC-86F6-2F78D7912DDA}" type="slidenum">
              <a:rPr lang="en-US" altLang="zh-TW" sz="1100">
                <a:latin typeface="Arial" panose="020B060402020202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 sz="1100"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mtClean="0"/>
              <a:t> </a:t>
            </a:r>
          </a:p>
          <a:p>
            <a:pPr eaLnBrk="1" hangingPunct="1"/>
            <a:r>
              <a:rPr lang="en-US" altLang="zh-TW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5178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63563" y="376238"/>
            <a:ext cx="7924801" cy="4459287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874727"/>
            <a:ext cx="5438775" cy="446770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2866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039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53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3156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46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256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4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088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173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798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566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239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4EEA7-2E1E-41CC-84E9-DC7476E2DE4A}" type="datetimeFigureOut">
              <a:rPr lang="zh-TW" altLang="en-US" smtClean="0"/>
              <a:pPr/>
              <a:t>2019/10/9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BB215-7D5C-4520-80C9-FD4A97EB5B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000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png"/><Relationship Id="rId5" Type="http://schemas.openxmlformats.org/officeDocument/2006/relationships/image" Target="../media/image3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3079940"/>
          </a:xfrm>
          <a:prstGeom prst="rect">
            <a:avLst/>
          </a:prstGeom>
        </p:spPr>
      </p:pic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1524000" y="221740"/>
            <a:ext cx="9144000" cy="830997"/>
          </a:xfrm>
          <a:prstGeom prst="rect">
            <a:avLst/>
          </a:prstGeom>
          <a:solidFill>
            <a:schemeClr val="tx1">
              <a:lumMod val="50000"/>
              <a:lumOff val="50000"/>
              <a:alpha val="32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卓越通識教學之關鍵與實踐</a:t>
            </a:r>
            <a:endParaRPr lang="zh-TW" altLang="en-US" sz="48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3077" name="Text Box 80"/>
          <p:cNvSpPr txBox="1">
            <a:spLocks noChangeArrowheads="1"/>
          </p:cNvSpPr>
          <p:nvPr/>
        </p:nvSpPr>
        <p:spPr bwMode="auto">
          <a:xfrm>
            <a:off x="4165023" y="2323828"/>
            <a:ext cx="3861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2019</a:t>
            </a:r>
            <a:r>
              <a:rPr lang="zh-TW" altLang="en-US" sz="28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/</a:t>
            </a:r>
            <a:r>
              <a:rPr lang="zh-TW" altLang="en-US" sz="28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10 / 12</a:t>
            </a:r>
            <a:r>
              <a:rPr lang="zh-TW" altLang="en-US" sz="28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武漢大學</a:t>
            </a:r>
            <a:endParaRPr lang="en-US" altLang="zh-TW" sz="28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7" name="Rectangle 57"/>
          <p:cNvSpPr>
            <a:spLocks noChangeArrowheads="1"/>
          </p:cNvSpPr>
          <p:nvPr/>
        </p:nvSpPr>
        <p:spPr bwMode="auto">
          <a:xfrm>
            <a:off x="3960370" y="5167410"/>
            <a:ext cx="4326827" cy="15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kumimoji="0" lang="zh-TW" altLang="en-US" sz="28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莊 榮 </a:t>
            </a:r>
            <a:r>
              <a:rPr kumimoji="0" lang="zh-TW" altLang="en-US" sz="2800" dirty="0">
                <a:solidFill>
                  <a:srgbClr val="333333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輝</a:t>
            </a:r>
            <a:endParaRPr kumimoji="0" lang="en-US" altLang="zh-TW" sz="2800" dirty="0">
              <a:solidFill>
                <a:srgbClr val="333333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kumimoji="0" lang="zh-TW" altLang="en-US" sz="2400" dirty="0">
                <a:solidFill>
                  <a:srgbClr val="333333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臺灣科技大學  副校長、教務長</a:t>
            </a:r>
            <a:endParaRPr kumimoji="0" lang="en-US" altLang="zh-TW" sz="2400" dirty="0">
              <a:solidFill>
                <a:srgbClr val="333333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 algn="ctr">
              <a:spcBef>
                <a:spcPct val="0"/>
              </a:spcBef>
              <a:buNone/>
            </a:pPr>
            <a:r>
              <a:rPr kumimoji="0" lang="zh-TW" altLang="en-US" sz="2400" dirty="0">
                <a:solidFill>
                  <a:srgbClr val="333333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臺灣通識學會  理事長</a:t>
            </a:r>
            <a:endParaRPr kumimoji="0" lang="en-US" altLang="zh-TW" sz="2400" dirty="0">
              <a:solidFill>
                <a:srgbClr val="333333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pic>
        <p:nvPicPr>
          <p:cNvPr id="10" name="Picture 6" descr="ç¸éåç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"/>
          <a:stretch/>
        </p:blipFill>
        <p:spPr bwMode="auto">
          <a:xfrm>
            <a:off x="5352968" y="3321080"/>
            <a:ext cx="1486065" cy="172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7824193" y="3136414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請以「</a:t>
            </a:r>
            <a:r>
              <a:rPr lang="zh-TW" altLang="en-US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莊榮輝下載</a:t>
            </a:r>
            <a:r>
              <a:rPr lang="zh-TW" altLang="en-US" dirty="0"/>
              <a:t>」搜尋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88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0291764" y="0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595959"/>
                </a:solidFill>
              </a:rPr>
              <a:t>8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62071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第二階段</a:t>
            </a:r>
            <a:r>
              <a:rPr lang="zh-TW" altLang="en-US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：制度評估</a:t>
            </a:r>
            <a:endParaRPr lang="zh-TW" altLang="en-US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557338" y="25401"/>
            <a:ext cx="576262" cy="5762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4000" dirty="0">
                <a:solidFill>
                  <a:srgbClr val="C00000"/>
                </a:solidFill>
                <a:latin typeface="華康超明體(P)" pitchFamily="2" charset="-120"/>
                <a:ea typeface="華康超明體(P)" pitchFamily="2" charset="-120"/>
              </a:rPr>
              <a:t>2</a:t>
            </a:r>
            <a:endParaRPr lang="zh-TW" altLang="en-US" sz="4000" dirty="0">
              <a:solidFill>
                <a:srgbClr val="C00000"/>
              </a:solidFill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24000" y="692696"/>
            <a:ext cx="9144000" cy="1676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10000" kern="0" dirty="0">
                <a:solidFill>
                  <a:schemeClr val="tx1"/>
                </a:solidFill>
                <a:latin typeface="Heiti TC Medium" charset="0"/>
                <a:ea typeface="華康超黑體(P)" panose="02010600010101010101" pitchFamily="2" charset="-120"/>
              </a:rPr>
              <a:t>領域開課不足</a:t>
            </a:r>
          </a:p>
        </p:txBody>
      </p:sp>
      <p:sp>
        <p:nvSpPr>
          <p:cNvPr id="12" name="Rectangle 3"/>
          <p:cNvSpPr>
            <a:spLocks/>
          </p:cNvSpPr>
          <p:nvPr/>
        </p:nvSpPr>
        <p:spPr bwMode="auto">
          <a:xfrm>
            <a:off x="1524000" y="2042220"/>
            <a:ext cx="9144000" cy="167481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0" tIns="0" rIns="0" bIns="0" anchor="b"/>
          <a:lstStyle/>
          <a:p>
            <a:pPr algn="ctr" defTabSz="642938">
              <a:defRPr/>
            </a:pPr>
            <a:r>
              <a:rPr lang="zh-TW" altLang="en-US" sz="100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TC Medium" charset="0"/>
                <a:ea typeface="華康超黑體(P)" pitchFamily="2" charset="-120"/>
                <a:sym typeface="Heiti TC Medium" charset="0"/>
              </a:rPr>
              <a:t>加強教師宣導</a:t>
            </a:r>
            <a:endParaRPr lang="zh-TW" altLang="en-US" sz="10000" dirty="0">
              <a:solidFill>
                <a:schemeClr val="tx1">
                  <a:lumMod val="50000"/>
                  <a:lumOff val="50000"/>
                </a:schemeClr>
              </a:solidFill>
              <a:latin typeface="Heiti TC Medium" charset="0"/>
              <a:ea typeface="華康超黑體(P)" pitchFamily="2" charset="-120"/>
              <a:sym typeface="Helvetica Light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1524000" y="3501008"/>
            <a:ext cx="91440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642938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zh-TW" altLang="en-US" sz="10000" dirty="0">
                <a:solidFill>
                  <a:srgbClr val="000000"/>
                </a:solidFill>
                <a:latin typeface="Heiti TC Medium" charset="0"/>
                <a:ea typeface="華康超黑體(P)" panose="02010600010101010101" pitchFamily="2" charset="-120"/>
                <a:sym typeface="Heiti TC Medium" charset="0"/>
              </a:rPr>
              <a:t>調節學生選課</a:t>
            </a:r>
            <a:endParaRPr kumimoji="0" lang="zh-TW" altLang="en-US" sz="10000" dirty="0">
              <a:solidFill>
                <a:srgbClr val="000000"/>
              </a:solidFill>
              <a:latin typeface="Heiti TC Medium" charset="0"/>
              <a:ea typeface="華康超黑體(P)" panose="02010600010101010101" pitchFamily="2" charset="-120"/>
              <a:sym typeface="Helvetica Light"/>
            </a:endParaRPr>
          </a:p>
        </p:txBody>
      </p:sp>
      <p:sp>
        <p:nvSpPr>
          <p:cNvPr id="14" name="Rectangle 5"/>
          <p:cNvSpPr>
            <a:spLocks/>
          </p:cNvSpPr>
          <p:nvPr/>
        </p:nvSpPr>
        <p:spPr bwMode="auto">
          <a:xfrm>
            <a:off x="1524000" y="4941169"/>
            <a:ext cx="914400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6429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429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429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429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4293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>
              <a:defRPr/>
            </a:pPr>
            <a:r>
              <a:rPr kumimoji="0" lang="zh-TW" altLang="en-US" sz="1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(P)" panose="02010600010101010101" pitchFamily="2" charset="-120"/>
                <a:ea typeface="華康超黑體(P)" panose="02010600010101010101" pitchFamily="2" charset="-120"/>
                <a:sym typeface="Helvetica Light"/>
              </a:rPr>
              <a:t>擴大</a:t>
            </a:r>
            <a:r>
              <a:rPr kumimoji="0" lang="zh-TW" altLang="en-US" sz="5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(P)" panose="02010600010101010101" pitchFamily="2" charset="-120"/>
                <a:ea typeface="華康超黑體(P)" panose="02010600010101010101" pitchFamily="2" charset="-120"/>
                <a:sym typeface="Helvetica Light"/>
              </a:rPr>
              <a:t> </a:t>
            </a:r>
            <a:r>
              <a:rPr kumimoji="0" lang="en-US" altLang="zh-TW" sz="1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(P)" panose="02010600010101010101" pitchFamily="2" charset="-120"/>
                <a:ea typeface="華康超黑體(P)" panose="02010600010101010101" pitchFamily="2" charset="-120"/>
                <a:sym typeface="Helvetica Light"/>
              </a:rPr>
              <a:t>TA</a:t>
            </a:r>
            <a:r>
              <a:rPr kumimoji="0" lang="en-US" altLang="zh-TW" sz="5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(P)" panose="02010600010101010101" pitchFamily="2" charset="-120"/>
                <a:ea typeface="華康超黑體(P)" panose="02010600010101010101" pitchFamily="2" charset="-120"/>
                <a:sym typeface="Helvetica Light"/>
              </a:rPr>
              <a:t> </a:t>
            </a:r>
            <a:r>
              <a:rPr kumimoji="0" lang="zh-TW" altLang="en-US" sz="1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(P)" panose="02010600010101010101" pitchFamily="2" charset="-120"/>
                <a:ea typeface="華康超黑體(P)" panose="02010600010101010101" pitchFamily="2" charset="-120"/>
                <a:sym typeface="Helvetica Light"/>
              </a:rPr>
              <a:t>效用</a:t>
            </a:r>
          </a:p>
        </p:txBody>
      </p:sp>
      <p:sp>
        <p:nvSpPr>
          <p:cNvPr id="9" name="Text Box 77"/>
          <p:cNvSpPr txBox="1">
            <a:spLocks noChangeArrowheads="1"/>
          </p:cNvSpPr>
          <p:nvPr/>
        </p:nvSpPr>
        <p:spPr bwMode="auto">
          <a:xfrm>
            <a:off x="10292469" y="6488668"/>
            <a:ext cx="312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9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13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1524000" y="-31532"/>
            <a:ext cx="9144000" cy="62071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第三階段：課程精進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0" y="784443"/>
            <a:ext cx="9144000" cy="16764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5000"/>
              </a:lnSpc>
              <a:defRPr/>
            </a:pPr>
            <a:r>
              <a:rPr lang="zh-TW" altLang="en-US" sz="10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華康超黑體(P)" pitchFamily="2" charset="-120"/>
                <a:ea typeface="華康超黑體(P)" pitchFamily="2" charset="-120"/>
                <a:cs typeface="+mj-cs"/>
              </a:rPr>
              <a:t>領域</a:t>
            </a:r>
            <a:r>
              <a:rPr lang="zh-TW" altLang="en-US" sz="4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華康超黑體(P)" pitchFamily="2" charset="-120"/>
                <a:ea typeface="華康超黑體(P)" pitchFamily="2" charset="-120"/>
                <a:cs typeface="+mj-cs"/>
              </a:rPr>
              <a:t> </a:t>
            </a:r>
            <a:r>
              <a:rPr lang="en-US" altLang="zh-TW" sz="8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華康超黑體(P)" pitchFamily="2" charset="-120"/>
                <a:ea typeface="華康超黑體(P)" pitchFamily="2" charset="-120"/>
                <a:cs typeface="+mj-cs"/>
              </a:rPr>
              <a:t>vs</a:t>
            </a:r>
            <a:r>
              <a:rPr lang="en-US" altLang="zh-TW" sz="4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華康超黑體(P)" pitchFamily="2" charset="-120"/>
                <a:ea typeface="華康超黑體(P)" pitchFamily="2" charset="-120"/>
                <a:cs typeface="+mj-cs"/>
              </a:rPr>
              <a:t> </a:t>
            </a:r>
            <a:r>
              <a:rPr lang="zh-TW" altLang="en-US" sz="10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華康超黑體(P)" pitchFamily="2" charset="-120"/>
                <a:ea typeface="華康超黑體(P)" pitchFamily="2" charset="-120"/>
                <a:cs typeface="+mj-cs"/>
              </a:rPr>
              <a:t>課程</a:t>
            </a:r>
            <a:endParaRPr lang="en-US" altLang="zh-TW" sz="10000" kern="0" dirty="0">
              <a:solidFill>
                <a:schemeClr val="tx1">
                  <a:lumMod val="85000"/>
                  <a:lumOff val="15000"/>
                </a:schemeClr>
              </a:solidFill>
              <a:latin typeface="華康超黑體(P)" pitchFamily="2" charset="-120"/>
              <a:ea typeface="華康超黑體(P)" pitchFamily="2" charset="-120"/>
              <a:cs typeface="+mj-cs"/>
            </a:endParaRPr>
          </a:p>
          <a:p>
            <a:pPr algn="ctr">
              <a:lnSpc>
                <a:spcPct val="95000"/>
              </a:lnSpc>
              <a:defRPr/>
            </a:pPr>
            <a:r>
              <a:rPr lang="zh-TW" altLang="en-US" sz="10000" dirty="0">
                <a:solidFill>
                  <a:schemeClr val="bg1">
                    <a:lumMod val="50000"/>
                  </a:schemeClr>
                </a:solidFill>
                <a:latin typeface="華康超黑體(P)" pitchFamily="2" charset="-120"/>
                <a:ea typeface="華康超黑體(P)" pitchFamily="2" charset="-120"/>
                <a:sym typeface="Helvetica Light"/>
              </a:rPr>
              <a:t>共同</a:t>
            </a:r>
            <a:r>
              <a:rPr lang="zh-TW" altLang="en-US" sz="10000" dirty="0">
                <a:solidFill>
                  <a:schemeClr val="bg1">
                    <a:lumMod val="50000"/>
                  </a:schemeClr>
                </a:solidFill>
                <a:latin typeface="華康超黑體(P)" pitchFamily="2" charset="-120"/>
                <a:ea typeface="華康超黑體(P)" pitchFamily="2" charset="-120"/>
                <a:sym typeface="Helvetica Light"/>
              </a:rPr>
              <a:t>選修</a:t>
            </a:r>
            <a:endParaRPr lang="en-US" altLang="zh-TW" sz="10000" dirty="0">
              <a:solidFill>
                <a:schemeClr val="bg1">
                  <a:lumMod val="50000"/>
                </a:schemeClr>
              </a:solidFill>
              <a:latin typeface="華康超黑體(P)" pitchFamily="2" charset="-120"/>
              <a:ea typeface="華康超黑體(P)" pitchFamily="2" charset="-120"/>
              <a:sym typeface="Helvetica Light"/>
            </a:endParaRPr>
          </a:p>
          <a:p>
            <a:pPr algn="ctr">
              <a:lnSpc>
                <a:spcPct val="95000"/>
              </a:lnSpc>
              <a:defRPr/>
            </a:pPr>
            <a:r>
              <a:rPr lang="zh-TW" altLang="en-US" sz="10000" dirty="0">
                <a:solidFill>
                  <a:srgbClr val="C00000"/>
                </a:solidFill>
                <a:latin typeface="Heiti TC Medium" charset="0"/>
                <a:ea typeface="華康超黑體(P)" pitchFamily="2" charset="-120"/>
                <a:sym typeface="Heiti TC Medium" charset="0"/>
              </a:rPr>
              <a:t>深化學習</a:t>
            </a:r>
            <a:endParaRPr lang="en-US" altLang="zh-TW" sz="10000" dirty="0">
              <a:solidFill>
                <a:schemeClr val="tx1">
                  <a:lumMod val="50000"/>
                  <a:lumOff val="50000"/>
                </a:schemeClr>
              </a:solidFill>
              <a:latin typeface="華康超黑體(P)" pitchFamily="2" charset="-120"/>
              <a:ea typeface="華康超黑體(P)" pitchFamily="2" charset="-120"/>
              <a:sym typeface="Helvetica Light"/>
            </a:endParaRPr>
          </a:p>
          <a:p>
            <a:pPr algn="ctr">
              <a:lnSpc>
                <a:spcPct val="95000"/>
              </a:lnSpc>
              <a:defRPr/>
            </a:pPr>
            <a:r>
              <a:rPr lang="zh-TW" altLang="en-US" sz="10000" dirty="0">
                <a:solidFill>
                  <a:srgbClr val="0000FF"/>
                </a:solidFill>
                <a:latin typeface="Heiti TC Medium" charset="0"/>
                <a:ea typeface="華康超黑體(P)" pitchFamily="2" charset="-120"/>
                <a:sym typeface="Heiti TC Medium" charset="0"/>
              </a:rPr>
              <a:t>基本</a:t>
            </a:r>
            <a:r>
              <a:rPr lang="zh-TW" altLang="en-US" sz="10000" dirty="0">
                <a:solidFill>
                  <a:srgbClr val="0000FF"/>
                </a:solidFill>
                <a:latin typeface="Heiti TC Medium" charset="0"/>
                <a:ea typeface="華康超黑體(P)" pitchFamily="2" charset="-120"/>
                <a:sym typeface="Heiti TC Medium" charset="0"/>
              </a:rPr>
              <a:t>能力</a:t>
            </a:r>
            <a:endParaRPr lang="zh-TW" altLang="en-US" sz="10000" dirty="0">
              <a:solidFill>
                <a:schemeClr val="tx1">
                  <a:lumMod val="50000"/>
                  <a:lumOff val="50000"/>
                </a:schemeClr>
              </a:solidFill>
              <a:latin typeface="華康超黑體(P)" pitchFamily="2" charset="-120"/>
              <a:ea typeface="華康超黑體(P)" pitchFamily="2" charset="-120"/>
              <a:sym typeface="Helvetica Light"/>
            </a:endParaRPr>
          </a:p>
          <a:p>
            <a:pPr algn="ctr">
              <a:lnSpc>
                <a:spcPct val="95000"/>
              </a:lnSpc>
              <a:defRPr/>
            </a:pPr>
            <a:endParaRPr lang="zh-TW" altLang="en-US" sz="10000" dirty="0">
              <a:solidFill>
                <a:srgbClr val="C00000"/>
              </a:solidFill>
              <a:latin typeface="Heiti TC Medium" charset="0"/>
              <a:ea typeface="華康超黑體(P)" pitchFamily="2" charset="-120"/>
              <a:sym typeface="Heiti TC Medium" charset="0"/>
            </a:endParaRPr>
          </a:p>
          <a:p>
            <a:pPr algn="ctr">
              <a:lnSpc>
                <a:spcPct val="95000"/>
              </a:lnSpc>
              <a:defRPr/>
            </a:pPr>
            <a:endParaRPr lang="zh-TW" altLang="en-US" sz="10000" kern="0" dirty="0">
              <a:solidFill>
                <a:schemeClr val="tx1">
                  <a:lumMod val="85000"/>
                  <a:lumOff val="15000"/>
                </a:schemeClr>
              </a:solidFill>
              <a:latin typeface="華康超黑體(P)" pitchFamily="2" charset="-120"/>
              <a:ea typeface="華康超黑體(P)" pitchFamily="2" charset="-120"/>
              <a:cs typeface="+mj-cs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1557338" y="-6132"/>
            <a:ext cx="576262" cy="5762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4000" dirty="0">
                <a:solidFill>
                  <a:srgbClr val="C00000"/>
                </a:solidFill>
                <a:latin typeface="華康超明體(P)" pitchFamily="2" charset="-120"/>
                <a:ea typeface="華康超明體(P)" pitchFamily="2" charset="-120"/>
              </a:rPr>
              <a:t>3</a:t>
            </a:r>
            <a:endParaRPr lang="zh-TW" altLang="en-US" sz="4000" dirty="0">
              <a:solidFill>
                <a:srgbClr val="C00000"/>
              </a:solidFill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7" name="Text Box 77"/>
          <p:cNvSpPr txBox="1">
            <a:spLocks noChangeArrowheads="1"/>
          </p:cNvSpPr>
          <p:nvPr/>
        </p:nvSpPr>
        <p:spPr bwMode="auto">
          <a:xfrm>
            <a:off x="10228349" y="6488668"/>
            <a:ext cx="441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10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9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nimBg="1"/>
      <p:bldP spid="6" grpId="0" uiExpand="1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503613" y="1411288"/>
            <a:ext cx="5162550" cy="519112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7D64B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800" dirty="0">
                <a:solidFill>
                  <a:schemeClr val="bg1"/>
                </a:solidFill>
                <a:ea typeface="華康超明體(P)" pitchFamily="2" charset="-120"/>
              </a:rPr>
              <a:t>非生醫領域學生之生科教學經驗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384551" y="1195389"/>
            <a:ext cx="5400675" cy="8239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4800">
                <a:solidFill>
                  <a:schemeClr val="bg1"/>
                </a:solidFill>
                <a:ea typeface="華康超明體(P)" pitchFamily="2" charset="-120"/>
              </a:rPr>
              <a:t> </a:t>
            </a:r>
            <a:r>
              <a:rPr lang="zh-TW" altLang="en-US" sz="4800">
                <a:solidFill>
                  <a:schemeClr val="bg1"/>
                </a:solidFill>
                <a:ea typeface="華康超明體(P)" pitchFamily="2" charset="-120"/>
              </a:rPr>
              <a:t>細胞、分子與生命 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756026" y="2139950"/>
            <a:ext cx="4752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3600" b="1" dirty="0">
                <a:latin typeface="Times New Roman" panose="02020603050405020304" pitchFamily="18" charset="0"/>
                <a:ea typeface="華康超明體(P)" pitchFamily="2" charset="-120"/>
                <a:cs typeface="Times New Roman" panose="02020603050405020304" pitchFamily="18" charset="0"/>
              </a:rPr>
              <a:t>Cell, Molecule and Life</a:t>
            </a:r>
            <a:endParaRPr lang="en-US" altLang="zh-TW" sz="36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華康超明體(P)" pitchFamily="2" charset="-120"/>
              <a:cs typeface="Times New Roman" panose="02020603050405020304" pitchFamily="18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152901" y="522289"/>
            <a:ext cx="395922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dirty="0">
                <a:ea typeface="華康超明體(P)" pitchFamily="2" charset="-120"/>
              </a:rPr>
              <a:t>臺灣大學 通識課程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295775" y="2852739"/>
            <a:ext cx="3671888" cy="535531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240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2 </a:t>
            </a:r>
            <a:r>
              <a:rPr lang="zh-TW" altLang="en-US" sz="240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學分 限非主修生物科系</a:t>
            </a:r>
          </a:p>
        </p:txBody>
      </p:sp>
      <p:pic>
        <p:nvPicPr>
          <p:cNvPr id="11271" name="Picture 7" descr="micky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7476" y="3644901"/>
            <a:ext cx="18716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049713" y="5873750"/>
            <a:ext cx="4260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3200" dirty="0">
                <a:latin typeface="華康超明體(P)" pitchFamily="2" charset="-120"/>
                <a:ea typeface="華康超明體(P)" pitchFamily="2" charset="-120"/>
              </a:rPr>
              <a:t>生化</a:t>
            </a:r>
            <a:r>
              <a:rPr lang="zh-TW" altLang="en-US" sz="3200" dirty="0">
                <a:latin typeface="華康超明體(P)" pitchFamily="2" charset="-120"/>
                <a:ea typeface="華康超明體(P)" pitchFamily="2" charset="-120"/>
              </a:rPr>
              <a:t>科技學系  莊 榮 輝</a:t>
            </a:r>
            <a:endParaRPr lang="zh-TW" alt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11" name="Text Box 77"/>
          <p:cNvSpPr txBox="1">
            <a:spLocks noChangeArrowheads="1"/>
          </p:cNvSpPr>
          <p:nvPr/>
        </p:nvSpPr>
        <p:spPr bwMode="auto">
          <a:xfrm>
            <a:off x="10234732" y="6488668"/>
            <a:ext cx="428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11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 animBg="1"/>
      <p:bldP spid="11266" grpId="0" animBg="1"/>
      <p:bldP spid="11267" grpId="0"/>
      <p:bldP spid="11269" grpId="0"/>
      <p:bldP spid="11270" grpId="0" animBg="1"/>
      <p:bldP spid="112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7"/>
          <p:cNvSpPr txBox="1">
            <a:spLocks noChangeArrowheads="1"/>
          </p:cNvSpPr>
          <p:nvPr/>
        </p:nvSpPr>
        <p:spPr bwMode="auto">
          <a:xfrm>
            <a:off x="10228347" y="6488668"/>
            <a:ext cx="441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12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19844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88088" y="404665"/>
            <a:ext cx="2954655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dirty="0">
                <a:latin typeface="華康楷書體W5(P)" panose="02010600010101010101" pitchFamily="2" charset="-120"/>
                <a:ea typeface="華康楷書體W5(P)" panose="02010600010101010101" pitchFamily="2" charset="-120"/>
                <a:cs typeface="Times New Roman" panose="02020603050405020304" pitchFamily="18" charset="0"/>
              </a:rPr>
              <a:t>復旦大學</a:t>
            </a:r>
            <a:endParaRPr lang="en-US" altLang="zh-TW" dirty="0">
              <a:latin typeface="華康楷書體W5(P)" panose="02010600010101010101" pitchFamily="2" charset="-12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通識教育評論</a:t>
            </a:r>
            <a:endParaRPr lang="en-US" altLang="zh-TW" sz="3600" dirty="0">
              <a:effectLst>
                <a:outerShdw blurRad="38100" dist="38100" dir="2700000" algn="tl">
                  <a:srgbClr val="C0C0C0"/>
                </a:outerShdw>
              </a:effectLst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TW" sz="28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2018 </a:t>
            </a:r>
          </a:p>
          <a:p>
            <a:pPr algn="ctr">
              <a:spcBef>
                <a:spcPts val="600"/>
              </a:spcBef>
              <a:defRPr/>
            </a:pPr>
            <a:r>
              <a:rPr lang="zh-TW" altLang="en-US" sz="24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總第四期 </a:t>
            </a:r>
            <a:r>
              <a:rPr lang="en-US" altLang="zh-TW" sz="24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p.43-54</a:t>
            </a:r>
            <a:endParaRPr lang="en-US" altLang="zh-TW" sz="2400" dirty="0"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05175" y="3614408"/>
            <a:ext cx="432048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3525" indent="-263525">
              <a:spcAft>
                <a:spcPts val="600"/>
              </a:spcAft>
              <a:defRPr/>
            </a:pPr>
            <a:r>
              <a:rPr lang="zh-TW" altLang="en-US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每個人都要修一門生物學相關的通識課程</a:t>
            </a:r>
            <a:endParaRPr lang="en-US" altLang="zh-TW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600"/>
              </a:spcAft>
              <a:defRPr/>
            </a:pPr>
            <a:r>
              <a:rPr lang="zh-TW" altLang="en-US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以生物化學角度設計的通識課程</a:t>
            </a:r>
            <a:endParaRPr lang="en-US" altLang="zh-TW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600"/>
              </a:spcAft>
              <a:defRPr/>
            </a:pPr>
            <a:r>
              <a:rPr lang="zh-TW" altLang="en-US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課程單位的組成：影片、投影片、主題</a:t>
            </a:r>
            <a:endParaRPr lang="en-US" altLang="zh-TW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600"/>
              </a:spcAft>
              <a:defRPr/>
            </a:pPr>
            <a:r>
              <a:rPr lang="zh-TW" altLang="en-US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授課主旨：了解、溝通、反思</a:t>
            </a:r>
            <a:endParaRPr lang="en-US" altLang="zh-TW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600"/>
              </a:spcAft>
              <a:defRPr/>
            </a:pPr>
            <a:r>
              <a:rPr lang="zh-TW" altLang="en-US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解決授課困難：版權、跨領域、名詞、轉譯、深化</a:t>
            </a:r>
            <a:endParaRPr lang="en-US" altLang="zh-TW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600"/>
              </a:spcAft>
              <a:defRPr/>
            </a:pPr>
            <a:r>
              <a:rPr lang="zh-TW" altLang="en-US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提升上課成效的利器：</a:t>
            </a:r>
            <a:r>
              <a:rPr lang="en-US" altLang="zh-TW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TA </a:t>
            </a:r>
            <a:r>
              <a:rPr lang="zh-TW" altLang="en-US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及 </a:t>
            </a:r>
            <a:r>
              <a:rPr lang="en-US" altLang="zh-TW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IRS</a:t>
            </a:r>
          </a:p>
          <a:p>
            <a:pPr marL="263525" indent="-263525">
              <a:spcAft>
                <a:spcPts val="600"/>
              </a:spcAft>
              <a:defRPr/>
            </a:pPr>
            <a:r>
              <a:rPr lang="zh-TW" altLang="en-US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整體成效心得</a:t>
            </a:r>
            <a:endParaRPr lang="en-US" altLang="zh-TW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52993" y="3068961"/>
            <a:ext cx="2954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400" dirty="0">
                <a:solidFill>
                  <a:srgbClr val="C0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生物領域的通識教學</a:t>
            </a:r>
            <a:endParaRPr lang="en-US" altLang="zh-TW" dirty="0">
              <a:solidFill>
                <a:srgbClr val="C00000"/>
              </a:solidFill>
              <a:latin typeface="華康楷書體W5(P)" panose="02010600010101010101" pitchFamily="2" charset="-12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-11113"/>
            <a:ext cx="6572250" cy="579438"/>
            <a:chOff x="0" y="-7"/>
            <a:chExt cx="4140" cy="365"/>
          </a:xfrm>
        </p:grpSpPr>
        <p:sp>
          <p:nvSpPr>
            <p:cNvPr id="3111" name="Rectangle 4"/>
            <p:cNvSpPr>
              <a:spLocks noChangeArrowheads="1"/>
            </p:cNvSpPr>
            <p:nvPr/>
          </p:nvSpPr>
          <p:spPr bwMode="auto">
            <a:xfrm>
              <a:off x="0" y="-7"/>
              <a:ext cx="2306" cy="365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3200">
                  <a:solidFill>
                    <a:schemeClr val="bg1"/>
                  </a:solidFill>
                  <a:ea typeface="華康超明體(P)" pitchFamily="2" charset="-120"/>
                </a:rPr>
                <a:t> </a:t>
              </a:r>
              <a:r>
                <a:rPr lang="zh-TW" altLang="en-US" sz="3200">
                  <a:solidFill>
                    <a:schemeClr val="bg1"/>
                  </a:solidFill>
                  <a:ea typeface="華康超明體(P)" pitchFamily="2" charset="-120"/>
                </a:rPr>
                <a:t>細胞、分子與生命 </a:t>
              </a:r>
            </a:p>
          </p:txBody>
        </p:sp>
        <p:sp>
          <p:nvSpPr>
            <p:cNvPr id="14341" name="Text Box 5"/>
            <p:cNvSpPr txBox="1">
              <a:spLocks noChangeArrowheads="1"/>
            </p:cNvSpPr>
            <p:nvPr/>
          </p:nvSpPr>
          <p:spPr bwMode="auto">
            <a:xfrm>
              <a:off x="2296" y="38"/>
              <a:ext cx="18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400">
                  <a:latin typeface="華康超明體(P)" pitchFamily="2" charset="-120"/>
                  <a:ea typeface="華康超明體(P)" pitchFamily="2" charset="-120"/>
                </a:rPr>
                <a:t>為何要開這門課程？</a:t>
              </a:r>
              <a:endParaRPr lang="zh-TW" altLang="en-US" sz="2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超明體(P)" pitchFamily="2" charset="-120"/>
                <a:ea typeface="華康超明體(P)" pitchFamily="2" charset="-120"/>
              </a:endParaRPr>
            </a:p>
          </p:txBody>
        </p:sp>
      </p:grp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135188" y="836614"/>
            <a:ext cx="80073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800" dirty="0">
                <a:ea typeface="華康超明體(P)" pitchFamily="2" charset="-120"/>
              </a:rPr>
              <a:t>開課主旨</a:t>
            </a:r>
            <a:r>
              <a:rPr lang="en-US" altLang="zh-TW" sz="2800" dirty="0">
                <a:ea typeface="華康超明體(P)" pitchFamily="2" charset="-120"/>
              </a:rPr>
              <a:t>︰</a:t>
            </a:r>
          </a:p>
          <a:p>
            <a:pPr>
              <a:lnSpc>
                <a:spcPct val="130000"/>
              </a:lnSpc>
            </a:pPr>
            <a:r>
              <a:rPr lang="zh-TW" altLang="en-US" sz="2800" dirty="0">
                <a:ea typeface="華康超明體(P)" pitchFamily="2" charset="-120"/>
              </a:rPr>
              <a:t>一、讓非主修自然學科的同學能夠瞭解生命現象。</a:t>
            </a:r>
          </a:p>
          <a:p>
            <a:pPr>
              <a:lnSpc>
                <a:spcPct val="130000"/>
              </a:lnSpc>
            </a:pPr>
            <a:r>
              <a:rPr lang="zh-TW" altLang="en-US" sz="2800" dirty="0">
                <a:ea typeface="華康超明體(P)" pitchFamily="2" charset="-120"/>
              </a:rPr>
              <a:t>二、尋求生命科學與其它學科之間的關聯與流通。</a:t>
            </a:r>
          </a:p>
          <a:p>
            <a:pPr>
              <a:lnSpc>
                <a:spcPct val="130000"/>
              </a:lnSpc>
            </a:pPr>
            <a:r>
              <a:rPr lang="zh-TW" altLang="en-US" sz="2800" dirty="0">
                <a:ea typeface="華康超明體(P)" pitchFamily="2" charset="-120"/>
              </a:rPr>
              <a:t>三、由瞭解生命現象與啟示反省人類社會之行為。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846263" y="5514976"/>
            <a:ext cx="864235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/>
              <a:t>本課程鼓勵以</a:t>
            </a:r>
            <a:r>
              <a:rPr lang="en-US" altLang="zh-TW">
                <a:solidFill>
                  <a:srgbClr val="006666"/>
                </a:solidFill>
              </a:rPr>
              <a:t>『</a:t>
            </a:r>
            <a:r>
              <a:rPr lang="zh-TW" altLang="en-US">
                <a:solidFill>
                  <a:srgbClr val="006666"/>
                </a:solidFill>
                <a:ea typeface="華康超明體(P)" pitchFamily="2" charset="-120"/>
              </a:rPr>
              <a:t>你的觀點</a:t>
            </a:r>
            <a:r>
              <a:rPr lang="en-US" altLang="zh-TW">
                <a:solidFill>
                  <a:srgbClr val="006666"/>
                </a:solidFill>
              </a:rPr>
              <a:t>』</a:t>
            </a:r>
            <a:r>
              <a:rPr lang="zh-TW" altLang="en-US"/>
              <a:t>去看待生命，然後檢討你所認知的生命，與不同領域的同學，到底有多大的落差或偏執，並反思如何調整、校正、互相理解，共同達致最接近真實的生命觀。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9455150" y="1"/>
            <a:ext cx="1212850" cy="366713"/>
          </a:xfrm>
          <a:prstGeom prst="rect">
            <a:avLst/>
          </a:prstGeom>
          <a:solidFill>
            <a:srgbClr val="7D64B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Times New Roman" pitchFamily="18" charset="0"/>
              </a:rPr>
              <a:t>Philosophy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016501" y="3284538"/>
            <a:ext cx="2030413" cy="2089150"/>
            <a:chOff x="3301" y="1349"/>
            <a:chExt cx="1786" cy="1759"/>
          </a:xfrm>
        </p:grpSpPr>
        <p:sp>
          <p:nvSpPr>
            <p:cNvPr id="3102" name="Oval 11"/>
            <p:cNvSpPr>
              <a:spLocks noChangeArrowheads="1"/>
            </p:cNvSpPr>
            <p:nvPr/>
          </p:nvSpPr>
          <p:spPr bwMode="auto">
            <a:xfrm>
              <a:off x="3958" y="1349"/>
              <a:ext cx="454" cy="45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3" name="Oval 12"/>
            <p:cNvSpPr>
              <a:spLocks noChangeArrowheads="1"/>
            </p:cNvSpPr>
            <p:nvPr/>
          </p:nvSpPr>
          <p:spPr bwMode="auto">
            <a:xfrm>
              <a:off x="3527" y="1515"/>
              <a:ext cx="454" cy="45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4" name="Oval 13"/>
            <p:cNvSpPr>
              <a:spLocks noChangeArrowheads="1"/>
            </p:cNvSpPr>
            <p:nvPr/>
          </p:nvSpPr>
          <p:spPr bwMode="auto">
            <a:xfrm>
              <a:off x="3301" y="1921"/>
              <a:ext cx="454" cy="45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5" name="Oval 14"/>
            <p:cNvSpPr>
              <a:spLocks noChangeArrowheads="1"/>
            </p:cNvSpPr>
            <p:nvPr/>
          </p:nvSpPr>
          <p:spPr bwMode="auto">
            <a:xfrm>
              <a:off x="3385" y="2376"/>
              <a:ext cx="454" cy="45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6" name="Oval 15"/>
            <p:cNvSpPr>
              <a:spLocks noChangeArrowheads="1"/>
            </p:cNvSpPr>
            <p:nvPr/>
          </p:nvSpPr>
          <p:spPr bwMode="auto">
            <a:xfrm>
              <a:off x="3750" y="2654"/>
              <a:ext cx="454" cy="45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7" name="Oval 16"/>
            <p:cNvSpPr>
              <a:spLocks noChangeArrowheads="1"/>
            </p:cNvSpPr>
            <p:nvPr/>
          </p:nvSpPr>
          <p:spPr bwMode="auto">
            <a:xfrm>
              <a:off x="4205" y="2645"/>
              <a:ext cx="454" cy="45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8" name="Oval 17"/>
            <p:cNvSpPr>
              <a:spLocks noChangeArrowheads="1"/>
            </p:cNvSpPr>
            <p:nvPr/>
          </p:nvSpPr>
          <p:spPr bwMode="auto">
            <a:xfrm>
              <a:off x="4564" y="2355"/>
              <a:ext cx="454" cy="45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9" name="Oval 18"/>
            <p:cNvSpPr>
              <a:spLocks noChangeArrowheads="1"/>
            </p:cNvSpPr>
            <p:nvPr/>
          </p:nvSpPr>
          <p:spPr bwMode="auto">
            <a:xfrm>
              <a:off x="4633" y="1898"/>
              <a:ext cx="454" cy="45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0" name="Oval 19"/>
            <p:cNvSpPr>
              <a:spLocks noChangeArrowheads="1"/>
            </p:cNvSpPr>
            <p:nvPr/>
          </p:nvSpPr>
          <p:spPr bwMode="auto">
            <a:xfrm>
              <a:off x="4395" y="1504"/>
              <a:ext cx="454" cy="45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4356" name="Oval 20"/>
          <p:cNvSpPr>
            <a:spLocks noChangeArrowheads="1"/>
          </p:cNvSpPr>
          <p:nvPr/>
        </p:nvSpPr>
        <p:spPr bwMode="auto">
          <a:xfrm>
            <a:off x="5414964" y="3813176"/>
            <a:ext cx="1235075" cy="1222375"/>
          </a:xfrm>
          <a:prstGeom prst="ellipse">
            <a:avLst/>
          </a:prstGeom>
          <a:solidFill>
            <a:srgbClr val="006666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73663" y="3578225"/>
            <a:ext cx="1727200" cy="1695450"/>
            <a:chOff x="1953" y="1056"/>
            <a:chExt cx="1775" cy="1742"/>
          </a:xfrm>
        </p:grpSpPr>
        <p:sp>
          <p:nvSpPr>
            <p:cNvPr id="3093" name="Oval 22"/>
            <p:cNvSpPr>
              <a:spLocks noChangeArrowheads="1"/>
            </p:cNvSpPr>
            <p:nvPr/>
          </p:nvSpPr>
          <p:spPr bwMode="auto">
            <a:xfrm>
              <a:off x="2599" y="1056"/>
              <a:ext cx="454" cy="4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4" name="Oval 23"/>
            <p:cNvSpPr>
              <a:spLocks noChangeArrowheads="1"/>
            </p:cNvSpPr>
            <p:nvPr/>
          </p:nvSpPr>
          <p:spPr bwMode="auto">
            <a:xfrm>
              <a:off x="2168" y="1205"/>
              <a:ext cx="454" cy="4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5" name="Oval 24"/>
            <p:cNvSpPr>
              <a:spLocks noChangeArrowheads="1"/>
            </p:cNvSpPr>
            <p:nvPr/>
          </p:nvSpPr>
          <p:spPr bwMode="auto">
            <a:xfrm>
              <a:off x="1953" y="1611"/>
              <a:ext cx="454" cy="4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6" name="Oval 25"/>
            <p:cNvSpPr>
              <a:spLocks noChangeArrowheads="1"/>
            </p:cNvSpPr>
            <p:nvPr/>
          </p:nvSpPr>
          <p:spPr bwMode="auto">
            <a:xfrm>
              <a:off x="2026" y="2066"/>
              <a:ext cx="454" cy="4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7" name="Oval 26"/>
            <p:cNvSpPr>
              <a:spLocks noChangeArrowheads="1"/>
            </p:cNvSpPr>
            <p:nvPr/>
          </p:nvSpPr>
          <p:spPr bwMode="auto">
            <a:xfrm>
              <a:off x="2391" y="2344"/>
              <a:ext cx="454" cy="4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8" name="Oval 27"/>
            <p:cNvSpPr>
              <a:spLocks noChangeArrowheads="1"/>
            </p:cNvSpPr>
            <p:nvPr/>
          </p:nvSpPr>
          <p:spPr bwMode="auto">
            <a:xfrm>
              <a:off x="2846" y="2335"/>
              <a:ext cx="454" cy="4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9" name="Oval 28"/>
            <p:cNvSpPr>
              <a:spLocks noChangeArrowheads="1"/>
            </p:cNvSpPr>
            <p:nvPr/>
          </p:nvSpPr>
          <p:spPr bwMode="auto">
            <a:xfrm>
              <a:off x="3205" y="2045"/>
              <a:ext cx="454" cy="4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0" name="Oval 29"/>
            <p:cNvSpPr>
              <a:spLocks noChangeArrowheads="1"/>
            </p:cNvSpPr>
            <p:nvPr/>
          </p:nvSpPr>
          <p:spPr bwMode="auto">
            <a:xfrm>
              <a:off x="3274" y="1588"/>
              <a:ext cx="454" cy="4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1" name="Oval 30"/>
            <p:cNvSpPr>
              <a:spLocks noChangeArrowheads="1"/>
            </p:cNvSpPr>
            <p:nvPr/>
          </p:nvSpPr>
          <p:spPr bwMode="auto">
            <a:xfrm>
              <a:off x="3030" y="1200"/>
              <a:ext cx="454" cy="45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4369" name="Text Box 33"/>
          <p:cNvSpPr txBox="1">
            <a:spLocks noChangeArrowheads="1"/>
          </p:cNvSpPr>
          <p:nvPr/>
        </p:nvSpPr>
        <p:spPr bwMode="auto">
          <a:xfrm>
            <a:off x="5630863" y="4205288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ea typeface="華康超明體(P)" pitchFamily="2" charset="-120"/>
              </a:rPr>
              <a:t>生命</a:t>
            </a:r>
          </a:p>
        </p:txBody>
      </p:sp>
      <p:sp>
        <p:nvSpPr>
          <p:cNvPr id="14371" name="Oval 35"/>
          <p:cNvSpPr>
            <a:spLocks noChangeArrowheads="1"/>
          </p:cNvSpPr>
          <p:nvPr/>
        </p:nvSpPr>
        <p:spPr bwMode="auto">
          <a:xfrm>
            <a:off x="5803901" y="3576638"/>
            <a:ext cx="441325" cy="44291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372" name="Oval 36"/>
          <p:cNvSpPr>
            <a:spLocks noChangeArrowheads="1"/>
          </p:cNvSpPr>
          <p:nvPr/>
        </p:nvSpPr>
        <p:spPr bwMode="auto">
          <a:xfrm>
            <a:off x="5384801" y="3722689"/>
            <a:ext cx="441325" cy="4413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373" name="Oval 37"/>
          <p:cNvSpPr>
            <a:spLocks noChangeArrowheads="1"/>
          </p:cNvSpPr>
          <p:nvPr/>
        </p:nvSpPr>
        <p:spPr bwMode="auto">
          <a:xfrm>
            <a:off x="5175251" y="4117976"/>
            <a:ext cx="441325" cy="4413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374" name="Oval 38"/>
          <p:cNvSpPr>
            <a:spLocks noChangeArrowheads="1"/>
          </p:cNvSpPr>
          <p:nvPr/>
        </p:nvSpPr>
        <p:spPr bwMode="auto">
          <a:xfrm>
            <a:off x="5246689" y="4560889"/>
            <a:ext cx="441325" cy="4413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375" name="Oval 39"/>
          <p:cNvSpPr>
            <a:spLocks noChangeArrowheads="1"/>
          </p:cNvSpPr>
          <p:nvPr/>
        </p:nvSpPr>
        <p:spPr bwMode="auto">
          <a:xfrm>
            <a:off x="5600701" y="4830764"/>
            <a:ext cx="442913" cy="4413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376" name="Oval 40"/>
          <p:cNvSpPr>
            <a:spLocks noChangeArrowheads="1"/>
          </p:cNvSpPr>
          <p:nvPr/>
        </p:nvSpPr>
        <p:spPr bwMode="auto">
          <a:xfrm>
            <a:off x="6043614" y="4821238"/>
            <a:ext cx="441325" cy="44291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377" name="Oval 41"/>
          <p:cNvSpPr>
            <a:spLocks noChangeArrowheads="1"/>
          </p:cNvSpPr>
          <p:nvPr/>
        </p:nvSpPr>
        <p:spPr bwMode="auto">
          <a:xfrm>
            <a:off x="6392864" y="4540251"/>
            <a:ext cx="441325" cy="4413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378" name="Oval 42"/>
          <p:cNvSpPr>
            <a:spLocks noChangeArrowheads="1"/>
          </p:cNvSpPr>
          <p:nvPr/>
        </p:nvSpPr>
        <p:spPr bwMode="auto">
          <a:xfrm>
            <a:off x="6459538" y="4095751"/>
            <a:ext cx="442912" cy="4413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379" name="Oval 43"/>
          <p:cNvSpPr>
            <a:spLocks noChangeArrowheads="1"/>
          </p:cNvSpPr>
          <p:nvPr/>
        </p:nvSpPr>
        <p:spPr bwMode="auto">
          <a:xfrm>
            <a:off x="6223001" y="3717926"/>
            <a:ext cx="441325" cy="4413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5638800" y="4181475"/>
            <a:ext cx="793750" cy="457200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bg1"/>
                </a:solidFill>
                <a:ea typeface="華康超明體(P)" pitchFamily="2" charset="-120"/>
              </a:rPr>
              <a:t>人間</a:t>
            </a:r>
          </a:p>
        </p:txBody>
      </p:sp>
      <p:sp>
        <p:nvSpPr>
          <p:cNvPr id="41" name="Text Box 77"/>
          <p:cNvSpPr txBox="1">
            <a:spLocks noChangeArrowheads="1"/>
          </p:cNvSpPr>
          <p:nvPr/>
        </p:nvSpPr>
        <p:spPr bwMode="auto">
          <a:xfrm>
            <a:off x="10228351" y="6488668"/>
            <a:ext cx="441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13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3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3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3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3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3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3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uiExpand="1" build="p"/>
      <p:bldP spid="14343" grpId="0"/>
      <p:bldP spid="14345" grpId="0" animBg="1"/>
      <p:bldP spid="14356" grpId="0" uiExpand="1" animBg="1"/>
      <p:bldP spid="14369" grpId="0" uiExpand="1"/>
      <p:bldP spid="14371" grpId="0" uiExpand="1" animBg="1"/>
      <p:bldP spid="14371" grpId="1" animBg="1"/>
      <p:bldP spid="14372" grpId="0" uiExpand="1" animBg="1"/>
      <p:bldP spid="14372" grpId="1" animBg="1"/>
      <p:bldP spid="14373" grpId="0" uiExpand="1" animBg="1"/>
      <p:bldP spid="14373" grpId="1" animBg="1"/>
      <p:bldP spid="14374" grpId="0" uiExpand="1" animBg="1"/>
      <p:bldP spid="14374" grpId="1" animBg="1"/>
      <p:bldP spid="14375" grpId="0" uiExpand="1" animBg="1"/>
      <p:bldP spid="14375" grpId="1" animBg="1"/>
      <p:bldP spid="14376" grpId="0" uiExpand="1" animBg="1"/>
      <p:bldP spid="14376" grpId="1" animBg="1"/>
      <p:bldP spid="14377" grpId="0" uiExpand="1" animBg="1"/>
      <p:bldP spid="14377" grpId="1" animBg="1"/>
      <p:bldP spid="14378" grpId="0" uiExpand="1" animBg="1"/>
      <p:bldP spid="14378" grpId="1" animBg="1"/>
      <p:bldP spid="14379" grpId="0" uiExpand="1" animBg="1"/>
      <p:bldP spid="14379" grpId="1" animBg="1"/>
      <p:bldP spid="143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80"/>
          <p:cNvSpPr/>
          <p:nvPr/>
        </p:nvSpPr>
        <p:spPr>
          <a:xfrm>
            <a:off x="8588857" y="553246"/>
            <a:ext cx="2079144" cy="2659855"/>
          </a:xfrm>
          <a:prstGeom prst="rect">
            <a:avLst/>
          </a:prstGeom>
          <a:solidFill>
            <a:srgbClr val="C9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altLang="zh-TW" sz="1400" dirty="0">
                <a:solidFill>
                  <a:schemeClr val="tx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3</a:t>
            </a:r>
            <a:endParaRPr lang="zh-TW" altLang="en-US" sz="1400" dirty="0">
              <a:solidFill>
                <a:schemeClr val="tx1"/>
              </a:solidFill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4989514" y="553246"/>
            <a:ext cx="3531298" cy="2659855"/>
          </a:xfrm>
          <a:prstGeom prst="rect">
            <a:avLst/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altLang="zh-TW" sz="1400" dirty="0">
                <a:solidFill>
                  <a:schemeClr val="tx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2</a:t>
            </a:r>
            <a:endParaRPr lang="zh-TW" altLang="en-US" sz="1400" dirty="0">
              <a:solidFill>
                <a:schemeClr val="tx1"/>
              </a:solidFill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1524001" y="553246"/>
            <a:ext cx="3397469" cy="2659855"/>
          </a:xfrm>
          <a:prstGeom prst="rect">
            <a:avLst/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altLang="zh-TW" sz="1400" dirty="0">
                <a:solidFill>
                  <a:schemeClr val="tx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1</a:t>
            </a:r>
            <a:endParaRPr lang="zh-TW" altLang="en-US" sz="1400" dirty="0">
              <a:solidFill>
                <a:schemeClr val="tx1"/>
              </a:solidFill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24001" y="3549650"/>
            <a:ext cx="3419475" cy="330835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n-US" altLang="zh-TW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</a:t>
            </a:r>
            <a:r>
              <a:rPr lang="zh-TW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從未達標</a:t>
            </a:r>
            <a:r>
              <a:rPr lang="en-US" altLang="zh-TW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11675" y="765175"/>
            <a:ext cx="863600" cy="1943100"/>
            <a:chOff x="1882" y="482"/>
            <a:chExt cx="544" cy="1224"/>
          </a:xfrm>
        </p:grpSpPr>
        <p:sp>
          <p:nvSpPr>
            <p:cNvPr id="5180" name="Line 3"/>
            <p:cNvSpPr>
              <a:spLocks noChangeShapeType="1"/>
            </p:cNvSpPr>
            <p:nvPr/>
          </p:nvSpPr>
          <p:spPr bwMode="auto">
            <a:xfrm>
              <a:off x="1882" y="482"/>
              <a:ext cx="544" cy="9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81" name="Line 4"/>
            <p:cNvSpPr>
              <a:spLocks noChangeShapeType="1"/>
            </p:cNvSpPr>
            <p:nvPr/>
          </p:nvSpPr>
          <p:spPr bwMode="auto">
            <a:xfrm flipV="1">
              <a:off x="1882" y="935"/>
              <a:ext cx="544" cy="771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9466263" y="5732463"/>
            <a:ext cx="360362" cy="285750"/>
          </a:xfrm>
          <a:prstGeom prst="rect">
            <a:avLst/>
          </a:prstGeom>
          <a:solidFill>
            <a:srgbClr val="CCFF99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CCFF99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zh-TW" altLang="en-US" sz="1400">
                <a:solidFill>
                  <a:srgbClr val="0066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筆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0" y="-11113"/>
            <a:ext cx="5962650" cy="579438"/>
            <a:chOff x="0" y="-7"/>
            <a:chExt cx="3756" cy="365"/>
          </a:xfrm>
        </p:grpSpPr>
        <p:sp>
          <p:nvSpPr>
            <p:cNvPr id="5178" name="Rectangle 8"/>
            <p:cNvSpPr>
              <a:spLocks noChangeArrowheads="1"/>
            </p:cNvSpPr>
            <p:nvPr/>
          </p:nvSpPr>
          <p:spPr bwMode="auto">
            <a:xfrm>
              <a:off x="0" y="-7"/>
              <a:ext cx="2306" cy="365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3200">
                  <a:solidFill>
                    <a:schemeClr val="bg1"/>
                  </a:solidFill>
                  <a:ea typeface="華康超明體(P)" pitchFamily="2" charset="-120"/>
                </a:rPr>
                <a:t> </a:t>
              </a:r>
              <a:r>
                <a:rPr lang="zh-TW" altLang="en-US" sz="3200">
                  <a:solidFill>
                    <a:schemeClr val="bg1"/>
                  </a:solidFill>
                  <a:ea typeface="華康超明體(P)" pitchFamily="2" charset="-120"/>
                </a:rPr>
                <a:t>細胞、分子與生命 </a:t>
              </a:r>
            </a:p>
          </p:txBody>
        </p:sp>
        <p:sp>
          <p:nvSpPr>
            <p:cNvPr id="5179" name="Text Box 9"/>
            <p:cNvSpPr txBox="1">
              <a:spLocks noChangeArrowheads="1"/>
            </p:cNvSpPr>
            <p:nvPr/>
          </p:nvSpPr>
          <p:spPr bwMode="auto">
            <a:xfrm>
              <a:off x="2296" y="38"/>
              <a:ext cx="14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TW" altLang="en-US" sz="2400">
                  <a:latin typeface="華康超明體(P)" pitchFamily="2" charset="-120"/>
                  <a:ea typeface="華康超明體(P)" pitchFamily="2" charset="-120"/>
                </a:rPr>
                <a:t>上課方式與評分</a:t>
              </a:r>
            </a:p>
          </p:txBody>
        </p:sp>
      </p:grp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559496" y="2744789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777777"/>
                </a:solidFill>
                <a:latin typeface="華康超明體(P)" pitchFamily="2" charset="-120"/>
                <a:ea typeface="華康超明體(P)" pitchFamily="2" charset="-120"/>
              </a:rPr>
              <a:t>觀看紀錄片</a:t>
            </a:r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4656138" y="1557339"/>
            <a:ext cx="576262" cy="503237"/>
          </a:xfrm>
          <a:prstGeom prst="rightArrow">
            <a:avLst>
              <a:gd name="adj1" fmla="val 50157"/>
              <a:gd name="adj2" fmla="val 47321"/>
            </a:avLst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221289" y="2781300"/>
            <a:ext cx="31357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777777"/>
                </a:solidFill>
                <a:latin typeface="華康超明體(P)" pitchFamily="2" charset="-120"/>
                <a:ea typeface="華康超明體(P)" pitchFamily="2" charset="-120"/>
              </a:rPr>
              <a:t>要點</a:t>
            </a:r>
            <a:r>
              <a:rPr lang="zh-TW" altLang="en-US" sz="2000" dirty="0">
                <a:solidFill>
                  <a:srgbClr val="777777"/>
                </a:solidFill>
                <a:latin typeface="華康超明體(P)" pitchFamily="2" charset="-120"/>
                <a:ea typeface="華康超明體(P)" pitchFamily="2" charset="-120"/>
              </a:rPr>
              <a:t>整理：說明</a:t>
            </a:r>
            <a:r>
              <a:rPr lang="zh-TW" altLang="en-US" sz="2000" dirty="0">
                <a:solidFill>
                  <a:srgbClr val="777777"/>
                </a:solidFill>
                <a:latin typeface="華康超明體(P)" pitchFamily="2" charset="-120"/>
                <a:ea typeface="華康超明體(P)" pitchFamily="2" charset="-120"/>
              </a:rPr>
              <a:t>投影片 </a:t>
            </a:r>
            <a:r>
              <a:rPr lang="en-US" altLang="zh-TW" dirty="0">
                <a:solidFill>
                  <a:srgbClr val="777777"/>
                </a:solidFill>
                <a:latin typeface="華康超明體(P)" pitchFamily="2" charset="-120"/>
                <a:ea typeface="華康超明體(P)" pitchFamily="2" charset="-120"/>
              </a:rPr>
              <a:t>(C)</a:t>
            </a: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8256588" y="1557339"/>
            <a:ext cx="576262" cy="503237"/>
          </a:xfrm>
          <a:prstGeom prst="rightArrow">
            <a:avLst>
              <a:gd name="adj1" fmla="val 50157"/>
              <a:gd name="adj2" fmla="val 47321"/>
            </a:avLst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8975725" y="1412876"/>
            <a:ext cx="1467068" cy="830997"/>
          </a:xfrm>
          <a:prstGeom prst="rect">
            <a:avLst/>
          </a:prstGeom>
          <a:solidFill>
            <a:srgbClr val="0066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討論、記錄</a:t>
            </a:r>
          </a:p>
          <a:p>
            <a:pPr>
              <a:lnSpc>
                <a:spcPct val="120000"/>
              </a:lnSpc>
            </a:pPr>
            <a:r>
              <a:rPr lang="zh-TW" altLang="en-US" sz="200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心得、延伸</a:t>
            </a: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1641475" y="6021389"/>
            <a:ext cx="1862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rgbClr val="777777"/>
                </a:solidFill>
                <a:latin typeface="華康超明體(P)" pitchFamily="2" charset="-120"/>
                <a:ea typeface="華康超明體(P)" pitchFamily="2" charset="-120"/>
              </a:rPr>
              <a:t>主題投影片 </a:t>
            </a:r>
            <a:r>
              <a:rPr lang="en-US" altLang="zh-TW" sz="2000">
                <a:solidFill>
                  <a:srgbClr val="777777"/>
                </a:solidFill>
                <a:latin typeface="華康超明體(P)" pitchFamily="2" charset="-120"/>
                <a:ea typeface="華康超明體(P)" pitchFamily="2" charset="-120"/>
              </a:rPr>
              <a:t>(S)</a:t>
            </a:r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 rot="5400000">
            <a:off x="2243138" y="3249613"/>
            <a:ext cx="576263" cy="503238"/>
          </a:xfrm>
          <a:prstGeom prst="rightArrow">
            <a:avLst>
              <a:gd name="adj1" fmla="val 50157"/>
              <a:gd name="adj2" fmla="val 47321"/>
            </a:avLst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4583113" y="4932364"/>
            <a:ext cx="576262" cy="503237"/>
          </a:xfrm>
          <a:prstGeom prst="rightArrow">
            <a:avLst>
              <a:gd name="adj1" fmla="val 50157"/>
              <a:gd name="adj2" fmla="val 47321"/>
            </a:avLst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5808663" y="4572001"/>
            <a:ext cx="1467068" cy="830997"/>
          </a:xfrm>
          <a:prstGeom prst="rect">
            <a:avLst/>
          </a:prstGeom>
          <a:solidFill>
            <a:srgbClr val="0066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TW" altLang="en-US" sz="200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討論、記錄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sz="200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心得、延伸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041903" y="3563938"/>
            <a:ext cx="768351" cy="1422400"/>
            <a:chOff x="2171" y="2205"/>
            <a:chExt cx="484" cy="896"/>
          </a:xfrm>
        </p:grpSpPr>
        <p:sp>
          <p:nvSpPr>
            <p:cNvPr id="5176" name="Text Box 20"/>
            <p:cNvSpPr txBox="1">
              <a:spLocks noChangeArrowheads="1"/>
            </p:cNvSpPr>
            <p:nvPr/>
          </p:nvSpPr>
          <p:spPr bwMode="auto">
            <a:xfrm>
              <a:off x="2171" y="2205"/>
              <a:ext cx="406" cy="630"/>
            </a:xfrm>
            <a:prstGeom prst="rect">
              <a:avLst/>
            </a:prstGeom>
            <a:solidFill>
              <a:srgbClr val="D9FFD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TW" altLang="en-US"/>
                <a:t>課堂</a:t>
              </a:r>
            </a:p>
            <a:p>
              <a:pPr>
                <a:lnSpc>
                  <a:spcPct val="110000"/>
                </a:lnSpc>
              </a:pPr>
              <a:r>
                <a:rPr lang="zh-TW" altLang="en-US"/>
                <a:t>即時</a:t>
              </a:r>
            </a:p>
            <a:p>
              <a:pPr>
                <a:lnSpc>
                  <a:spcPct val="110000"/>
                </a:lnSpc>
              </a:pPr>
              <a:r>
                <a:rPr lang="zh-TW" altLang="en-US"/>
                <a:t>討論</a:t>
              </a:r>
            </a:p>
          </p:txBody>
        </p:sp>
        <p:cxnSp>
          <p:nvCxnSpPr>
            <p:cNvPr id="5177" name="AutoShape 21"/>
            <p:cNvCxnSpPr>
              <a:cxnSpLocks noChangeShapeType="1"/>
              <a:stCxn id="5176" idx="2"/>
              <a:endCxn id="18450" idx="1"/>
            </p:cNvCxnSpPr>
            <p:nvPr/>
          </p:nvCxnSpPr>
          <p:spPr bwMode="auto">
            <a:xfrm rot="16200000" flipH="1">
              <a:off x="2381" y="2828"/>
              <a:ext cx="267" cy="280"/>
            </a:xfrm>
            <a:prstGeom prst="bentConnector2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cxn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7773995" y="5165727"/>
            <a:ext cx="950913" cy="1385888"/>
            <a:chOff x="3892" y="3214"/>
            <a:chExt cx="599" cy="873"/>
          </a:xfrm>
        </p:grpSpPr>
        <p:sp>
          <p:nvSpPr>
            <p:cNvPr id="18455" name="Text Box 23"/>
            <p:cNvSpPr txBox="1">
              <a:spLocks noChangeArrowheads="1"/>
            </p:cNvSpPr>
            <p:nvPr/>
          </p:nvSpPr>
          <p:spPr bwMode="auto">
            <a:xfrm>
              <a:off x="4084" y="3612"/>
              <a:ext cx="407" cy="233"/>
            </a:xfrm>
            <a:prstGeom prst="rect">
              <a:avLst/>
            </a:prstGeom>
            <a:solidFill>
              <a:srgbClr val="FF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/>
                <a:t>考試</a:t>
              </a:r>
            </a:p>
          </p:txBody>
        </p:sp>
        <p:cxnSp>
          <p:nvCxnSpPr>
            <p:cNvPr id="5173" name="AutoShape 24"/>
            <p:cNvCxnSpPr>
              <a:cxnSpLocks noChangeShapeType="1"/>
              <a:stCxn id="18455" idx="0"/>
              <a:endCxn id="5167" idx="2"/>
            </p:cNvCxnSpPr>
            <p:nvPr/>
          </p:nvCxnSpPr>
          <p:spPr bwMode="auto">
            <a:xfrm rot="5400000" flipH="1" flipV="1">
              <a:off x="4091" y="3411"/>
              <a:ext cx="397" cy="4"/>
            </a:xfrm>
            <a:prstGeom prst="bentConnector3">
              <a:avLst>
                <a:gd name="adj1" fmla="val 50000"/>
              </a:avLst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174" name="AutoShape 25"/>
            <p:cNvCxnSpPr>
              <a:cxnSpLocks noChangeShapeType="1"/>
              <a:stCxn id="18469" idx="3"/>
              <a:endCxn id="18455" idx="2"/>
            </p:cNvCxnSpPr>
            <p:nvPr/>
          </p:nvCxnSpPr>
          <p:spPr bwMode="auto">
            <a:xfrm flipV="1">
              <a:off x="3898" y="3845"/>
              <a:ext cx="390" cy="242"/>
            </a:xfrm>
            <a:prstGeom prst="bentConnector2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175" name="AutoShape 26"/>
            <p:cNvCxnSpPr>
              <a:cxnSpLocks noChangeShapeType="1"/>
              <a:stCxn id="18455" idx="1"/>
              <a:endCxn id="5160" idx="3"/>
            </p:cNvCxnSpPr>
            <p:nvPr/>
          </p:nvCxnSpPr>
          <p:spPr bwMode="auto">
            <a:xfrm flipH="1" flipV="1">
              <a:off x="3892" y="3728"/>
              <a:ext cx="192" cy="0"/>
            </a:xfrm>
            <a:prstGeom prst="straightConnector1">
              <a:avLst/>
            </a:prstGeom>
            <a:noFill/>
            <a:ln w="3175">
              <a:solidFill>
                <a:srgbClr val="BFBFBF"/>
              </a:solidFill>
              <a:round/>
              <a:headEnd/>
              <a:tailEnd/>
            </a:ln>
          </p:spPr>
        </p:cxn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5986464" y="3922715"/>
            <a:ext cx="2973388" cy="1244601"/>
            <a:chOff x="2766" y="2431"/>
            <a:chExt cx="1873" cy="784"/>
          </a:xfrm>
        </p:grpSpPr>
        <p:sp>
          <p:nvSpPr>
            <p:cNvPr id="18460" name="Text Box 28"/>
            <p:cNvSpPr txBox="1">
              <a:spLocks noChangeArrowheads="1"/>
            </p:cNvSpPr>
            <p:nvPr/>
          </p:nvSpPr>
          <p:spPr bwMode="auto">
            <a:xfrm>
              <a:off x="2766" y="2432"/>
              <a:ext cx="700" cy="239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/>
                <a:t>隨堂筆記</a:t>
              </a:r>
            </a:p>
          </p:txBody>
        </p:sp>
        <p:sp>
          <p:nvSpPr>
            <p:cNvPr id="5167" name="Text Box 29"/>
            <p:cNvSpPr txBox="1">
              <a:spLocks noChangeArrowheads="1"/>
            </p:cNvSpPr>
            <p:nvPr/>
          </p:nvSpPr>
          <p:spPr bwMode="auto">
            <a:xfrm>
              <a:off x="3945" y="2982"/>
              <a:ext cx="694" cy="23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TW" altLang="en-US" dirty="0"/>
                <a:t>課後整理</a:t>
              </a:r>
            </a:p>
          </p:txBody>
        </p:sp>
        <p:cxnSp>
          <p:nvCxnSpPr>
            <p:cNvPr id="5168" name="AutoShape 30"/>
            <p:cNvCxnSpPr>
              <a:cxnSpLocks noChangeShapeType="1"/>
              <a:stCxn id="18450" idx="0"/>
              <a:endCxn id="18460" idx="2"/>
            </p:cNvCxnSpPr>
            <p:nvPr/>
          </p:nvCxnSpPr>
          <p:spPr bwMode="auto">
            <a:xfrm rot="16200000" flipV="1">
              <a:off x="3032" y="2755"/>
              <a:ext cx="169" cy="0"/>
            </a:xfrm>
            <a:prstGeom prst="bentConnector3">
              <a:avLst>
                <a:gd name="adj1" fmla="val 50000"/>
              </a:avLst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169" name="AutoShape 31"/>
            <p:cNvCxnSpPr>
              <a:cxnSpLocks noChangeShapeType="1"/>
              <a:stCxn id="5167" idx="1"/>
              <a:endCxn id="18450" idx="3"/>
            </p:cNvCxnSpPr>
            <p:nvPr/>
          </p:nvCxnSpPr>
          <p:spPr bwMode="auto">
            <a:xfrm rot="10800000" flipV="1">
              <a:off x="3578" y="3098"/>
              <a:ext cx="367" cy="3"/>
            </a:xfrm>
            <a:prstGeom prst="bentConnector3">
              <a:avLst>
                <a:gd name="adj1" fmla="val 50000"/>
              </a:avLst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170" name="AutoShape 32"/>
            <p:cNvCxnSpPr>
              <a:cxnSpLocks noChangeShapeType="1"/>
              <a:stCxn id="5167" idx="0"/>
              <a:endCxn id="18460" idx="3"/>
            </p:cNvCxnSpPr>
            <p:nvPr/>
          </p:nvCxnSpPr>
          <p:spPr bwMode="auto">
            <a:xfrm rot="16200000" flipV="1">
              <a:off x="3664" y="2354"/>
              <a:ext cx="430" cy="826"/>
            </a:xfrm>
            <a:prstGeom prst="bentConnector2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5171" name="Text Box 33"/>
            <p:cNvSpPr txBox="1">
              <a:spLocks noChangeArrowheads="1"/>
            </p:cNvSpPr>
            <p:nvPr/>
          </p:nvSpPr>
          <p:spPr bwMode="auto">
            <a:xfrm>
              <a:off x="3917" y="2431"/>
              <a:ext cx="694" cy="233"/>
            </a:xfrm>
            <a:prstGeom prst="rect">
              <a:avLst/>
            </a:prstGeom>
            <a:solidFill>
              <a:srgbClr val="E7FFE7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TW" altLang="en-US"/>
                <a:t>助教時間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5159375" y="5402261"/>
            <a:ext cx="2624138" cy="1339850"/>
            <a:chOff x="2245" y="3363"/>
            <a:chExt cx="1653" cy="844"/>
          </a:xfrm>
        </p:grpSpPr>
        <p:sp>
          <p:nvSpPr>
            <p:cNvPr id="5159" name="Text Box 35"/>
            <p:cNvSpPr txBox="1">
              <a:spLocks noChangeArrowheads="1"/>
            </p:cNvSpPr>
            <p:nvPr/>
          </p:nvSpPr>
          <p:spPr bwMode="auto">
            <a:xfrm>
              <a:off x="2245" y="3612"/>
              <a:ext cx="694" cy="23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TW" altLang="en-US"/>
                <a:t>主題心得</a:t>
              </a:r>
            </a:p>
          </p:txBody>
        </p:sp>
        <p:sp>
          <p:nvSpPr>
            <p:cNvPr id="5160" name="Text Box 36"/>
            <p:cNvSpPr txBox="1">
              <a:spLocks noChangeArrowheads="1"/>
            </p:cNvSpPr>
            <p:nvPr/>
          </p:nvSpPr>
          <p:spPr bwMode="auto">
            <a:xfrm>
              <a:off x="3198" y="3612"/>
              <a:ext cx="694" cy="23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TW" altLang="en-US"/>
                <a:t>追蹤閱讀</a:t>
              </a:r>
            </a:p>
          </p:txBody>
        </p:sp>
        <p:sp>
          <p:nvSpPr>
            <p:cNvPr id="18469" name="Text Box 37"/>
            <p:cNvSpPr txBox="1">
              <a:spLocks noChangeArrowheads="1"/>
            </p:cNvSpPr>
            <p:nvPr/>
          </p:nvSpPr>
          <p:spPr bwMode="auto">
            <a:xfrm>
              <a:off x="3198" y="3968"/>
              <a:ext cx="700" cy="239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dirty="0"/>
                <a:t>心得報告</a:t>
              </a:r>
            </a:p>
          </p:txBody>
        </p:sp>
        <p:cxnSp>
          <p:nvCxnSpPr>
            <p:cNvPr id="5162" name="AutoShape 38"/>
            <p:cNvCxnSpPr>
              <a:cxnSpLocks noChangeShapeType="1"/>
              <a:stCxn id="5159" idx="0"/>
              <a:endCxn id="18450" idx="2"/>
            </p:cNvCxnSpPr>
            <p:nvPr/>
          </p:nvCxnSpPr>
          <p:spPr bwMode="auto">
            <a:xfrm rot="5400000" flipH="1" flipV="1">
              <a:off x="2730" y="3226"/>
              <a:ext cx="249" cy="524"/>
            </a:xfrm>
            <a:prstGeom prst="bentConnector3">
              <a:avLst>
                <a:gd name="adj1" fmla="val 50000"/>
              </a:avLst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163" name="AutoShape 39"/>
            <p:cNvCxnSpPr>
              <a:cxnSpLocks noChangeShapeType="1"/>
              <a:stCxn id="5159" idx="2"/>
              <a:endCxn id="18469" idx="1"/>
            </p:cNvCxnSpPr>
            <p:nvPr/>
          </p:nvCxnSpPr>
          <p:spPr bwMode="auto">
            <a:xfrm rot="16200000" flipH="1">
              <a:off x="2775" y="3662"/>
              <a:ext cx="240" cy="606"/>
            </a:xfrm>
            <a:prstGeom prst="bentConnector2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cxnSp>
        <p:cxnSp>
          <p:nvCxnSpPr>
            <p:cNvPr id="5164" name="AutoShape 40"/>
            <p:cNvCxnSpPr>
              <a:cxnSpLocks noChangeShapeType="1"/>
              <a:stCxn id="5160" idx="0"/>
              <a:endCxn id="18450" idx="2"/>
            </p:cNvCxnSpPr>
            <p:nvPr/>
          </p:nvCxnSpPr>
          <p:spPr bwMode="auto">
            <a:xfrm rot="16200000" flipV="1">
              <a:off x="3206" y="3273"/>
              <a:ext cx="249" cy="429"/>
            </a:xfrm>
            <a:prstGeom prst="bentConnector3">
              <a:avLst>
                <a:gd name="adj1" fmla="val 50000"/>
              </a:avLst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165" name="AutoShape 41"/>
            <p:cNvCxnSpPr>
              <a:cxnSpLocks noChangeShapeType="1"/>
              <a:stCxn id="18469" idx="0"/>
              <a:endCxn id="5160" idx="2"/>
            </p:cNvCxnSpPr>
            <p:nvPr/>
          </p:nvCxnSpPr>
          <p:spPr bwMode="auto">
            <a:xfrm rot="-5400000">
              <a:off x="3483" y="3907"/>
              <a:ext cx="123" cy="0"/>
            </a:xfrm>
            <a:prstGeom prst="straightConnector1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8474" name="Rectangle 42"/>
          <p:cNvSpPr>
            <a:spLocks noChangeArrowheads="1"/>
          </p:cNvSpPr>
          <p:nvPr/>
        </p:nvSpPr>
        <p:spPr bwMode="auto">
          <a:xfrm>
            <a:off x="9466263" y="5443538"/>
            <a:ext cx="360362" cy="285750"/>
          </a:xfrm>
          <a:prstGeom prst="rect">
            <a:avLst/>
          </a:prstGeom>
          <a:solidFill>
            <a:srgbClr val="FFC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FF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zh-TW" altLang="en-US" sz="1400">
                <a:solidFill>
                  <a:srgbClr val="FF0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考</a:t>
            </a:r>
          </a:p>
        </p:txBody>
      </p:sp>
      <p:sp>
        <p:nvSpPr>
          <p:cNvPr id="18475" name="Rectangle 43"/>
          <p:cNvSpPr>
            <a:spLocks noChangeArrowheads="1"/>
          </p:cNvSpPr>
          <p:nvPr/>
        </p:nvSpPr>
        <p:spPr bwMode="auto">
          <a:xfrm>
            <a:off x="9466263" y="4292600"/>
            <a:ext cx="360362" cy="1150938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zh-TW" altLang="en-US" sz="1400">
                <a:ea typeface="華康中黑體(P)" pitchFamily="2" charset="-120"/>
              </a:rPr>
              <a:t>心</a:t>
            </a:r>
          </a:p>
          <a:p>
            <a:pPr algn="ctr"/>
            <a:r>
              <a:rPr lang="zh-TW" altLang="en-US" sz="1400">
                <a:ea typeface="華康中黑體(P)" pitchFamily="2" charset="-120"/>
              </a:rPr>
              <a:t>得</a:t>
            </a:r>
          </a:p>
          <a:p>
            <a:pPr algn="ctr"/>
            <a:r>
              <a:rPr lang="zh-TW" altLang="en-US" sz="1400">
                <a:ea typeface="華康中黑體(P)" pitchFamily="2" charset="-120"/>
              </a:rPr>
              <a:t>報</a:t>
            </a:r>
          </a:p>
          <a:p>
            <a:pPr algn="ctr"/>
            <a:r>
              <a:rPr lang="zh-TW" altLang="en-US" sz="1400">
                <a:ea typeface="華康中黑體(P)" pitchFamily="2" charset="-120"/>
              </a:rPr>
              <a:t>告</a:t>
            </a:r>
            <a:endParaRPr lang="zh-TW" altLang="en-US">
              <a:ea typeface="華康中黑體(P)" pitchFamily="2" charset="-120"/>
            </a:endParaRPr>
          </a:p>
        </p:txBody>
      </p:sp>
      <p:sp>
        <p:nvSpPr>
          <p:cNvPr id="18476" name="Rectangle 44"/>
          <p:cNvSpPr>
            <a:spLocks noChangeArrowheads="1"/>
          </p:cNvSpPr>
          <p:nvPr/>
        </p:nvSpPr>
        <p:spPr bwMode="auto">
          <a:xfrm>
            <a:off x="9466263" y="4003675"/>
            <a:ext cx="360362" cy="285750"/>
          </a:xfrm>
          <a:prstGeom prst="rect">
            <a:avLst/>
          </a:prstGeom>
          <a:solidFill>
            <a:srgbClr val="FFCC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FF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zh-TW" altLang="en-US" sz="1400">
                <a:solidFill>
                  <a:srgbClr val="FF0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考</a:t>
            </a:r>
          </a:p>
        </p:txBody>
      </p:sp>
      <p:sp>
        <p:nvSpPr>
          <p:cNvPr id="18477" name="Rectangle 45"/>
          <p:cNvSpPr>
            <a:spLocks noChangeArrowheads="1"/>
          </p:cNvSpPr>
          <p:nvPr/>
        </p:nvSpPr>
        <p:spPr bwMode="auto">
          <a:xfrm>
            <a:off x="9466263" y="2852739"/>
            <a:ext cx="360362" cy="1150937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zh-TW" altLang="en-US" sz="1400">
                <a:ea typeface="華康中黑體(P)" pitchFamily="2" charset="-120"/>
              </a:rPr>
              <a:t>心</a:t>
            </a:r>
          </a:p>
          <a:p>
            <a:pPr algn="ctr"/>
            <a:r>
              <a:rPr lang="zh-TW" altLang="en-US" sz="1400">
                <a:ea typeface="華康中黑體(P)" pitchFamily="2" charset="-120"/>
              </a:rPr>
              <a:t>得</a:t>
            </a:r>
          </a:p>
          <a:p>
            <a:pPr algn="ctr"/>
            <a:r>
              <a:rPr lang="zh-TW" altLang="en-US" sz="1400">
                <a:ea typeface="華康中黑體(P)" pitchFamily="2" charset="-120"/>
              </a:rPr>
              <a:t>報</a:t>
            </a:r>
          </a:p>
          <a:p>
            <a:pPr algn="ctr"/>
            <a:r>
              <a:rPr lang="zh-TW" altLang="en-US" sz="1400">
                <a:ea typeface="華康中黑體(P)" pitchFamily="2" charset="-120"/>
              </a:rPr>
              <a:t>告</a:t>
            </a:r>
          </a:p>
        </p:txBody>
      </p:sp>
      <p:sp>
        <p:nvSpPr>
          <p:cNvPr id="18478" name="Text Box 46"/>
          <p:cNvSpPr txBox="1">
            <a:spLocks noChangeArrowheads="1"/>
          </p:cNvSpPr>
          <p:nvPr/>
        </p:nvSpPr>
        <p:spPr bwMode="auto">
          <a:xfrm>
            <a:off x="9053261" y="6078704"/>
            <a:ext cx="1261884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400" dirty="0">
                <a:solidFill>
                  <a:schemeClr val="tx2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學生說：屬於</a:t>
            </a:r>
          </a:p>
          <a:p>
            <a:pPr>
              <a:lnSpc>
                <a:spcPct val="110000"/>
              </a:lnSpc>
            </a:pPr>
            <a:r>
              <a:rPr lang="zh-TW" altLang="en-US" sz="1400" dirty="0">
                <a:solidFill>
                  <a:srgbClr val="FF0000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高要求</a:t>
            </a:r>
            <a:r>
              <a:rPr lang="zh-TW" altLang="en-US" sz="1400" dirty="0">
                <a:solidFill>
                  <a:schemeClr val="tx2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通識課</a:t>
            </a:r>
          </a:p>
        </p:txBody>
      </p:sp>
      <p:sp>
        <p:nvSpPr>
          <p:cNvPr id="18479" name="Text Box 47"/>
          <p:cNvSpPr txBox="1">
            <a:spLocks noChangeArrowheads="1"/>
          </p:cNvSpPr>
          <p:nvPr/>
        </p:nvSpPr>
        <p:spPr bwMode="auto">
          <a:xfrm>
            <a:off x="9105900" y="5389563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400"/>
              <a:t>期</a:t>
            </a:r>
          </a:p>
          <a:p>
            <a:r>
              <a:rPr lang="zh-TW" altLang="en-US" sz="1400"/>
              <a:t>末</a:t>
            </a:r>
          </a:p>
        </p:txBody>
      </p:sp>
      <p:sp>
        <p:nvSpPr>
          <p:cNvPr id="18480" name="Text Box 48"/>
          <p:cNvSpPr txBox="1">
            <a:spLocks noChangeArrowheads="1"/>
          </p:cNvSpPr>
          <p:nvPr/>
        </p:nvSpPr>
        <p:spPr bwMode="auto">
          <a:xfrm>
            <a:off x="9969500" y="3284538"/>
            <a:ext cx="503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>
                <a:latin typeface="華康超明體(P)" pitchFamily="2" charset="-120"/>
                <a:ea typeface="華康超明體(P)" pitchFamily="2" charset="-120"/>
              </a:rPr>
              <a:t>20%</a:t>
            </a:r>
          </a:p>
        </p:txBody>
      </p:sp>
      <p:sp>
        <p:nvSpPr>
          <p:cNvPr id="18481" name="Text Box 49"/>
          <p:cNvSpPr txBox="1">
            <a:spLocks noChangeArrowheads="1"/>
          </p:cNvSpPr>
          <p:nvPr/>
        </p:nvSpPr>
        <p:spPr bwMode="auto">
          <a:xfrm>
            <a:off x="9969500" y="3932238"/>
            <a:ext cx="503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30%</a:t>
            </a:r>
          </a:p>
        </p:txBody>
      </p:sp>
      <p:sp>
        <p:nvSpPr>
          <p:cNvPr id="18482" name="Text Box 50"/>
          <p:cNvSpPr txBox="1">
            <a:spLocks noChangeArrowheads="1"/>
          </p:cNvSpPr>
          <p:nvPr/>
        </p:nvSpPr>
        <p:spPr bwMode="auto">
          <a:xfrm>
            <a:off x="9969500" y="4651375"/>
            <a:ext cx="503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>
                <a:latin typeface="華康超明體(P)" pitchFamily="2" charset="-120"/>
                <a:ea typeface="華康超明體(P)" pitchFamily="2" charset="-120"/>
              </a:rPr>
              <a:t>20%</a:t>
            </a:r>
          </a:p>
        </p:txBody>
      </p:sp>
      <p:sp>
        <p:nvSpPr>
          <p:cNvPr id="18483" name="Text Box 51"/>
          <p:cNvSpPr txBox="1">
            <a:spLocks noChangeArrowheads="1"/>
          </p:cNvSpPr>
          <p:nvPr/>
        </p:nvSpPr>
        <p:spPr bwMode="auto">
          <a:xfrm>
            <a:off x="9969500" y="5356225"/>
            <a:ext cx="503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30%</a:t>
            </a:r>
          </a:p>
        </p:txBody>
      </p:sp>
      <p:sp>
        <p:nvSpPr>
          <p:cNvPr id="18484" name="Text Box 52"/>
          <p:cNvSpPr txBox="1">
            <a:spLocks noChangeArrowheads="1"/>
          </p:cNvSpPr>
          <p:nvPr/>
        </p:nvSpPr>
        <p:spPr bwMode="auto">
          <a:xfrm>
            <a:off x="9898063" y="5661025"/>
            <a:ext cx="735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rgbClr val="006600"/>
                </a:solidFill>
                <a:latin typeface="華康超明體(P)" pitchFamily="2" charset="-120"/>
                <a:ea typeface="華康超明體(P)" pitchFamily="2" charset="-120"/>
              </a:rPr>
              <a:t>+1~5%</a:t>
            </a:r>
          </a:p>
        </p:txBody>
      </p:sp>
      <p:sp>
        <p:nvSpPr>
          <p:cNvPr id="18485" name="Text Box 53"/>
          <p:cNvSpPr txBox="1">
            <a:spLocks noChangeArrowheads="1"/>
          </p:cNvSpPr>
          <p:nvPr/>
        </p:nvSpPr>
        <p:spPr bwMode="auto">
          <a:xfrm>
            <a:off x="9105900" y="3878263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400"/>
              <a:t>期</a:t>
            </a:r>
          </a:p>
          <a:p>
            <a:r>
              <a:rPr lang="zh-TW" altLang="en-US" sz="1400"/>
              <a:t>中</a:t>
            </a:r>
          </a:p>
        </p:txBody>
      </p:sp>
      <p:sp>
        <p:nvSpPr>
          <p:cNvPr id="18486" name="Text Box 54"/>
          <p:cNvSpPr txBox="1">
            <a:spLocks noChangeArrowheads="1"/>
          </p:cNvSpPr>
          <p:nvPr/>
        </p:nvSpPr>
        <p:spPr bwMode="auto">
          <a:xfrm>
            <a:off x="6784975" y="3356035"/>
            <a:ext cx="140335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400">
                <a:latin typeface="華康超明體(P)" pitchFamily="2" charset="-120"/>
                <a:ea typeface="華康超明體(P)" pitchFamily="2" charset="-120"/>
              </a:rPr>
              <a:t>讀書小組</a:t>
            </a:r>
          </a:p>
        </p:txBody>
      </p:sp>
      <p:pic>
        <p:nvPicPr>
          <p:cNvPr id="18488" name="Picture 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6863" y="692150"/>
            <a:ext cx="2735262" cy="2052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89" name="Picture 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1800" y="3933825"/>
            <a:ext cx="2736850" cy="20526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90" name="Text Box 58"/>
          <p:cNvSpPr txBox="1">
            <a:spLocks noChangeArrowheads="1"/>
          </p:cNvSpPr>
          <p:nvPr/>
        </p:nvSpPr>
        <p:spPr bwMode="auto">
          <a:xfrm>
            <a:off x="9001125" y="869157"/>
            <a:ext cx="140335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160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累積基本知識</a:t>
            </a:r>
          </a:p>
        </p:txBody>
      </p:sp>
      <p:sp>
        <p:nvSpPr>
          <p:cNvPr id="18491" name="Text Box 59"/>
          <p:cNvSpPr txBox="1">
            <a:spLocks noChangeArrowheads="1"/>
          </p:cNvSpPr>
          <p:nvPr/>
        </p:nvSpPr>
        <p:spPr bwMode="auto">
          <a:xfrm>
            <a:off x="3559176" y="6354763"/>
            <a:ext cx="1210588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入門第二階</a:t>
            </a:r>
            <a:endParaRPr lang="zh-TW" altLang="en-US" sz="1600" dirty="0">
              <a:solidFill>
                <a:schemeClr val="bg1"/>
              </a:solidFill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18501" name="Text Box 69"/>
          <p:cNvSpPr txBox="1">
            <a:spLocks noChangeArrowheads="1"/>
          </p:cNvSpPr>
          <p:nvPr/>
        </p:nvSpPr>
        <p:spPr bwMode="auto">
          <a:xfrm>
            <a:off x="1658851" y="6416677"/>
            <a:ext cx="1620957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400" dirty="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最</a:t>
            </a:r>
            <a:r>
              <a:rPr lang="zh-TW" altLang="en-US" sz="1400" dirty="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基礎之生物化學</a:t>
            </a:r>
            <a:endParaRPr lang="zh-TW" altLang="en-US" sz="1400" dirty="0">
              <a:solidFill>
                <a:srgbClr val="FF0000"/>
              </a:solidFill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18502" name="Text Box 70"/>
          <p:cNvSpPr txBox="1">
            <a:spLocks noChangeArrowheads="1"/>
          </p:cNvSpPr>
          <p:nvPr/>
        </p:nvSpPr>
        <p:spPr bwMode="auto">
          <a:xfrm>
            <a:off x="7934326" y="1"/>
            <a:ext cx="2733675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80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紀錄片 </a:t>
            </a:r>
            <a:r>
              <a:rPr lang="en-US" altLang="zh-TW" sz="280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+ </a:t>
            </a:r>
            <a:r>
              <a:rPr lang="zh-TW" altLang="en-US" sz="280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投影片</a:t>
            </a:r>
          </a:p>
        </p:txBody>
      </p:sp>
      <p:sp>
        <p:nvSpPr>
          <p:cNvPr id="63" name="Text Box 77"/>
          <p:cNvSpPr txBox="1">
            <a:spLocks noChangeArrowheads="1"/>
          </p:cNvSpPr>
          <p:nvPr/>
        </p:nvSpPr>
        <p:spPr bwMode="auto">
          <a:xfrm>
            <a:off x="10228351" y="6488668"/>
            <a:ext cx="441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14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13b 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3317" y="716397"/>
            <a:ext cx="2870201" cy="195695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2944525" y="2758559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剪輯重點精華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2684518" y="3204161"/>
            <a:ext cx="2916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幾個單元 </a:t>
            </a: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(C)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集合成為主題 </a:t>
            </a: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(S)</a:t>
            </a:r>
            <a:endParaRPr lang="zh-TW" altLang="en-US" sz="1600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1000"/>
                                        <p:tgtEl>
                                          <p:spTgt spid="1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3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1" dur="5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2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4" dur="500"/>
                                        <p:tgtEl>
                                          <p:spTgt spid="18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8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8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3" dur="5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8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8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8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8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8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7" dur="500"/>
                                        <p:tgtEl>
                                          <p:spTgt spid="18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000"/>
                            </p:stCondLst>
                            <p:childTnLst>
                              <p:par>
                                <p:cTn id="16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500"/>
                            </p:stCondLst>
                            <p:childTnLst>
                              <p:par>
                                <p:cTn id="174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500"/>
                            </p:stCondLst>
                            <p:childTnLst>
                              <p:par>
                                <p:cTn id="1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8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8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8000"/>
                            </p:stCondLst>
                            <p:childTnLst>
                              <p:par>
                                <p:cTn id="1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8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8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8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000"/>
                            </p:stCondLst>
                            <p:childTnLst>
                              <p:par>
                                <p:cTn id="18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8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8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8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1" grpId="0" animBg="1"/>
      <p:bldP spid="80" grpId="0" animBg="1"/>
      <p:bldP spid="79" grpId="0" animBg="1"/>
      <p:bldP spid="10" grpId="0" animBg="1"/>
      <p:bldP spid="18437" grpId="0" animBg="1"/>
      <p:bldP spid="18442" grpId="0"/>
      <p:bldP spid="18443" grpId="0" animBg="1"/>
      <p:bldP spid="18444" grpId="0"/>
      <p:bldP spid="18445" grpId="0" animBg="1"/>
      <p:bldP spid="18446" grpId="0" animBg="1"/>
      <p:bldP spid="18447" grpId="0"/>
      <p:bldP spid="18448" grpId="0" animBg="1"/>
      <p:bldP spid="18449" grpId="0" animBg="1"/>
      <p:bldP spid="18450" grpId="0" animBg="1"/>
      <p:bldP spid="18474" grpId="0" animBg="1"/>
      <p:bldP spid="18475" grpId="0" animBg="1"/>
      <p:bldP spid="18476" grpId="0" animBg="1"/>
      <p:bldP spid="18477" grpId="0" animBg="1"/>
      <p:bldP spid="18478" grpId="0"/>
      <p:bldP spid="18479" grpId="0"/>
      <p:bldP spid="18480" grpId="0"/>
      <p:bldP spid="18481" grpId="0"/>
      <p:bldP spid="18482" grpId="0"/>
      <p:bldP spid="18483" grpId="0"/>
      <p:bldP spid="18484" grpId="0"/>
      <p:bldP spid="18485" grpId="0"/>
      <p:bldP spid="18486" grpId="0" animBg="1"/>
      <p:bldP spid="18490" grpId="0" animBg="1"/>
      <p:bldP spid="18491" grpId="0" animBg="1"/>
      <p:bldP spid="18501" grpId="0"/>
      <p:bldP spid="18502" grpId="0" animBg="1"/>
      <p:bldP spid="11" grpId="0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9061451" y="0"/>
            <a:ext cx="1620957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網站首頁</a:t>
            </a:r>
            <a:endParaRPr lang="zh-TW" alt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8870379" y="2673817"/>
            <a:ext cx="1606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800" dirty="0">
                <a:latin typeface="華康超明體(P)" pitchFamily="2" charset="-120"/>
                <a:ea typeface="華康超明體(P)" pitchFamily="2" charset="-120"/>
              </a:rPr>
              <a:t>開課主旨</a:t>
            </a:r>
            <a:endParaRPr lang="zh-TW" altLang="en-US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8870380" y="4437112"/>
            <a:ext cx="16209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超明體(P)" pitchFamily="2" charset="-120"/>
                <a:ea typeface="華康超明體(P)" pitchFamily="2" charset="-120"/>
              </a:rPr>
              <a:t>課程入口</a:t>
            </a:r>
            <a:endParaRPr lang="zh-TW" altLang="en-US" sz="2800" dirty="0"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120336" y="4971356"/>
            <a:ext cx="1415772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400" dirty="0">
                <a:solidFill>
                  <a:srgbClr val="FF00FF"/>
                </a:solidFill>
                <a:latin typeface="華康超明體(P)" pitchFamily="2" charset="-120"/>
                <a:ea typeface="華康超明體(P)" pitchFamily="2" charset="-120"/>
              </a:rPr>
              <a:t>布告欄</a:t>
            </a:r>
          </a:p>
          <a:p>
            <a:pPr>
              <a:lnSpc>
                <a:spcPct val="110000"/>
              </a:lnSpc>
            </a:pPr>
            <a:r>
              <a:rPr lang="zh-TW" altLang="en-US" sz="2400" dirty="0">
                <a:latin typeface="華康超明體(P)" pitchFamily="2" charset="-120"/>
                <a:ea typeface="華康超明體(P)" pitchFamily="2" charset="-120"/>
              </a:rPr>
              <a:t>課程大綱</a:t>
            </a:r>
          </a:p>
          <a:p>
            <a:pPr>
              <a:lnSpc>
                <a:spcPct val="110000"/>
              </a:lnSpc>
            </a:pPr>
            <a:r>
              <a:rPr lang="zh-TW" altLang="en-US" sz="2400" dirty="0">
                <a:latin typeface="華康超明體(P)" pitchFamily="2" charset="-120"/>
                <a:ea typeface="華康超明體(P)" pitchFamily="2" charset="-120"/>
              </a:rPr>
              <a:t>心得報告</a:t>
            </a:r>
          </a:p>
          <a:p>
            <a:pPr>
              <a:lnSpc>
                <a:spcPct val="110000"/>
              </a:lnSpc>
            </a:pPr>
            <a:r>
              <a:rPr lang="zh-TW" altLang="en-US" sz="2400" dirty="0">
                <a:latin typeface="華康超明體(P)" pitchFamily="2" charset="-120"/>
                <a:ea typeface="華康超明體(P)" pitchFamily="2" charset="-120"/>
              </a:rPr>
              <a:t>問題集</a:t>
            </a: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8870379" y="985183"/>
            <a:ext cx="1606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800" dirty="0">
                <a:latin typeface="華康超明體(P)" pitchFamily="2" charset="-120"/>
                <a:ea typeface="華康超明體(P)" pitchFamily="2" charset="-120"/>
              </a:rPr>
              <a:t>基本資料</a:t>
            </a:r>
            <a:endParaRPr lang="zh-TW" altLang="en-US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9150498" y="5026594"/>
            <a:ext cx="1013792" cy="3984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r="184"/>
          <a:stretch/>
        </p:blipFill>
        <p:spPr>
          <a:xfrm>
            <a:off x="1524000" y="1"/>
            <a:ext cx="7164888" cy="6874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77"/>
          <p:cNvSpPr txBox="1">
            <a:spLocks noChangeArrowheads="1"/>
          </p:cNvSpPr>
          <p:nvPr/>
        </p:nvSpPr>
        <p:spPr bwMode="auto">
          <a:xfrm>
            <a:off x="10228351" y="6488668"/>
            <a:ext cx="441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15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5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2" grpId="0"/>
      <p:bldP spid="24583" grpId="0" build="p"/>
      <p:bldP spid="24587" grpId="0"/>
      <p:bldP spid="245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705850" y="1"/>
            <a:ext cx="196215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80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投影片下載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22071" y="1412777"/>
            <a:ext cx="266290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000" dirty="0">
                <a:latin typeface="華康超明體(P)" pitchFamily="2" charset="-120"/>
                <a:ea typeface="華康超明體(P)" pitchFamily="2" charset="-120"/>
              </a:rPr>
              <a:t> 1) </a:t>
            </a: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神經細胞與突觸</a:t>
            </a:r>
          </a:p>
          <a:p>
            <a:pPr>
              <a:lnSpc>
                <a:spcPct val="120000"/>
              </a:lnSpc>
            </a:pP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 </a:t>
            </a:r>
            <a:r>
              <a:rPr lang="en-US" altLang="zh-TW" sz="2000" dirty="0">
                <a:latin typeface="華康超明體(P)" pitchFamily="2" charset="-120"/>
                <a:ea typeface="華康超明體(P)" pitchFamily="2" charset="-120"/>
              </a:rPr>
              <a:t>2) </a:t>
            </a: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神經傳導物質</a:t>
            </a:r>
          </a:p>
          <a:p>
            <a:pPr>
              <a:lnSpc>
                <a:spcPct val="120000"/>
              </a:lnSpc>
            </a:pP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 </a:t>
            </a:r>
            <a:r>
              <a:rPr lang="en-US" altLang="zh-TW" sz="2000" dirty="0">
                <a:latin typeface="華康超明體(P)" pitchFamily="2" charset="-120"/>
                <a:ea typeface="華康超明體(P)" pitchFamily="2" charset="-120"/>
              </a:rPr>
              <a:t>3) </a:t>
            </a: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賭徒的神經傳導</a:t>
            </a:r>
          </a:p>
          <a:p>
            <a:pPr>
              <a:lnSpc>
                <a:spcPct val="120000"/>
              </a:lnSpc>
            </a:pPr>
            <a:r>
              <a:rPr lang="zh-TW" altLang="en-US" sz="2000" dirty="0">
                <a:solidFill>
                  <a:schemeClr val="bg2"/>
                </a:solidFill>
                <a:latin typeface="華康超明體(P)" pitchFamily="2" charset="-120"/>
                <a:ea typeface="華康超明體(P)" pitchFamily="2" charset="-12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4) </a:t>
            </a:r>
            <a:r>
              <a:rPr lang="zh-TW" altLang="en-US" sz="2000" dirty="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面對恐懼</a:t>
            </a:r>
          </a:p>
          <a:p>
            <a:pPr>
              <a:lnSpc>
                <a:spcPct val="120000"/>
              </a:lnSpc>
            </a:pP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 </a:t>
            </a:r>
            <a:r>
              <a:rPr lang="en-US" altLang="zh-TW" sz="2000" dirty="0">
                <a:latin typeface="華康超明體(P)" pitchFamily="2" charset="-120"/>
                <a:ea typeface="華康超明體(P)" pitchFamily="2" charset="-120"/>
              </a:rPr>
              <a:t>5) </a:t>
            </a: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巧克力魔力的來源</a:t>
            </a:r>
          </a:p>
          <a:p>
            <a:pPr>
              <a:lnSpc>
                <a:spcPct val="120000"/>
              </a:lnSpc>
            </a:pP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 </a:t>
            </a:r>
            <a:r>
              <a:rPr lang="en-US" altLang="zh-TW" sz="2000" dirty="0">
                <a:latin typeface="華康超明體(P)" pitchFamily="2" charset="-120"/>
                <a:ea typeface="華康超明體(P)" pitchFamily="2" charset="-120"/>
              </a:rPr>
              <a:t>6) </a:t>
            </a: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腦啡的麻醉作用</a:t>
            </a:r>
          </a:p>
          <a:p>
            <a:pPr>
              <a:lnSpc>
                <a:spcPct val="120000"/>
              </a:lnSpc>
            </a:pP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 </a:t>
            </a:r>
            <a:r>
              <a:rPr lang="en-US" altLang="zh-TW" sz="2000" dirty="0">
                <a:latin typeface="華康超明體(P)" pitchFamily="2" charset="-120"/>
                <a:ea typeface="華康超明體(P)" pitchFamily="2" charset="-120"/>
              </a:rPr>
              <a:t>7) </a:t>
            </a: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壓力誘生皮質酮</a:t>
            </a:r>
          </a:p>
          <a:p>
            <a:pPr>
              <a:lnSpc>
                <a:spcPct val="120000"/>
              </a:lnSpc>
            </a:pP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 </a:t>
            </a:r>
            <a:r>
              <a:rPr lang="en-US" altLang="zh-TW" sz="2000" dirty="0">
                <a:latin typeface="華康超明體(P)" pitchFamily="2" charset="-120"/>
                <a:ea typeface="華康超明體(P)" pitchFamily="2" charset="-120"/>
              </a:rPr>
              <a:t>8) </a:t>
            </a: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嗑藥的可怕後果</a:t>
            </a:r>
          </a:p>
          <a:p>
            <a:pPr>
              <a:lnSpc>
                <a:spcPct val="120000"/>
              </a:lnSpc>
            </a:pPr>
            <a:r>
              <a:rPr lang="zh-TW" altLang="en-US" sz="2000" dirty="0">
                <a:solidFill>
                  <a:schemeClr val="bg2"/>
                </a:solidFill>
                <a:latin typeface="華康超明體(P)" pitchFamily="2" charset="-120"/>
                <a:ea typeface="華康超明體(P)" pitchFamily="2" charset="-12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9) </a:t>
            </a:r>
            <a:r>
              <a:rPr lang="zh-TW" altLang="en-US" sz="2000" dirty="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可口可樂</a:t>
            </a:r>
          </a:p>
          <a:p>
            <a:pPr>
              <a:lnSpc>
                <a:spcPct val="120000"/>
              </a:lnSpc>
            </a:pPr>
            <a:r>
              <a:rPr lang="en-US" altLang="zh-TW" sz="2000" dirty="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10) </a:t>
            </a:r>
            <a:r>
              <a:rPr lang="zh-TW" altLang="en-US" sz="2000" dirty="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咖啡抑制休息信號</a:t>
            </a:r>
          </a:p>
          <a:p>
            <a:pPr>
              <a:lnSpc>
                <a:spcPct val="120000"/>
              </a:lnSpc>
            </a:pPr>
            <a:r>
              <a:rPr lang="en-US" altLang="zh-TW" sz="2000" dirty="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11) </a:t>
            </a:r>
            <a:r>
              <a:rPr lang="zh-TW" altLang="en-US" sz="2000" dirty="0">
                <a:solidFill>
                  <a:srgbClr val="FF0000"/>
                </a:solidFill>
                <a:latin typeface="華康超明體(P)" pitchFamily="2" charset="-120"/>
                <a:ea typeface="華康超明體(P)" pitchFamily="2" charset="-120"/>
              </a:rPr>
              <a:t>細胞受體接受信號</a:t>
            </a:r>
          </a:p>
          <a:p>
            <a:pPr>
              <a:lnSpc>
                <a:spcPct val="120000"/>
              </a:lnSpc>
            </a:pPr>
            <a:r>
              <a:rPr lang="en-US" altLang="zh-TW" sz="2000" dirty="0">
                <a:latin typeface="華康超明體(P)" pitchFamily="2" charset="-120"/>
                <a:ea typeface="華康超明體(P)" pitchFamily="2" charset="-120"/>
              </a:rPr>
              <a:t>12)『</a:t>
            </a: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流動</a:t>
            </a:r>
            <a:r>
              <a:rPr lang="en-US" altLang="zh-TW" sz="2000" dirty="0">
                <a:latin typeface="華康超明體(P)" pitchFamily="2" charset="-120"/>
                <a:ea typeface="華康超明體(P)" pitchFamily="2" charset="-120"/>
              </a:rPr>
              <a:t>』</a:t>
            </a:r>
            <a:r>
              <a:rPr lang="zh-TW" altLang="en-US" sz="2000" dirty="0">
                <a:latin typeface="華康超明體(P)" pitchFamily="2" charset="-120"/>
                <a:ea typeface="華康超明體(P)" pitchFamily="2" charset="-120"/>
              </a:rPr>
              <a:t>的快感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983539" y="6521450"/>
            <a:ext cx="22637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600" dirty="0"/>
              <a:t>↑</a:t>
            </a:r>
            <a:r>
              <a:rPr lang="zh-TW" altLang="en-US" sz="1600" dirty="0"/>
              <a:t> </a:t>
            </a:r>
            <a:r>
              <a:rPr lang="zh-TW" altLang="en-US" sz="1600" dirty="0">
                <a:solidFill>
                  <a:srgbClr val="FF0000"/>
                </a:solidFill>
              </a:rPr>
              <a:t>紅色</a:t>
            </a:r>
            <a:r>
              <a:rPr lang="zh-TW" altLang="en-US" sz="1600" dirty="0">
                <a:solidFill>
                  <a:srgbClr val="FF0000"/>
                </a:solidFill>
              </a:rPr>
              <a:t>部份</a:t>
            </a:r>
            <a:r>
              <a:rPr lang="zh-TW" altLang="en-US" sz="1600" dirty="0"/>
              <a:t>為補充教材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7967664" y="981076"/>
            <a:ext cx="23214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dirty="0" err="1">
                <a:solidFill>
                  <a:srgbClr val="FF00FF"/>
                </a:solidFill>
                <a:latin typeface="華康超明體(P)" pitchFamily="2" charset="-120"/>
                <a:ea typeface="華康超明體(P)" pitchFamily="2" charset="-120"/>
              </a:rPr>
              <a:t>C01</a:t>
            </a:r>
            <a:r>
              <a:rPr lang="en-US" altLang="zh-TW" sz="2400" dirty="0">
                <a:solidFill>
                  <a:srgbClr val="FF00FF"/>
                </a:solidFill>
                <a:latin typeface="華康超明體(P)" pitchFamily="2" charset="-120"/>
                <a:ea typeface="華康超明體(P)" pitchFamily="2" charset="-120"/>
              </a:rPr>
              <a:t> </a:t>
            </a:r>
            <a:r>
              <a:rPr lang="zh-TW" altLang="en-US" sz="2400" dirty="0">
                <a:solidFill>
                  <a:srgbClr val="FF00FF"/>
                </a:solidFill>
                <a:latin typeface="華康超明體(P)" pitchFamily="2" charset="-120"/>
                <a:ea typeface="華康超明體(P)" pitchFamily="2" charset="-120"/>
              </a:rPr>
              <a:t>快樂的</a:t>
            </a:r>
            <a:r>
              <a:rPr lang="zh-TW" altLang="en-US" sz="2400" dirty="0">
                <a:solidFill>
                  <a:srgbClr val="FF00FF"/>
                </a:solidFill>
                <a:latin typeface="華康超明體(P)" pitchFamily="2" charset="-120"/>
                <a:ea typeface="華康超明體(P)" pitchFamily="2" charset="-120"/>
              </a:rPr>
              <a:t>力量</a:t>
            </a:r>
            <a:endParaRPr lang="zh-TW" altLang="en-US" sz="2400" dirty="0">
              <a:solidFill>
                <a:srgbClr val="FF00FF"/>
              </a:solidFill>
              <a:latin typeface="華康超明體(P)" pitchFamily="2" charset="-120"/>
              <a:ea typeface="華康超明體(P)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3137555" cy="23488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188" y="1"/>
            <a:ext cx="3119004" cy="23488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395502"/>
            <a:ext cx="3137555" cy="23393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188" y="2395502"/>
            <a:ext cx="3119005" cy="23393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4777861"/>
            <a:ext cx="3137554" cy="23542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569" y="4777862"/>
            <a:ext cx="3119624" cy="23429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Text Box 77"/>
          <p:cNvSpPr txBox="1">
            <a:spLocks noChangeArrowheads="1"/>
          </p:cNvSpPr>
          <p:nvPr/>
        </p:nvSpPr>
        <p:spPr bwMode="auto">
          <a:xfrm>
            <a:off x="10228351" y="6488668"/>
            <a:ext cx="441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16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1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1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uiExpand="1" build="p"/>
      <p:bldP spid="7174" grpId="0"/>
      <p:bldP spid="71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524001" y="0"/>
            <a:ext cx="3660775" cy="57943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  <a:ea typeface="華康超明體(P)" pitchFamily="2" charset="-120"/>
              </a:rPr>
              <a:t> </a:t>
            </a:r>
            <a:r>
              <a:rPr lang="zh-TW" altLang="en-US" sz="3200">
                <a:solidFill>
                  <a:schemeClr val="bg1"/>
                </a:solidFill>
                <a:ea typeface="華康超明體(P)" pitchFamily="2" charset="-120"/>
              </a:rPr>
              <a:t>細胞、分子與生命 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135189" y="836613"/>
            <a:ext cx="794702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2800" dirty="0">
                <a:ea typeface="華康超明體(P)" pitchFamily="2" charset="-120"/>
              </a:rPr>
              <a:t>   </a:t>
            </a:r>
            <a:r>
              <a:rPr lang="zh-TW" altLang="en-US" sz="2800" dirty="0">
                <a:ea typeface="華康超明體(P)" pitchFamily="2" charset="-120"/>
              </a:rPr>
              <a:t>一、紀錄片要經仔細剪輯，只播放最精隨部份。</a:t>
            </a:r>
          </a:p>
          <a:p>
            <a:pPr>
              <a:lnSpc>
                <a:spcPct val="130000"/>
              </a:lnSpc>
            </a:pPr>
            <a:r>
              <a:rPr lang="zh-TW" altLang="en-US" sz="2800" dirty="0">
                <a:ea typeface="華康超明體(P)" pitchFamily="2" charset="-120"/>
              </a:rPr>
              <a:t>   二、學生看過紀錄片後，通常還無法進入門道。</a:t>
            </a:r>
          </a:p>
          <a:p>
            <a:pPr>
              <a:lnSpc>
                <a:spcPct val="130000"/>
              </a:lnSpc>
            </a:pPr>
            <a:r>
              <a:rPr lang="zh-TW" altLang="en-US" sz="2800" dirty="0">
                <a:ea typeface="華康超明體(P)" pitchFamily="2" charset="-120"/>
              </a:rPr>
              <a:t>   三、投影片詳細整理影片重點，得以深入精髓。</a:t>
            </a:r>
          </a:p>
          <a:p>
            <a:pPr>
              <a:lnSpc>
                <a:spcPct val="130000"/>
              </a:lnSpc>
            </a:pPr>
            <a:r>
              <a:rPr lang="zh-TW" altLang="en-US" sz="2800" dirty="0">
                <a:ea typeface="華康超明體(P)" pitchFamily="2" charset="-120"/>
              </a:rPr>
              <a:t>   四、累積幾個小主題，學生就可接納基礎專業。</a:t>
            </a:r>
          </a:p>
          <a:p>
            <a:pPr>
              <a:lnSpc>
                <a:spcPct val="130000"/>
              </a:lnSpc>
            </a:pPr>
            <a:r>
              <a:rPr lang="zh-TW" altLang="en-US" sz="2800" dirty="0">
                <a:ea typeface="華康超明體(P)" pitchFamily="2" charset="-120"/>
              </a:rPr>
              <a:t>   五、以課堂上討論及兩次報告導入跨領域反省。</a:t>
            </a:r>
          </a:p>
          <a:p>
            <a:pPr>
              <a:lnSpc>
                <a:spcPct val="130000"/>
              </a:lnSpc>
            </a:pPr>
            <a:r>
              <a:rPr lang="zh-TW" altLang="en-US" sz="2800" dirty="0">
                <a:ea typeface="華康超明體(P)" pitchFamily="2" charset="-120"/>
              </a:rPr>
              <a:t>   六、討論時容易淪為</a:t>
            </a:r>
            <a:r>
              <a:rPr lang="en-US" altLang="zh-TW" sz="2800" dirty="0">
                <a:ea typeface="華康超明體(P)" pitchFamily="2" charset="-120"/>
              </a:rPr>
              <a:t>『</a:t>
            </a:r>
            <a:r>
              <a:rPr lang="zh-TW" altLang="en-US" sz="2800" dirty="0">
                <a:ea typeface="華康超明體(P)" pitchFamily="2" charset="-120"/>
              </a:rPr>
              <a:t>科學新知</a:t>
            </a:r>
            <a:r>
              <a:rPr lang="en-US" altLang="zh-TW" sz="2800" dirty="0">
                <a:ea typeface="華康超明體(P)" pitchFamily="2" charset="-120"/>
              </a:rPr>
              <a:t>』</a:t>
            </a:r>
            <a:r>
              <a:rPr lang="zh-TW" altLang="en-US" sz="2800" dirty="0">
                <a:ea typeface="華康超明體(P)" pitchFamily="2" charset="-120"/>
              </a:rPr>
              <a:t>的知識問答。</a:t>
            </a:r>
          </a:p>
          <a:p>
            <a:pPr>
              <a:lnSpc>
                <a:spcPct val="130000"/>
              </a:lnSpc>
            </a:pPr>
            <a:r>
              <a:rPr lang="zh-TW" altLang="en-US" sz="2800" dirty="0">
                <a:ea typeface="華康超明體(P)" pitchFamily="2" charset="-120"/>
              </a:rPr>
              <a:t>   七、同學們能否熱烈發問，決定於上課的內容。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495550" y="5011738"/>
            <a:ext cx="4451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800">
                <a:solidFill>
                  <a:srgbClr val="FF99CC"/>
                </a:solidFill>
                <a:ea typeface="華康超明體(P)" pitchFamily="2" charset="-120"/>
              </a:rPr>
              <a:t>吃巧克力會產生戀愛的感覺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3236913" y="5516563"/>
            <a:ext cx="5518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>
                <a:solidFill>
                  <a:srgbClr val="FF66CC"/>
                </a:solidFill>
                <a:ea typeface="華康超明體(P)" pitchFamily="2" charset="-120"/>
              </a:rPr>
              <a:t>→</a:t>
            </a:r>
            <a:r>
              <a:rPr lang="zh-TW" altLang="en-US" sz="2800">
                <a:solidFill>
                  <a:srgbClr val="FF66CC"/>
                </a:solidFill>
                <a:ea typeface="華康超明體(P)" pitchFamily="2" charset="-120"/>
              </a:rPr>
              <a:t>因巧克力含有某種神經傳導物質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4318000" y="6005513"/>
            <a:ext cx="5518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>
                <a:solidFill>
                  <a:srgbClr val="FF33CC"/>
                </a:solidFill>
                <a:ea typeface="華康超明體(P)" pitchFamily="2" charset="-120"/>
              </a:rPr>
              <a:t>→</a:t>
            </a:r>
            <a:r>
              <a:rPr lang="zh-TW" altLang="en-US" sz="2800">
                <a:solidFill>
                  <a:srgbClr val="FF33CC"/>
                </a:solidFill>
                <a:ea typeface="華康超明體(P)" pitchFamily="2" charset="-120"/>
              </a:rPr>
              <a:t>戀愛感覺只是神經衝動的幻覺？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5232401" y="0"/>
            <a:ext cx="5109091" cy="57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400">
                <a:ea typeface="華康超明體(P)" pitchFamily="2" charset="-120"/>
              </a:rPr>
              <a:t>結論</a:t>
            </a:r>
            <a:r>
              <a:rPr lang="en-US" altLang="zh-TW" sz="2400">
                <a:ea typeface="華康超明體(P)" pitchFamily="2" charset="-120"/>
              </a:rPr>
              <a:t>︰</a:t>
            </a:r>
            <a:r>
              <a:rPr lang="zh-TW" altLang="en-US" sz="2400">
                <a:ea typeface="華康超明體(P)" pitchFamily="2" charset="-120"/>
              </a:rPr>
              <a:t>有效的</a:t>
            </a:r>
            <a:r>
              <a:rPr lang="en-US" altLang="zh-TW" sz="2400">
                <a:ea typeface="華康超明體(P)" pitchFamily="2" charset="-120"/>
              </a:rPr>
              <a:t>『</a:t>
            </a:r>
            <a:r>
              <a:rPr lang="zh-TW" altLang="en-US" sz="2400">
                <a:solidFill>
                  <a:srgbClr val="FF0000"/>
                </a:solidFill>
                <a:ea typeface="華康超明體(P)" pitchFamily="2" charset="-120"/>
              </a:rPr>
              <a:t>階段式</a:t>
            </a:r>
            <a:r>
              <a:rPr lang="en-US" altLang="zh-TW" sz="2400">
                <a:ea typeface="華康超明體(P)" pitchFamily="2" charset="-120"/>
              </a:rPr>
              <a:t>』</a:t>
            </a:r>
            <a:r>
              <a:rPr lang="zh-TW" altLang="en-US" sz="2400">
                <a:ea typeface="華康超明體(P)" pitchFamily="2" charset="-120"/>
              </a:rPr>
              <a:t>的引導過程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1847528" y="1001714"/>
            <a:ext cx="431800" cy="1008831"/>
          </a:xfrm>
          <a:prstGeom prst="rect">
            <a:avLst/>
          </a:prstGeom>
          <a:solidFill>
            <a:srgbClr val="FF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導</a:t>
            </a:r>
            <a:endParaRPr lang="en-US" altLang="zh-TW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r>
              <a:rPr lang="zh-TW" altLang="en-US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入</a:t>
            </a:r>
            <a:endParaRPr lang="zh-TW" altLang="en-US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1847528" y="2010544"/>
            <a:ext cx="431800" cy="1130225"/>
          </a:xfrm>
          <a:prstGeom prst="rect">
            <a:avLst/>
          </a:prstGeom>
          <a:solidFill>
            <a:srgbClr val="FF66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探</a:t>
            </a:r>
            <a:endParaRPr lang="en-US" altLang="zh-TW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r>
              <a:rPr lang="zh-TW" altLang="en-US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源</a:t>
            </a:r>
            <a:endParaRPr lang="zh-TW" altLang="en-US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1847528" y="3068960"/>
            <a:ext cx="431800" cy="1152128"/>
          </a:xfrm>
          <a:prstGeom prst="rect">
            <a:avLst/>
          </a:prstGeom>
          <a:solidFill>
            <a:srgbClr val="FF33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反</a:t>
            </a:r>
            <a:endParaRPr lang="en-US" altLang="zh-TW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r>
              <a:rPr lang="zh-TW" altLang="en-US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思</a:t>
            </a:r>
            <a:endParaRPr lang="zh-TW" altLang="en-US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13" name="Text Box 77"/>
          <p:cNvSpPr txBox="1">
            <a:spLocks noChangeArrowheads="1"/>
          </p:cNvSpPr>
          <p:nvPr/>
        </p:nvSpPr>
        <p:spPr bwMode="auto">
          <a:xfrm>
            <a:off x="10228349" y="6488668"/>
            <a:ext cx="441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17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1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uiExpand="1" build="p"/>
      <p:bldP spid="31749" grpId="0"/>
      <p:bldP spid="31750" grpId="0"/>
      <p:bldP spid="31751" grpId="0"/>
      <p:bldP spid="31752" grpId="0"/>
      <p:bldP spid="31753" grpId="0" animBg="1"/>
      <p:bldP spid="31754" grpId="0" animBg="1"/>
      <p:bldP spid="317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686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zh-TW" altLang="en-US" sz="11000" dirty="0">
                <a:latin typeface="華康超黑體(P)" pitchFamily="2" charset="-120"/>
                <a:ea typeface="華康超黑體(P)" pitchFamily="2" charset="-120"/>
              </a:rPr>
              <a:t>寧願少教易懂</a:t>
            </a:r>
            <a:endParaRPr lang="en-US" altLang="zh-TW" sz="11000" dirty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設計實体演示</a:t>
            </a:r>
            <a:endParaRPr lang="en-US" altLang="zh-TW" sz="11000" dirty="0">
              <a:solidFill>
                <a:srgbClr val="C00000"/>
              </a:solidFill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>
                <a:latin typeface="華康超黑體(P)" pitchFamily="2" charset="-120"/>
                <a:ea typeface="華康超黑體(P)" pitchFamily="2" charset="-120"/>
              </a:rPr>
              <a:t>編入生活問題</a:t>
            </a:r>
            <a:endParaRPr lang="en-US" altLang="zh-TW" sz="11000" dirty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>
                <a:solidFill>
                  <a:srgbClr val="0000FF"/>
                </a:solidFill>
                <a:latin typeface="華康超黑體(P)" pitchFamily="2" charset="-120"/>
                <a:ea typeface="華康超黑體(P)" pitchFamily="2" charset="-120"/>
              </a:rPr>
              <a:t>利用教學科技</a:t>
            </a:r>
            <a:endParaRPr lang="en-US" altLang="zh-TW" sz="11000" dirty="0">
              <a:solidFill>
                <a:srgbClr val="0000FF"/>
              </a:solidFill>
              <a:latin typeface="華康超黑體(P)" pitchFamily="2" charset="-120"/>
              <a:ea typeface="華康超黑體(P)" pitchFamily="2" charset="-120"/>
            </a:endParaRPr>
          </a:p>
        </p:txBody>
      </p:sp>
      <p:sp>
        <p:nvSpPr>
          <p:cNvPr id="4" name="Text Box 77"/>
          <p:cNvSpPr txBox="1">
            <a:spLocks noChangeArrowheads="1"/>
          </p:cNvSpPr>
          <p:nvPr/>
        </p:nvSpPr>
        <p:spPr bwMode="auto">
          <a:xfrm>
            <a:off x="10228347" y="6488668"/>
            <a:ext cx="441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18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1524000" y="4437064"/>
            <a:ext cx="9144000" cy="24209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zh-TW">
              <a:solidFill>
                <a:schemeClr val="bg1"/>
              </a:solidFill>
              <a:ea typeface="華康超黑體(P)" panose="02010600010101010101" pitchFamily="2" charset="-12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zh-TW">
              <a:solidFill>
                <a:schemeClr val="bg1"/>
              </a:solidFill>
              <a:ea typeface="華康超黑體(P)" panose="02010600010101010101" pitchFamily="2" charset="-120"/>
            </a:endParaRPr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CC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以學生之立場與角度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367214" y="4175126"/>
            <a:ext cx="1582737" cy="1412875"/>
          </a:xfrm>
          <a:prstGeom prst="rect">
            <a:avLst/>
          </a:prstGeom>
          <a:solidFill>
            <a:srgbClr val="9BCDC7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243000" prstMaterial="legacyMatte">
            <a:bevelT w="13500" h="13500" prst="angle"/>
            <a:bevelB w="13500" h="13500" prst="angle"/>
            <a:extrusionClr>
              <a:srgbClr val="9BCDC7"/>
            </a:extrusionClr>
            <a:contourClr>
              <a:srgbClr val="9BCDC7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chemeClr val="bg1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深廣</a:t>
            </a:r>
            <a:endParaRPr lang="zh-TW" altLang="en-US" sz="4400" dirty="0">
              <a:solidFill>
                <a:schemeClr val="bg1"/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5951539" y="4175126"/>
            <a:ext cx="1584325" cy="1414463"/>
          </a:xfrm>
          <a:prstGeom prst="rect">
            <a:avLst/>
          </a:prstGeom>
          <a:solidFill>
            <a:srgbClr val="99CDF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243000" prstMaterial="legacyMatte">
            <a:bevelT w="13500" h="13500" prst="angle"/>
            <a:bevelB w="13500" h="13500" prst="angle"/>
            <a:extrusionClr>
              <a:srgbClr val="99CDF1"/>
            </a:extrusionClr>
            <a:contourClr>
              <a:srgbClr val="99CDF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dirty="0">
                <a:solidFill>
                  <a:schemeClr val="bg1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轉譯</a:t>
            </a:r>
            <a:endParaRPr lang="zh-TW" altLang="en-US" sz="4400" dirty="0">
              <a:solidFill>
                <a:schemeClr val="bg1"/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5159376" y="2735263"/>
            <a:ext cx="1584325" cy="1414462"/>
          </a:xfrm>
          <a:prstGeom prst="rect">
            <a:avLst/>
          </a:prstGeom>
          <a:solidFill>
            <a:srgbClr val="FF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243000" prstMaterial="legacyMatte">
            <a:bevelT w="13500" h="13500" prst="angle"/>
            <a:bevelB w="13500" h="13500" prst="angle"/>
            <a:extrusionClr>
              <a:srgbClr val="FF99FF"/>
            </a:extrusionClr>
            <a:contourClr>
              <a:srgbClr val="FF99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>
                <a:solidFill>
                  <a:schemeClr val="bg1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熱忱</a:t>
            </a: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1524000" y="0"/>
            <a:ext cx="9144000" cy="579438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ea typeface="華康超明體(P)" panose="02010600010101010101" pitchFamily="2" charset="-120"/>
              </a:rPr>
              <a:t>卓越教學的三個</a:t>
            </a:r>
            <a:r>
              <a:rPr lang="zh-TW" altLang="en-US" dirty="0">
                <a:solidFill>
                  <a:schemeClr val="bg1"/>
                </a:solidFill>
                <a:ea typeface="華康超明體(P)" panose="02010600010101010101" pitchFamily="2" charset="-120"/>
              </a:rPr>
              <a:t>關鍵詞</a:t>
            </a:r>
            <a:endParaRPr lang="zh-TW" altLang="en-US" dirty="0">
              <a:solidFill>
                <a:schemeClr val="bg1"/>
              </a:solidFill>
              <a:ea typeface="華康超明體(P)" panose="02010600010101010101" pitchFamily="2" charset="-120"/>
            </a:endParaRP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8147051" y="4724400"/>
            <a:ext cx="23631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(1) </a:t>
            </a:r>
            <a:r>
              <a:rPr lang="zh-TW" altLang="en-US" sz="2000" dirty="0">
                <a:ea typeface="華康中黑體(P)" panose="02010600010101010101" pitchFamily="2" charset="-120"/>
              </a:rPr>
              <a:t>專業要</a:t>
            </a:r>
            <a:r>
              <a:rPr lang="zh-TW" altLang="en-US" sz="2000" dirty="0">
                <a:ea typeface="華康中黑體(P)" panose="02010600010101010101" pitchFamily="2" charset="-120"/>
              </a:rPr>
              <a:t>經過轉譯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(2) </a:t>
            </a:r>
            <a:r>
              <a:rPr lang="zh-TW" altLang="en-US" sz="2000" dirty="0">
                <a:ea typeface="華康中黑體(P)" panose="02010600010101010101" pitchFamily="2" charset="-120"/>
              </a:rPr>
              <a:t>以投影片為舞台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(3) </a:t>
            </a:r>
            <a:r>
              <a:rPr lang="zh-TW" altLang="en-US" sz="2000" dirty="0">
                <a:ea typeface="華康中黑體(P)" panose="02010600010101010101" pitchFamily="2" charset="-120"/>
              </a:rPr>
              <a:t>充分預習與掌握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(4) </a:t>
            </a:r>
            <a:r>
              <a:rPr lang="zh-TW" altLang="en-US" sz="2000" dirty="0">
                <a:ea typeface="華康中黑體(P)" panose="02010600010101010101" pitchFamily="2" charset="-120"/>
              </a:rPr>
              <a:t>利用問題與個案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1774825" y="5013325"/>
            <a:ext cx="24320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(1) </a:t>
            </a:r>
            <a:r>
              <a:rPr lang="zh-TW" altLang="en-US" sz="2000" dirty="0">
                <a:latin typeface="華康中黑體(P)" panose="02010600010101010101" pitchFamily="2" charset="-120"/>
                <a:ea typeface="華康中黑體(P)" panose="02010600010101010101" pitchFamily="2" charset="-120"/>
              </a:rPr>
              <a:t>專業素養要</a:t>
            </a:r>
            <a:r>
              <a:rPr lang="zh-TW" altLang="en-US" sz="2000" dirty="0">
                <a:latin typeface="華康中黑體(P)" panose="02010600010101010101" pitchFamily="2" charset="-120"/>
                <a:ea typeface="華康中黑體(P)" panose="02010600010101010101" pitchFamily="2" charset="-120"/>
              </a:rPr>
              <a:t>深廣 </a:t>
            </a:r>
            <a:endParaRPr lang="zh-TW" altLang="en-US" sz="2000" dirty="0">
              <a:latin typeface="華康中黑體(P)" panose="02010600010101010101" pitchFamily="2" charset="-120"/>
              <a:ea typeface="華康中黑體(P)" panose="02010600010101010101" pitchFamily="2" charset="-12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(2) </a:t>
            </a:r>
            <a:r>
              <a:rPr lang="zh-TW" altLang="en-US" sz="2000" dirty="0">
                <a:ea typeface="華康中黑體(P)" panose="02010600010101010101" pitchFamily="2" charset="-120"/>
              </a:rPr>
              <a:t>自己先累積趣味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(3) </a:t>
            </a:r>
            <a:r>
              <a:rPr lang="zh-TW" altLang="en-US" sz="2000" dirty="0">
                <a:ea typeface="華康中黑體(P)" panose="02010600010101010101" pitchFamily="2" charset="-120"/>
              </a:rPr>
              <a:t>要配合學生背景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(4) </a:t>
            </a:r>
            <a:r>
              <a:rPr lang="zh-TW" altLang="en-US" sz="2000" dirty="0">
                <a:ea typeface="華康中黑體(P)" panose="02010600010101010101" pitchFamily="2" charset="-120"/>
              </a:rPr>
              <a:t>啟發知識與見識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2640014" y="1787332"/>
            <a:ext cx="23631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(1) </a:t>
            </a:r>
            <a:r>
              <a:rPr lang="zh-TW" altLang="en-US" sz="2000" dirty="0">
                <a:ea typeface="華康中黑體(P)" panose="02010600010101010101" pitchFamily="2" charset="-120"/>
              </a:rPr>
              <a:t>無熱忱易被識破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(2) </a:t>
            </a:r>
            <a:r>
              <a:rPr lang="zh-TW" altLang="en-US" sz="2000" dirty="0">
                <a:ea typeface="華康中黑體(P)" panose="02010600010101010101" pitchFamily="2" charset="-120"/>
              </a:rPr>
              <a:t>主動去瞭解學生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(3) </a:t>
            </a:r>
            <a:r>
              <a:rPr lang="zh-TW" altLang="en-US" sz="2000" dirty="0">
                <a:ea typeface="華康中黑體(P)" panose="02010600010101010101" pitchFamily="2" charset="-120"/>
              </a:rPr>
              <a:t>平常心看待緊張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ea typeface="華康中黑體(P)" panose="02010600010101010101" pitchFamily="2" charset="-120"/>
              </a:rPr>
              <a:t>(4) </a:t>
            </a:r>
            <a:r>
              <a:rPr lang="zh-TW" altLang="en-US" sz="2000" dirty="0">
                <a:solidFill>
                  <a:srgbClr val="FF0000"/>
                </a:solidFill>
                <a:ea typeface="華康中黑體(P)" panose="02010600010101010101" pitchFamily="2" charset="-120"/>
              </a:rPr>
              <a:t>從你的專業開始</a:t>
            </a:r>
            <a:endParaRPr lang="zh-TW" altLang="en-US" sz="2000" dirty="0">
              <a:solidFill>
                <a:srgbClr val="FF0000"/>
              </a:solidFill>
              <a:ea typeface="華康中黑體(P)" panose="02010600010101010101" pitchFamily="2" charset="-120"/>
            </a:endParaRPr>
          </a:p>
        </p:txBody>
      </p:sp>
      <p:graphicFrame>
        <p:nvGraphicFramePr>
          <p:cNvPr id="309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447599"/>
              </p:ext>
            </p:extLst>
          </p:nvPr>
        </p:nvGraphicFramePr>
        <p:xfrm>
          <a:off x="1524001" y="2106662"/>
          <a:ext cx="968375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" name="CorelDRAW" r:id="rId4" imgW="1897380" imgH="4562734" progId="CorelDRAW.Graphic.12">
                  <p:embed/>
                </p:oleObj>
              </mc:Choice>
              <mc:Fallback>
                <p:oleObj name="CorelDRAW" r:id="rId4" imgW="1897380" imgH="4562734" progId="CorelDRAW.Graphic.12">
                  <p:embed/>
                  <p:pic>
                    <p:nvPicPr>
                      <p:cNvPr id="3096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2106662"/>
                        <a:ext cx="968375" cy="233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7280276" y="660401"/>
            <a:ext cx="3311525" cy="1616075"/>
            <a:chOff x="748" y="1196"/>
            <a:chExt cx="4291" cy="2092"/>
          </a:xfrm>
        </p:grpSpPr>
        <p:graphicFrame>
          <p:nvGraphicFramePr>
            <p:cNvPr id="5133" name="Object 32"/>
            <p:cNvGraphicFramePr>
              <a:graphicFrameLocks noChangeAspect="1"/>
            </p:cNvGraphicFramePr>
            <p:nvPr/>
          </p:nvGraphicFramePr>
          <p:xfrm>
            <a:off x="748" y="1207"/>
            <a:ext cx="1449" cy="20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9" name="Image" r:id="rId6" imgW="7619048" imgH="10907937" progId="Photoshop.Image.8">
                    <p:embed/>
                  </p:oleObj>
                </mc:Choice>
                <mc:Fallback>
                  <p:oleObj name="Image" r:id="rId6" imgW="7619048" imgH="10907937" progId="Photoshop.Image.8">
                    <p:embed/>
                    <p:pic>
                      <p:nvPicPr>
                        <p:cNvPr id="5133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" y="1207"/>
                          <a:ext cx="1449" cy="207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4" name="Rectangle 33"/>
            <p:cNvSpPr>
              <a:spLocks noChangeArrowheads="1"/>
            </p:cNvSpPr>
            <p:nvPr/>
          </p:nvSpPr>
          <p:spPr bwMode="auto">
            <a:xfrm>
              <a:off x="2142" y="1196"/>
              <a:ext cx="1489" cy="20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graphicFrame>
          <p:nvGraphicFramePr>
            <p:cNvPr id="5135" name="Object 34"/>
            <p:cNvGraphicFramePr>
              <a:graphicFrameLocks noChangeAspect="1"/>
            </p:cNvGraphicFramePr>
            <p:nvPr/>
          </p:nvGraphicFramePr>
          <p:xfrm>
            <a:off x="3635" y="1196"/>
            <a:ext cx="1404" cy="20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0" name="Image" r:id="rId8" imgW="4761905" imgH="7098413" progId="Photoshop.Image.8">
                    <p:embed/>
                  </p:oleObj>
                </mc:Choice>
                <mc:Fallback>
                  <p:oleObj name="Image" r:id="rId8" imgW="4761905" imgH="7098413" progId="Photoshop.Image.8">
                    <p:embed/>
                    <p:pic>
                      <p:nvPicPr>
                        <p:cNvPr id="513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5" y="1196"/>
                          <a:ext cx="1404" cy="20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36" name="Object 35"/>
            <p:cNvGraphicFramePr>
              <a:graphicFrameLocks noChangeAspect="1"/>
            </p:cNvGraphicFramePr>
            <p:nvPr/>
          </p:nvGraphicFramePr>
          <p:xfrm>
            <a:off x="2371" y="1207"/>
            <a:ext cx="1092" cy="20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1" name="Image" r:id="rId10" imgW="2311111" imgH="4393651" progId="Photoshop.Image.8">
                    <p:embed/>
                  </p:oleObj>
                </mc:Choice>
                <mc:Fallback>
                  <p:oleObj name="Image" r:id="rId10" imgW="2311111" imgH="4393651" progId="Photoshop.Image.8">
                    <p:embed/>
                    <p:pic>
                      <p:nvPicPr>
                        <p:cNvPr id="5136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1" y="1207"/>
                          <a:ext cx="1092" cy="20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7896225" y="2251075"/>
            <a:ext cx="2120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Times New Roman" panose="02020603050405020304" pitchFamily="18" charset="0"/>
              </a:rPr>
              <a:t>Great Mentors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631504" y="692697"/>
            <a:ext cx="1569660" cy="646331"/>
          </a:xfrm>
          <a:prstGeom prst="rect">
            <a:avLst/>
          </a:prstGeom>
          <a:solidFill>
            <a:srgbClr val="C00000"/>
          </a:solidFill>
          <a:effectLst>
            <a:outerShdw blurRad="76200" dist="76200" dir="2700000" algn="tl" rotWithShape="0">
              <a:prstClr val="black">
                <a:alpha val="14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招牌課</a:t>
            </a:r>
            <a:endParaRPr lang="zh-TW" altLang="en-US" sz="36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</p:txBody>
      </p:sp>
      <p:sp>
        <p:nvSpPr>
          <p:cNvPr id="19" name="Text Box 77"/>
          <p:cNvSpPr txBox="1">
            <a:spLocks noChangeArrowheads="1"/>
          </p:cNvSpPr>
          <p:nvPr/>
        </p:nvSpPr>
        <p:spPr bwMode="auto">
          <a:xfrm>
            <a:off x="10292472" y="6488668"/>
            <a:ext cx="312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/>
                </a:solidFill>
              </a:rPr>
              <a:t>1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3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 animBg="1"/>
      <p:bldP spid="3086" grpId="0" animBg="1"/>
      <p:bldP spid="3087" grpId="0" animBg="1"/>
      <p:bldP spid="3088" grpId="0" animBg="1"/>
      <p:bldP spid="3091" grpId="0"/>
      <p:bldP spid="3093" grpId="0"/>
      <p:bldP spid="3094" grpId="0"/>
      <p:bldP spid="3108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686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zh-TW" altLang="en-US" sz="11000" dirty="0">
                <a:latin typeface="華康超黑體(P)" pitchFamily="2" charset="-120"/>
                <a:ea typeface="華康超黑體(P)" pitchFamily="2" charset="-120"/>
              </a:rPr>
              <a:t>反思一生學問</a:t>
            </a:r>
            <a:endParaRPr lang="en-US" altLang="zh-TW" sz="11000" dirty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>
                <a:latin typeface="華康超黑體(P)" pitchFamily="2" charset="-120"/>
                <a:ea typeface="華康超黑體(P)" pitchFamily="2" charset="-120"/>
              </a:rPr>
              <a:t>經過沈澱結晶</a:t>
            </a:r>
            <a:endParaRPr lang="en-US" altLang="zh-TW" sz="11000" dirty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>
                <a:latin typeface="華康超黑體(P)" pitchFamily="2" charset="-120"/>
                <a:ea typeface="華康超黑體(P)" pitchFamily="2" charset="-120"/>
              </a:rPr>
              <a:t>轉譯通識課程</a:t>
            </a:r>
            <a:endParaRPr lang="en-US" altLang="zh-TW" sz="11000" dirty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通宇宙貫古今</a:t>
            </a:r>
            <a:endParaRPr lang="en-US" altLang="zh-TW" sz="11000" dirty="0">
              <a:solidFill>
                <a:srgbClr val="C00000"/>
              </a:solidFill>
              <a:latin typeface="華康超黑體(P)" pitchFamily="2" charset="-120"/>
              <a:ea typeface="華康超黑體(P)" pitchFamily="2" charset="-120"/>
            </a:endParaRPr>
          </a:p>
        </p:txBody>
      </p:sp>
      <p:sp>
        <p:nvSpPr>
          <p:cNvPr id="4" name="Text Box 77"/>
          <p:cNvSpPr txBox="1">
            <a:spLocks noChangeArrowheads="1"/>
          </p:cNvSpPr>
          <p:nvPr/>
        </p:nvSpPr>
        <p:spPr bwMode="auto">
          <a:xfrm>
            <a:off x="10228347" y="6488668"/>
            <a:ext cx="441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19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501" name="Picture 13" descr="2011 Palm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8998" b="14571"/>
          <a:stretch>
            <a:fillRect/>
          </a:stretch>
        </p:blipFill>
        <p:spPr bwMode="auto">
          <a:xfrm>
            <a:off x="3719513" y="5100638"/>
            <a:ext cx="61912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5794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華康超明體" panose="02010609010101010101" pitchFamily="49" charset="-120"/>
              </a:rPr>
              <a:t>TTRC</a:t>
            </a:r>
            <a:r>
              <a:rPr lang="en-US" altLang="zh-TW" sz="3200" b="1" dirty="0">
                <a:solidFill>
                  <a:schemeClr val="bg1"/>
                </a:solidFill>
                <a:latin typeface="Times New Roman" panose="02020603050405020304" pitchFamily="18" charset="0"/>
                <a:ea typeface="華康超明體" panose="02010609010101010101" pitchFamily="49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華康超明體" panose="02010609010101010101" pitchFamily="49" charset="-120"/>
              </a:rPr>
              <a:t>椰林講堂</a:t>
            </a:r>
            <a:endParaRPr lang="en-US" altLang="zh-TW" sz="3200" b="1" dirty="0">
              <a:solidFill>
                <a:schemeClr val="bg1"/>
              </a:solidFill>
              <a:latin typeface="Times New Roman" panose="02020603050405020304" pitchFamily="18" charset="0"/>
              <a:ea typeface="華康超明體" panose="02010609010101010101" pitchFamily="49" charset="-120"/>
            </a:endParaRPr>
          </a:p>
        </p:txBody>
      </p:sp>
      <p:sp>
        <p:nvSpPr>
          <p:cNvPr id="319494" name="矩形 10"/>
          <p:cNvSpPr>
            <a:spLocks noChangeArrowheads="1"/>
          </p:cNvSpPr>
          <p:nvPr/>
        </p:nvSpPr>
        <p:spPr bwMode="auto">
          <a:xfrm>
            <a:off x="1631951" y="5153453"/>
            <a:ext cx="2016125" cy="830997"/>
          </a:xfrm>
          <a:prstGeom prst="rect">
            <a:avLst/>
          </a:prstGeom>
          <a:solidFill>
            <a:srgbClr val="F4FF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參加人數 </a:t>
            </a:r>
            <a:r>
              <a:rPr lang="en-US" altLang="zh-TW" sz="2400" dirty="0">
                <a:solidFill>
                  <a:srgbClr val="CC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298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(</a:t>
            </a:r>
            <a:r>
              <a:rPr lang="zh-TW" altLang="en-US" sz="24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含校外 </a:t>
            </a:r>
            <a:r>
              <a:rPr lang="en-US" altLang="zh-TW" sz="2400" dirty="0">
                <a:solidFill>
                  <a:srgbClr val="CC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104</a:t>
            </a:r>
            <a:r>
              <a:rPr lang="en-US" altLang="zh-TW" sz="2400" dirty="0">
                <a:latin typeface="華康超明體(P)" panose="02010600010101010101" pitchFamily="2" charset="-120"/>
                <a:ea typeface="華康超明體(P)" panose="02010600010101010101" pitchFamily="2" charset="-120"/>
              </a:rPr>
              <a:t>)</a:t>
            </a:r>
          </a:p>
        </p:txBody>
      </p:sp>
      <p:sp>
        <p:nvSpPr>
          <p:cNvPr id="319495" name="矩形 11"/>
          <p:cNvSpPr>
            <a:spLocks noChangeArrowheads="1"/>
          </p:cNvSpPr>
          <p:nvPr/>
        </p:nvSpPr>
        <p:spPr bwMode="auto">
          <a:xfrm>
            <a:off x="1631951" y="6028731"/>
            <a:ext cx="2016125" cy="766364"/>
          </a:xfrm>
          <a:prstGeom prst="rect">
            <a:avLst/>
          </a:prstGeom>
          <a:solidFill>
            <a:srgbClr val="F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latin typeface="華康超明體(P)" panose="02010600010101010101" pitchFamily="2" charset="-120"/>
                <a:ea typeface="華康超明體(P)" panose="02010600010101010101" pitchFamily="2" charset="-120"/>
              </a:rPr>
              <a:t>平均滿意度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C00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4.68</a:t>
            </a:r>
          </a:p>
        </p:txBody>
      </p:sp>
      <p:sp>
        <p:nvSpPr>
          <p:cNvPr id="319496" name="Text Box 8"/>
          <p:cNvSpPr txBox="1">
            <a:spLocks noChangeArrowheads="1"/>
          </p:cNvSpPr>
          <p:nvPr/>
        </p:nvSpPr>
        <p:spPr bwMode="auto">
          <a:xfrm>
            <a:off x="9817017" y="5151552"/>
            <a:ext cx="692150" cy="7016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000" dirty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教學</a:t>
            </a:r>
            <a:endParaRPr lang="zh-TW" altLang="en-US" sz="2000" dirty="0">
              <a:solidFill>
                <a:schemeClr val="bg1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 eaLnBrk="1" hangingPunct="1"/>
            <a:r>
              <a:rPr lang="zh-TW" altLang="en-US" sz="2000" dirty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主題</a:t>
            </a:r>
          </a:p>
        </p:txBody>
      </p:sp>
      <p:pic>
        <p:nvPicPr>
          <p:cNvPr id="319500" name="Picture 12" descr="2011 Palm 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4"/>
            <a:ext cx="91440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021538" y="2420888"/>
            <a:ext cx="2646879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zh-TW" sz="24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2020</a:t>
            </a:r>
            <a:r>
              <a:rPr lang="zh-TW" altLang="en-US" sz="24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24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/</a:t>
            </a:r>
            <a:r>
              <a:rPr lang="zh-TW" altLang="en-US" sz="24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24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01</a:t>
            </a:r>
            <a:r>
              <a:rPr lang="zh-TW" altLang="en-US" sz="24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24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/</a:t>
            </a:r>
            <a:r>
              <a:rPr lang="zh-TW" altLang="en-US" sz="24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24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13</a:t>
            </a:r>
            <a:r>
              <a:rPr lang="zh-TW" altLang="en-US" sz="24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</a:t>
            </a:r>
            <a:r>
              <a:rPr lang="en-US" altLang="zh-TW" sz="2400" dirty="0">
                <a:solidFill>
                  <a:srgbClr val="FFFF00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Mon</a:t>
            </a:r>
          </a:p>
          <a:p>
            <a:pPr algn="ctr">
              <a:spcAft>
                <a:spcPts val="300"/>
              </a:spcAft>
            </a:pPr>
            <a:r>
              <a:rPr lang="en-US" altLang="zh-TW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(1) </a:t>
            </a:r>
            <a:r>
              <a:rPr lang="zh-TW" altLang="en-US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通識教學實踐</a:t>
            </a:r>
            <a:endParaRPr lang="en-US" altLang="zh-TW" sz="2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>
              <a:spcAft>
                <a:spcPts val="300"/>
              </a:spcAft>
            </a:pPr>
            <a:r>
              <a:rPr lang="en-US" altLang="zh-TW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(2) </a:t>
            </a:r>
            <a:r>
              <a:rPr lang="zh-TW" altLang="en-US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教學實踐研究</a:t>
            </a:r>
            <a:endParaRPr lang="en-US" altLang="zh-TW" sz="2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>
              <a:spcAft>
                <a:spcPts val="300"/>
              </a:spcAft>
            </a:pPr>
            <a:r>
              <a:rPr lang="en-US" altLang="zh-TW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(3) </a:t>
            </a:r>
            <a:r>
              <a:rPr lang="en-US" altLang="zh-TW" sz="2200" dirty="0" err="1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TTRC</a:t>
            </a:r>
            <a:r>
              <a:rPr lang="zh-TW" altLang="en-US" sz="2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 教學網</a:t>
            </a:r>
            <a:endParaRPr lang="en-US" altLang="zh-TW" sz="2200" dirty="0">
              <a:solidFill>
                <a:schemeClr val="bg1"/>
              </a:solidFill>
              <a:latin typeface="華康超明體(P)" panose="02010600010101010101" pitchFamily="2" charset="-120"/>
              <a:ea typeface="華康超明體(P)" panose="02010600010101010101" pitchFamily="2" charset="-120"/>
            </a:endParaRPr>
          </a:p>
          <a:p>
            <a:pPr algn="ctr">
              <a:spcAft>
                <a:spcPts val="300"/>
              </a:spcAft>
            </a:pPr>
            <a:r>
              <a:rPr lang="zh-TW" altLang="en-US" sz="2200" dirty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三大論壇</a:t>
            </a:r>
            <a:endParaRPr lang="zh-TW" altLang="en-US" sz="2200" dirty="0">
              <a:solidFill>
                <a:schemeClr val="bg1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10" name="Text Box 77"/>
          <p:cNvSpPr txBox="1">
            <a:spLocks noChangeArrowheads="1"/>
          </p:cNvSpPr>
          <p:nvPr/>
        </p:nvSpPr>
        <p:spPr bwMode="auto">
          <a:xfrm>
            <a:off x="10228347" y="6488668"/>
            <a:ext cx="441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20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6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9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9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9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9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9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4" grpId="0" animBg="1"/>
      <p:bldP spid="319495" grpId="0" animBg="1"/>
      <p:bldP spid="319496" grpId="0" animBg="1"/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encil 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1076"/>
            <a:ext cx="882015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524000" y="5661025"/>
            <a:ext cx="9144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2952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52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華康超明體(P)" pitchFamily="2" charset="-120"/>
              </a:rPr>
              <a:t> </a:t>
            </a:r>
            <a:r>
              <a:rPr kumimoji="1" lang="zh-TW" altLang="en-US" sz="52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華康超明體(P)" pitchFamily="2" charset="-120"/>
              </a:rPr>
              <a:t>以</a:t>
            </a:r>
            <a:r>
              <a:rPr kumimoji="1" lang="zh-TW" altLang="en-US" sz="52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華康超明體(P)" pitchFamily="2" charset="-120"/>
              </a:rPr>
              <a:t>教</a:t>
            </a:r>
            <a:r>
              <a:rPr kumimoji="1" lang="zh-TW" altLang="en-US" sz="5200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華康超明體(P)" pitchFamily="2" charset="-120"/>
              </a:rPr>
              <a:t>育</a:t>
            </a:r>
            <a:r>
              <a:rPr kumimoji="1" lang="zh-TW" altLang="en-US" sz="5200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華康超明體(P)" pitchFamily="2" charset="-120"/>
              </a:rPr>
              <a:t>彩</a:t>
            </a:r>
            <a:r>
              <a:rPr kumimoji="1" lang="zh-TW" altLang="en-US" sz="5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華康超明體(P)" pitchFamily="2" charset="-120"/>
              </a:rPr>
              <a:t>繪</a:t>
            </a:r>
            <a:r>
              <a:rPr kumimoji="1" lang="zh-TW" altLang="en-US" sz="520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華康超明體(P)" pitchFamily="2" charset="-120"/>
              </a:rPr>
              <a:t>世</a:t>
            </a:r>
            <a:r>
              <a:rPr kumimoji="1" lang="zh-TW" altLang="en-US" sz="5200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華康超明體(P)" pitchFamily="2" charset="-120"/>
              </a:rPr>
              <a:t>界</a:t>
            </a:r>
            <a:r>
              <a:rPr kumimoji="1" lang="zh-TW" altLang="en-US" sz="52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華康超明體(P)" pitchFamily="2" charset="-120"/>
              </a:rPr>
              <a:t>的</a:t>
            </a:r>
            <a:r>
              <a:rPr kumimoji="1" lang="zh-TW" altLang="en-US" sz="52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華康超明體(P)" pitchFamily="2" charset="-120"/>
              </a:rPr>
              <a:t>未</a:t>
            </a:r>
            <a:r>
              <a:rPr kumimoji="1" lang="zh-TW" altLang="en-US" sz="52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華康超明體(P)" pitchFamily="2" charset="-120"/>
              </a:rPr>
              <a:t>來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579438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>
                <a:solidFill>
                  <a:srgbClr val="FFFFF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人才是邁向頂尖的唯一關鍵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3009900" y="614363"/>
            <a:ext cx="6199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i="1">
                <a:solidFill>
                  <a:srgbClr val="5F5F5F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Human resource is critical to achieve the university excellence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4012554" y="6484938"/>
            <a:ext cx="4297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i="1" dirty="0">
                <a:solidFill>
                  <a:srgbClr val="5F5F5F"/>
                </a:solidFill>
                <a:latin typeface="Times New Roman" panose="02020603050405020304" pitchFamily="18" charset="0"/>
                <a:ea typeface="華康超明體(P)" panose="02010600010101010101" pitchFamily="2" charset="-120"/>
              </a:rPr>
              <a:t>Education brings the World a colorful future</a:t>
            </a:r>
          </a:p>
        </p:txBody>
      </p:sp>
      <p:sp>
        <p:nvSpPr>
          <p:cNvPr id="40967" name="Text Box 17"/>
          <p:cNvSpPr txBox="1">
            <a:spLocks noChangeArrowheads="1"/>
          </p:cNvSpPr>
          <p:nvPr/>
        </p:nvSpPr>
        <p:spPr bwMode="auto">
          <a:xfrm>
            <a:off x="10324532" y="0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dirty="0">
                <a:solidFill>
                  <a:srgbClr val="FFFFFF"/>
                </a:solidFill>
              </a:rPr>
              <a:t> </a:t>
            </a:r>
            <a:endParaRPr lang="en-US" altLang="zh-TW" b="1" dirty="0">
              <a:solidFill>
                <a:srgbClr val="FFFFFF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303691" y="0"/>
            <a:ext cx="290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bg1"/>
                </a:solidFill>
              </a:rPr>
              <a:t>  </a:t>
            </a:r>
            <a:endParaRPr lang="en-US" altLang="zh-TW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75520" y="620688"/>
            <a:ext cx="87849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 algn="just">
              <a:lnSpc>
                <a:spcPct val="150000"/>
              </a:lnSpc>
            </a:pPr>
            <a:r>
              <a:rPr lang="en-US" altLang="zh-TW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(1) </a:t>
            </a:r>
            <a:r>
              <a:rPr lang="zh-TW" altLang="en-US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像這樣努力準備上課要花很多時間嗎？</a:t>
            </a:r>
            <a:endParaRPr lang="en-US" altLang="zh-TW" sz="3600" kern="100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marL="714375" indent="-714375" algn="just">
              <a:lnSpc>
                <a:spcPct val="150000"/>
              </a:lnSpc>
            </a:pPr>
            <a:r>
              <a:rPr lang="en-US" altLang="zh-TW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(2) </a:t>
            </a:r>
            <a:r>
              <a:rPr lang="zh-TW" altLang="en-US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學生是否真的會賞識這樣的上課方式？</a:t>
            </a:r>
            <a:endParaRPr lang="en-US" altLang="zh-TW" sz="3600" kern="100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marL="714375" indent="-714375" algn="just">
              <a:lnSpc>
                <a:spcPct val="150000"/>
              </a:lnSpc>
            </a:pPr>
            <a:r>
              <a:rPr lang="en-US" altLang="zh-TW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(3) </a:t>
            </a:r>
            <a:r>
              <a:rPr lang="zh-TW" altLang="en-US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若學生還是不認真學習，我能怎麼做？</a:t>
            </a:r>
            <a:endParaRPr lang="en-US" altLang="zh-TW" sz="3600" kern="100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marL="714375" indent="-714375" algn="just">
              <a:lnSpc>
                <a:spcPct val="150000"/>
              </a:lnSpc>
            </a:pPr>
            <a:r>
              <a:rPr lang="en-US" altLang="zh-TW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(4) </a:t>
            </a:r>
            <a:r>
              <a:rPr lang="zh-TW" altLang="en-US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上這種課的壓力很大，我要如何面對？</a:t>
            </a:r>
            <a:endParaRPr lang="en-US" altLang="zh-TW" sz="3600" kern="100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marL="714375" indent="-714375" algn="just">
              <a:lnSpc>
                <a:spcPct val="150000"/>
              </a:lnSpc>
            </a:pPr>
            <a:r>
              <a:rPr lang="en-US" altLang="zh-TW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(5) </a:t>
            </a:r>
            <a:r>
              <a:rPr lang="zh-TW" altLang="en-US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如此盡心盡力教通識課最終是否值得？</a:t>
            </a:r>
            <a:endParaRPr lang="en-US" altLang="zh-TW" sz="3600" kern="100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marL="714375" indent="-714375" algn="just">
              <a:lnSpc>
                <a:spcPct val="150000"/>
              </a:lnSpc>
            </a:pPr>
            <a:r>
              <a:rPr lang="en-US" altLang="zh-TW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(6) </a:t>
            </a:r>
            <a:r>
              <a:rPr lang="zh-TW" altLang="en-US" sz="3600" kern="1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上課時講錯了會怎樣？如何妥善處理？</a:t>
            </a:r>
            <a:endParaRPr lang="en-US" altLang="zh-TW" sz="3600" kern="100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  <a:p>
            <a:pPr marL="714375" indent="-714375" algn="just">
              <a:lnSpc>
                <a:spcPct val="150000"/>
              </a:lnSpc>
            </a:pPr>
            <a:r>
              <a:rPr lang="en-US" altLang="zh-TW" sz="36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(7)</a:t>
            </a:r>
            <a:r>
              <a:rPr lang="zh-TW" altLang="en-US" sz="3600" dirty="0">
                <a:latin typeface="Times New Roman" panose="02020603050405020304" pitchFamily="18" charset="0"/>
                <a:ea typeface="華康楷書體W5(P)" panose="02010600010101010101" pitchFamily="2" charset="-120"/>
                <a:cs typeface="Times New Roman" panose="02020603050405020304" pitchFamily="18" charset="0"/>
              </a:rPr>
              <a:t> 若大環境無能為力，我應該如何自處？</a:t>
            </a:r>
            <a:endParaRPr lang="en-US" altLang="zh-TW" sz="3600" dirty="0">
              <a:latin typeface="Times New Roman" panose="02020603050405020304" pitchFamily="18" charset="0"/>
              <a:ea typeface="華康楷書體W5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4000" y="0"/>
            <a:ext cx="9144000" cy="592138"/>
          </a:xfrm>
          <a:prstGeom prst="rect">
            <a:avLst/>
          </a:prstGeom>
          <a:solidFill>
            <a:srgbClr val="CC0000"/>
          </a:solidFill>
          <a:ln w="12700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71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860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3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通識開課問題</a:t>
            </a:r>
            <a:r>
              <a:rPr lang="zh-TW" altLang="en-US" sz="3200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討論</a:t>
            </a:r>
          </a:p>
        </p:txBody>
      </p:sp>
      <p:sp>
        <p:nvSpPr>
          <p:cNvPr id="11" name="Text Box 77"/>
          <p:cNvSpPr txBox="1">
            <a:spLocks noChangeArrowheads="1"/>
          </p:cNvSpPr>
          <p:nvPr/>
        </p:nvSpPr>
        <p:spPr bwMode="auto">
          <a:xfrm>
            <a:off x="10266821" y="0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/>
                </a:solidFill>
              </a:rPr>
              <a:t>Q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178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zh-TW" altLang="en-US" sz="11000" dirty="0">
                <a:latin typeface="華康超黑體(P)" pitchFamily="2" charset="-120"/>
                <a:ea typeface="華康超黑體(P)" pitchFamily="2" charset="-120"/>
              </a:rPr>
              <a:t>專業</a:t>
            </a:r>
            <a:r>
              <a:rPr lang="zh-TW" altLang="en-US" sz="11000" baseline="30000" dirty="0">
                <a:latin typeface="華康超黑體(P)" pitchFamily="2" charset="-120"/>
                <a:ea typeface="華康超黑體(P)" pitchFamily="2" charset="-120"/>
              </a:rPr>
              <a:t> </a:t>
            </a:r>
            <a:r>
              <a:rPr lang="en-US" altLang="zh-TW" sz="11000" dirty="0">
                <a:latin typeface="華康超黑體(P)" pitchFamily="2" charset="-120"/>
                <a:ea typeface="華康超黑體(P)" pitchFamily="2" charset="-120"/>
              </a:rPr>
              <a:t>vs</a:t>
            </a:r>
            <a:r>
              <a:rPr lang="zh-TW" altLang="en-US" sz="11000" dirty="0">
                <a:latin typeface="華康超黑體(P)" pitchFamily="2" charset="-120"/>
                <a:ea typeface="華康超黑體(P)" pitchFamily="2" charset="-120"/>
              </a:rPr>
              <a:t> 多元</a:t>
            </a:r>
            <a:endParaRPr lang="en-US" altLang="zh-TW" sz="11000" dirty="0">
              <a:latin typeface="華康超黑體(P)" pitchFamily="2" charset="-120"/>
              <a:ea typeface="華康超黑體(P)" pitchFamily="2" charset="-12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330141" y="0"/>
            <a:ext cx="237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altLang="zh-TW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796" name="Picture 4" descr="https://upload.wikimedia.org/wikipedia/commons/thumb/c/c6/All_Gizah_Pyramids-3.jpg/1024px-All_Gizah_Pyramids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2596" r="1794"/>
          <a:stretch/>
        </p:blipFill>
        <p:spPr bwMode="auto">
          <a:xfrm>
            <a:off x="1523319" y="1916833"/>
            <a:ext cx="7309320" cy="49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985" y="4911385"/>
            <a:ext cx="117155" cy="328566"/>
          </a:xfrm>
          <a:prstGeom prst="rect">
            <a:avLst/>
          </a:prstGeom>
        </p:spPr>
      </p:pic>
      <p:pic>
        <p:nvPicPr>
          <p:cNvPr id="33798" name="Picture 6" descr="https://upload.wikimedia.org/wikipedia/commons/thumb/2/28/Louxor_obelisk_Paris_dsc00780.jpg/320px-Louxor_obelisk_Paris_dsc007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22" y="1916833"/>
            <a:ext cx="1754978" cy="493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4001" y="1945449"/>
            <a:ext cx="1158875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zh-TW" dirty="0">
                <a:latin typeface="Baskerville Old Face" panose="02020602080505020303" pitchFamily="18" charset="0"/>
              </a:rPr>
              <a:t>W</a:t>
            </a:r>
            <a:r>
              <a:rPr lang="en-US" altLang="zh-TW" sz="1200" dirty="0">
                <a:latin typeface="Baskerville Old Face" panose="02020602080505020303" pitchFamily="18" charset="0"/>
              </a:rPr>
              <a:t>IKIPEDI</a:t>
            </a:r>
            <a:r>
              <a:rPr lang="en-US" altLang="zh-TW" dirty="0">
                <a:latin typeface="Baskerville Old Face" panose="02020602080505020303" pitchFamily="18" charset="0"/>
              </a:rPr>
              <a:t>A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9293479" y="5894983"/>
            <a:ext cx="103105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zh-TW" altLang="en-US" sz="2200" dirty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方尖碑</a:t>
            </a:r>
            <a:endParaRPr lang="en-US" altLang="zh-TW" sz="2200" dirty="0">
              <a:solidFill>
                <a:schemeClr val="bg1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4098196" y="5894982"/>
            <a:ext cx="2159566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zh-TW" altLang="en-US" sz="2200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底面積決定高度</a:t>
            </a:r>
            <a:endParaRPr lang="en-US" altLang="zh-TW" sz="2200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  <a:p>
            <a:pPr algn="r">
              <a:spcAft>
                <a:spcPts val="600"/>
              </a:spcAft>
            </a:pPr>
            <a:r>
              <a:rPr lang="zh-TW" altLang="en-US" sz="2200" dirty="0"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通識力加值人生</a:t>
            </a:r>
            <a:endParaRPr lang="en-US" altLang="zh-TW" sz="2200" dirty="0"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8601562" y="2016691"/>
            <a:ext cx="1114460" cy="4830535"/>
            <a:chOff x="7077562" y="2016690"/>
            <a:chExt cx="1114460" cy="4830535"/>
          </a:xfrm>
        </p:grpSpPr>
        <p:cxnSp>
          <p:nvCxnSpPr>
            <p:cNvPr id="5" name="直線接點 4"/>
            <p:cNvCxnSpPr>
              <a:endCxn id="2" idx="0"/>
            </p:cNvCxnSpPr>
            <p:nvPr/>
          </p:nvCxnSpPr>
          <p:spPr>
            <a:xfrm flipH="1">
              <a:off x="7077562" y="2016690"/>
              <a:ext cx="1114460" cy="2894695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H="1" flipV="1">
              <a:off x="7077562" y="5239951"/>
              <a:ext cx="691917" cy="1607274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77"/>
          <p:cNvSpPr txBox="1">
            <a:spLocks noChangeArrowheads="1"/>
          </p:cNvSpPr>
          <p:nvPr/>
        </p:nvSpPr>
        <p:spPr bwMode="auto">
          <a:xfrm>
            <a:off x="10292468" y="6488668"/>
            <a:ext cx="312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/>
                </a:solidFill>
              </a:rPr>
              <a:t>2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4662453" y="5518394"/>
            <a:ext cx="103105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zh-TW" altLang="en-US" sz="2200" dirty="0">
                <a:solidFill>
                  <a:schemeClr val="bg1"/>
                </a:solidFill>
                <a:latin typeface="華康楷書體W5(P)" panose="02010600010101010101" pitchFamily="2" charset="-120"/>
                <a:ea typeface="華康楷書體W5(P)" panose="02010600010101010101" pitchFamily="2" charset="-120"/>
              </a:rPr>
              <a:t>金字塔</a:t>
            </a:r>
            <a:endParaRPr lang="en-US" altLang="zh-TW" sz="2200" dirty="0">
              <a:solidFill>
                <a:schemeClr val="bg1"/>
              </a:solidFill>
              <a:latin typeface="華康楷書體W5(P)" panose="02010600010101010101" pitchFamily="2" charset="-120"/>
              <a:ea typeface="華康楷書體W5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6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8" grpId="0"/>
      <p:bldP spid="9" grpId="0"/>
      <p:bldP spid="10" grpId="0" uiExpand="1" build="p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686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 algn="ctr"/>
            <a:r>
              <a:rPr lang="zh-TW" altLang="en-US" sz="11000" dirty="0">
                <a:latin typeface="華康超黑體(P)" pitchFamily="2" charset="-120"/>
                <a:ea typeface="華康超黑體(P)" pitchFamily="2" charset="-120"/>
              </a:rPr>
              <a:t>一萬元不等值</a:t>
            </a:r>
            <a:endParaRPr lang="en-US" altLang="zh-TW" sz="11000" dirty="0"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>
                <a:solidFill>
                  <a:srgbClr val="00B050"/>
                </a:solidFill>
                <a:latin typeface="華康超黑體(P)" pitchFamily="2" charset="-120"/>
                <a:ea typeface="華康超黑體(P)" pitchFamily="2" charset="-120"/>
              </a:rPr>
              <a:t>聽音樂不等值</a:t>
            </a:r>
            <a:endParaRPr lang="en-US" altLang="zh-TW" sz="11000" dirty="0">
              <a:solidFill>
                <a:srgbClr val="00B050"/>
              </a:solidFill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>
                <a:solidFill>
                  <a:schemeClr val="tx1">
                    <a:lumMod val="50000"/>
                    <a:lumOff val="50000"/>
                  </a:schemeClr>
                </a:solidFill>
                <a:latin typeface="華康超黑體(P)" pitchFamily="2" charset="-120"/>
                <a:ea typeface="華康超黑體(P)" pitchFamily="2" charset="-120"/>
              </a:rPr>
              <a:t>旅遊也不等值</a:t>
            </a:r>
            <a:endParaRPr lang="en-US" altLang="zh-TW" sz="11000" dirty="0">
              <a:solidFill>
                <a:schemeClr val="tx1">
                  <a:lumMod val="50000"/>
                  <a:lumOff val="50000"/>
                </a:schemeClr>
              </a:solidFill>
              <a:latin typeface="華康超黑體(P)" pitchFamily="2" charset="-120"/>
              <a:ea typeface="華康超黑體(P)" pitchFamily="2" charset="-120"/>
            </a:endParaRPr>
          </a:p>
          <a:p>
            <a:pPr algn="ctr"/>
            <a:r>
              <a:rPr lang="zh-TW" altLang="en-US" sz="11000" dirty="0">
                <a:solidFill>
                  <a:srgbClr val="C00000"/>
                </a:solidFill>
                <a:latin typeface="華康超黑體(P)" pitchFamily="2" charset="-120"/>
                <a:ea typeface="華康超黑體(P)" pitchFamily="2" charset="-120"/>
              </a:rPr>
              <a:t>人生更不等值</a:t>
            </a:r>
            <a:endParaRPr lang="en-US" altLang="zh-TW" sz="11000" dirty="0">
              <a:solidFill>
                <a:srgbClr val="C00000"/>
              </a:solidFill>
              <a:latin typeface="華康超黑體(P)" pitchFamily="2" charset="-120"/>
              <a:ea typeface="華康超黑體(P)" pitchFamily="2" charset="-120"/>
            </a:endParaRPr>
          </a:p>
        </p:txBody>
      </p:sp>
      <p:sp>
        <p:nvSpPr>
          <p:cNvPr id="4" name="Text Box 77"/>
          <p:cNvSpPr txBox="1">
            <a:spLocks noChangeArrowheads="1"/>
          </p:cNvSpPr>
          <p:nvPr/>
        </p:nvSpPr>
        <p:spPr bwMode="auto">
          <a:xfrm>
            <a:off x="10292469" y="6488668"/>
            <a:ext cx="312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3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0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686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1000" dirty="0">
                <a:solidFill>
                  <a:schemeClr val="bg1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臺大通</a:t>
            </a:r>
            <a:r>
              <a:rPr lang="zh-TW" altLang="en-US" sz="11000" dirty="0">
                <a:solidFill>
                  <a:schemeClr val="bg1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識</a:t>
            </a:r>
            <a:r>
              <a:rPr lang="zh-TW" altLang="en-US" sz="11000" dirty="0">
                <a:solidFill>
                  <a:schemeClr val="bg1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教育</a:t>
            </a:r>
            <a:endParaRPr lang="en-US" altLang="zh-TW" sz="11000" dirty="0">
              <a:solidFill>
                <a:schemeClr val="bg1"/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  <a:p>
            <a:pPr algn="ctr">
              <a:spcBef>
                <a:spcPct val="0"/>
              </a:spcBef>
              <a:buNone/>
            </a:pPr>
            <a:r>
              <a:rPr lang="zh-TW" altLang="en-US" sz="11000" dirty="0">
                <a:solidFill>
                  <a:schemeClr val="bg1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經</a:t>
            </a:r>
            <a:r>
              <a:rPr lang="zh-TW" altLang="en-US" sz="11000" dirty="0">
                <a:solidFill>
                  <a:schemeClr val="bg1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二十年耕耘</a:t>
            </a:r>
            <a:endParaRPr lang="en-US" altLang="zh-TW" sz="11000" dirty="0">
              <a:solidFill>
                <a:schemeClr val="bg1"/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  <a:p>
            <a:pPr algn="ctr">
              <a:spcBef>
                <a:spcPct val="0"/>
              </a:spcBef>
              <a:buNone/>
            </a:pPr>
            <a:r>
              <a:rPr lang="zh-TW" altLang="en-US" sz="11000" dirty="0">
                <a:solidFill>
                  <a:schemeClr val="bg1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三段改革歷程</a:t>
            </a:r>
            <a:endParaRPr lang="en-US" altLang="zh-TW" sz="11000" dirty="0">
              <a:solidFill>
                <a:schemeClr val="bg1"/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1000" dirty="0">
                <a:solidFill>
                  <a:schemeClr val="bg1"/>
                </a:solidFill>
                <a:latin typeface="華康超黑體(P)" panose="02010600010101010101" pitchFamily="2" charset="-120"/>
                <a:ea typeface="華康超黑體(P)" panose="02010600010101010101" pitchFamily="2" charset="-120"/>
              </a:rPr>
              <a:t>心得總結摘要</a:t>
            </a:r>
            <a:endParaRPr lang="en-US" altLang="zh-TW" sz="11000" dirty="0">
              <a:solidFill>
                <a:schemeClr val="bg1"/>
              </a:solidFill>
              <a:latin typeface="華康超黑體(P)" panose="02010600010101010101" pitchFamily="2" charset="-120"/>
              <a:ea typeface="華康超黑體(P)" panose="02010600010101010101" pitchFamily="2" charset="-120"/>
            </a:endParaRPr>
          </a:p>
        </p:txBody>
      </p:sp>
      <p:sp>
        <p:nvSpPr>
          <p:cNvPr id="4" name="Text Box 77"/>
          <p:cNvSpPr txBox="1">
            <a:spLocks noChangeArrowheads="1"/>
          </p:cNvSpPr>
          <p:nvPr/>
        </p:nvSpPr>
        <p:spPr bwMode="auto">
          <a:xfrm>
            <a:off x="10292468" y="6488668"/>
            <a:ext cx="312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/>
                </a:solidFill>
              </a:rPr>
              <a:t>4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9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42" name="Rectangle 170"/>
          <p:cNvSpPr>
            <a:spLocks noChangeArrowheads="1"/>
          </p:cNvSpPr>
          <p:nvPr/>
        </p:nvSpPr>
        <p:spPr bwMode="auto">
          <a:xfrm>
            <a:off x="7207251" y="1844675"/>
            <a:ext cx="1312863" cy="1079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/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zh-TW" altLang="en-US" sz="1400">
                <a:latin typeface="Times New Roman" pitchFamily="18" charset="0"/>
              </a:rPr>
              <a:t>期中意見調查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zh-TW" altLang="en-US" sz="1400">
                <a:latin typeface="Times New Roman" pitchFamily="18" charset="0"/>
              </a:rPr>
              <a:t>期末意見調查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zh-TW" altLang="en-US" sz="1400">
                <a:latin typeface="Times New Roman" pitchFamily="18" charset="0"/>
              </a:rPr>
              <a:t>通識教育評鑑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zh-TW" altLang="en-US" sz="1400">
                <a:latin typeface="Times New Roman" pitchFamily="18" charset="0"/>
              </a:rPr>
              <a:t>行政品質評鑑</a:t>
            </a:r>
          </a:p>
          <a:p>
            <a:pPr algn="ctr" eaLnBrk="1" hangingPunct="1">
              <a:lnSpc>
                <a:spcPct val="110000"/>
              </a:lnSpc>
              <a:defRPr/>
            </a:pPr>
            <a:endParaRPr lang="zh-TW" altLang="en-US" sz="1400">
              <a:latin typeface="Times New Roman" pitchFamily="18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62071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臺大通識教育改革歷程</a:t>
            </a:r>
          </a:p>
        </p:txBody>
      </p:sp>
      <p:grpSp>
        <p:nvGrpSpPr>
          <p:cNvPr id="12292" name="Group 57"/>
          <p:cNvGrpSpPr>
            <a:grpSpLocks/>
          </p:cNvGrpSpPr>
          <p:nvPr/>
        </p:nvGrpSpPr>
        <p:grpSpPr bwMode="auto">
          <a:xfrm>
            <a:off x="1703388" y="3379788"/>
            <a:ext cx="8748712" cy="431800"/>
            <a:chOff x="385" y="2840"/>
            <a:chExt cx="4086" cy="272"/>
          </a:xfrm>
        </p:grpSpPr>
        <p:sp>
          <p:nvSpPr>
            <p:cNvPr id="12358" name="Rectangle 54"/>
            <p:cNvSpPr>
              <a:spLocks noChangeArrowheads="1"/>
            </p:cNvSpPr>
            <p:nvPr/>
          </p:nvSpPr>
          <p:spPr bwMode="auto">
            <a:xfrm>
              <a:off x="385" y="2840"/>
              <a:ext cx="412" cy="272"/>
            </a:xfrm>
            <a:prstGeom prst="rect">
              <a:avLst/>
            </a:prstGeom>
            <a:solidFill>
              <a:srgbClr val="E0C1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E0C1FF"/>
              </a:extrusionClr>
              <a:contourClr>
                <a:srgbClr val="E0C1F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 b="1" i="1"/>
                <a:t>2005</a:t>
              </a:r>
              <a:endParaRPr lang="zh-TW" altLang="en-US" sz="1600" b="1" i="1"/>
            </a:p>
          </p:txBody>
        </p:sp>
        <p:sp>
          <p:nvSpPr>
            <p:cNvPr id="12359" name="Rectangle 53"/>
            <p:cNvSpPr>
              <a:spLocks noChangeArrowheads="1"/>
            </p:cNvSpPr>
            <p:nvPr/>
          </p:nvSpPr>
          <p:spPr bwMode="auto">
            <a:xfrm>
              <a:off x="793" y="2840"/>
              <a:ext cx="412" cy="272"/>
            </a:xfrm>
            <a:prstGeom prst="rect">
              <a:avLst/>
            </a:prstGeom>
            <a:solidFill>
              <a:srgbClr val="E0C1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E0C1FF"/>
              </a:extrusionClr>
              <a:contourClr>
                <a:srgbClr val="E0C1F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 b="1" i="1"/>
                <a:t>2006</a:t>
              </a:r>
              <a:endParaRPr lang="zh-TW" altLang="en-US" sz="1600" b="1" i="1"/>
            </a:p>
          </p:txBody>
        </p:sp>
        <p:sp>
          <p:nvSpPr>
            <p:cNvPr id="12360" name="Rectangle 52"/>
            <p:cNvSpPr>
              <a:spLocks noChangeArrowheads="1"/>
            </p:cNvSpPr>
            <p:nvPr/>
          </p:nvSpPr>
          <p:spPr bwMode="auto">
            <a:xfrm>
              <a:off x="1202" y="2840"/>
              <a:ext cx="412" cy="2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 b="1" i="1"/>
                <a:t>2007</a:t>
              </a:r>
              <a:endParaRPr lang="zh-TW" altLang="en-US" sz="1600" b="1" i="1"/>
            </a:p>
          </p:txBody>
        </p:sp>
        <p:sp>
          <p:nvSpPr>
            <p:cNvPr id="12361" name="Rectangle 16"/>
            <p:cNvSpPr>
              <a:spLocks noChangeArrowheads="1"/>
            </p:cNvSpPr>
            <p:nvPr/>
          </p:nvSpPr>
          <p:spPr bwMode="auto">
            <a:xfrm>
              <a:off x="1610" y="2840"/>
              <a:ext cx="412" cy="2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 b="1" i="1"/>
                <a:t>2008</a:t>
              </a:r>
              <a:endParaRPr lang="zh-TW" altLang="en-US" sz="1600" b="1" i="1"/>
            </a:p>
          </p:txBody>
        </p:sp>
        <p:sp>
          <p:nvSpPr>
            <p:cNvPr id="12362" name="Rectangle 17"/>
            <p:cNvSpPr>
              <a:spLocks noChangeArrowheads="1"/>
            </p:cNvSpPr>
            <p:nvPr/>
          </p:nvSpPr>
          <p:spPr bwMode="auto">
            <a:xfrm>
              <a:off x="2018" y="2840"/>
              <a:ext cx="412" cy="272"/>
            </a:xfrm>
            <a:prstGeom prst="rect">
              <a:avLst/>
            </a:prstGeom>
            <a:solidFill>
              <a:srgbClr val="CC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99"/>
              </a:extrusionClr>
              <a:contourClr>
                <a:srgbClr val="CCFF99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 b="1" i="1"/>
                <a:t>2009</a:t>
              </a:r>
            </a:p>
          </p:txBody>
        </p:sp>
        <p:sp>
          <p:nvSpPr>
            <p:cNvPr id="12363" name="Rectangle 18"/>
            <p:cNvSpPr>
              <a:spLocks noChangeArrowheads="1"/>
            </p:cNvSpPr>
            <p:nvPr/>
          </p:nvSpPr>
          <p:spPr bwMode="auto">
            <a:xfrm>
              <a:off x="2426" y="2840"/>
              <a:ext cx="412" cy="272"/>
            </a:xfrm>
            <a:prstGeom prst="rect">
              <a:avLst/>
            </a:prstGeom>
            <a:solidFill>
              <a:srgbClr val="CC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99"/>
              </a:extrusionClr>
              <a:contourClr>
                <a:srgbClr val="CCFF99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 b="1" i="1"/>
                <a:t>2010</a:t>
              </a:r>
            </a:p>
          </p:txBody>
        </p:sp>
        <p:sp>
          <p:nvSpPr>
            <p:cNvPr id="12364" name="Rectangle 19"/>
            <p:cNvSpPr>
              <a:spLocks noChangeArrowheads="1"/>
            </p:cNvSpPr>
            <p:nvPr/>
          </p:nvSpPr>
          <p:spPr bwMode="auto">
            <a:xfrm>
              <a:off x="2835" y="2840"/>
              <a:ext cx="412" cy="27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 b="1" i="1"/>
                <a:t>2011</a:t>
              </a:r>
            </a:p>
          </p:txBody>
        </p:sp>
        <p:sp>
          <p:nvSpPr>
            <p:cNvPr id="12365" name="Rectangle 24"/>
            <p:cNvSpPr>
              <a:spLocks noChangeArrowheads="1"/>
            </p:cNvSpPr>
            <p:nvPr/>
          </p:nvSpPr>
          <p:spPr bwMode="auto">
            <a:xfrm>
              <a:off x="3243" y="2840"/>
              <a:ext cx="412" cy="27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 b="1" i="1"/>
                <a:t>2012</a:t>
              </a:r>
            </a:p>
          </p:txBody>
        </p:sp>
        <p:sp>
          <p:nvSpPr>
            <p:cNvPr id="12366" name="Rectangle 25"/>
            <p:cNvSpPr>
              <a:spLocks noChangeArrowheads="1"/>
            </p:cNvSpPr>
            <p:nvPr/>
          </p:nvSpPr>
          <p:spPr bwMode="auto">
            <a:xfrm>
              <a:off x="3651" y="2840"/>
              <a:ext cx="412" cy="27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 b="1">
                  <a:solidFill>
                    <a:schemeClr val="bg1"/>
                  </a:solidFill>
                </a:rPr>
                <a:t>2013</a:t>
              </a:r>
            </a:p>
          </p:txBody>
        </p:sp>
        <p:sp>
          <p:nvSpPr>
            <p:cNvPr id="12367" name="Rectangle 26"/>
            <p:cNvSpPr>
              <a:spLocks noChangeArrowheads="1"/>
            </p:cNvSpPr>
            <p:nvPr/>
          </p:nvSpPr>
          <p:spPr bwMode="auto">
            <a:xfrm>
              <a:off x="4059" y="2840"/>
              <a:ext cx="412" cy="27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 b="1" dirty="0">
                  <a:solidFill>
                    <a:schemeClr val="bg1"/>
                  </a:solidFill>
                </a:rPr>
                <a:t>2014</a:t>
              </a:r>
            </a:p>
          </p:txBody>
        </p:sp>
      </p:grpSp>
      <p:sp>
        <p:nvSpPr>
          <p:cNvPr id="259123" name="Rectangle 51"/>
          <p:cNvSpPr>
            <a:spLocks noChangeArrowheads="1"/>
          </p:cNvSpPr>
          <p:nvPr/>
        </p:nvSpPr>
        <p:spPr bwMode="auto">
          <a:xfrm>
            <a:off x="8812214" y="1839913"/>
            <a:ext cx="1717675" cy="406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zh-TW" altLang="en-US" sz="200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學習成效導向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703388" y="692151"/>
            <a:ext cx="1162050" cy="2665413"/>
            <a:chOff x="179388" y="692150"/>
            <a:chExt cx="1162050" cy="2665413"/>
          </a:xfrm>
        </p:grpSpPr>
        <p:sp>
          <p:nvSpPr>
            <p:cNvPr id="12295" name="Line 78"/>
            <p:cNvSpPr>
              <a:spLocks noChangeShapeType="1"/>
            </p:cNvSpPr>
            <p:nvPr/>
          </p:nvSpPr>
          <p:spPr bwMode="auto">
            <a:xfrm flipH="1">
              <a:off x="179388" y="908050"/>
              <a:ext cx="0" cy="244951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296" name="Text Box 79"/>
            <p:cNvSpPr txBox="1">
              <a:spLocks noChangeArrowheads="1"/>
            </p:cNvSpPr>
            <p:nvPr/>
          </p:nvSpPr>
          <p:spPr bwMode="auto">
            <a:xfrm>
              <a:off x="233363" y="692150"/>
              <a:ext cx="1108075" cy="106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solidFill>
                    <a:srgbClr val="CC0000"/>
                  </a:solidFill>
                  <a:ea typeface="華康超明體(P)" panose="02010600010101010101" pitchFamily="2" charset="-120"/>
                </a:rPr>
                <a:t>第一階段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ea typeface="華康楷書體W5(P)" panose="02010600010101010101" pitchFamily="2" charset="-120"/>
                </a:rPr>
                <a:t>建立制度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ea typeface="華康楷書體W5(P)" panose="02010600010101010101" pitchFamily="2" charset="-120"/>
                </a:rPr>
                <a:t>課程審查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3441700" y="692151"/>
            <a:ext cx="1150938" cy="2665413"/>
            <a:chOff x="1917700" y="692150"/>
            <a:chExt cx="1150938" cy="2665413"/>
          </a:xfrm>
        </p:grpSpPr>
        <p:sp>
          <p:nvSpPr>
            <p:cNvPr id="12297" name="Line 80"/>
            <p:cNvSpPr>
              <a:spLocks noChangeShapeType="1"/>
            </p:cNvSpPr>
            <p:nvPr/>
          </p:nvSpPr>
          <p:spPr bwMode="auto">
            <a:xfrm>
              <a:off x="1917700" y="908050"/>
              <a:ext cx="0" cy="244951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298" name="Text Box 81"/>
            <p:cNvSpPr txBox="1">
              <a:spLocks noChangeArrowheads="1"/>
            </p:cNvSpPr>
            <p:nvPr/>
          </p:nvSpPr>
          <p:spPr bwMode="auto">
            <a:xfrm>
              <a:off x="1960563" y="692150"/>
              <a:ext cx="1108075" cy="106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solidFill>
                    <a:srgbClr val="CC0000"/>
                  </a:solidFill>
                  <a:ea typeface="華康超明體(P)" panose="02010600010101010101" pitchFamily="2" charset="-120"/>
                </a:rPr>
                <a:t>第二階段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ea typeface="華康楷書體W5(P)" panose="02010600010101010101" pitchFamily="2" charset="-120"/>
                </a:rPr>
                <a:t>訂定目標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ea typeface="華康楷書體W5(P)" panose="02010600010101010101" pitchFamily="2" charset="-120"/>
                </a:rPr>
                <a:t>新制評估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5200651" y="692151"/>
            <a:ext cx="1141413" cy="2665413"/>
            <a:chOff x="3676650" y="692150"/>
            <a:chExt cx="1141413" cy="2665413"/>
          </a:xfrm>
        </p:grpSpPr>
        <p:sp>
          <p:nvSpPr>
            <p:cNvPr id="12299" name="Line 82"/>
            <p:cNvSpPr>
              <a:spLocks noChangeShapeType="1"/>
            </p:cNvSpPr>
            <p:nvPr/>
          </p:nvSpPr>
          <p:spPr bwMode="auto">
            <a:xfrm>
              <a:off x="3676650" y="908050"/>
              <a:ext cx="0" cy="244951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00" name="Text Box 83"/>
            <p:cNvSpPr txBox="1">
              <a:spLocks noChangeArrowheads="1"/>
            </p:cNvSpPr>
            <p:nvPr/>
          </p:nvSpPr>
          <p:spPr bwMode="auto">
            <a:xfrm>
              <a:off x="3719513" y="692150"/>
              <a:ext cx="1098550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solidFill>
                    <a:srgbClr val="CC0000"/>
                  </a:solidFill>
                  <a:ea typeface="華康超明體(P)" panose="02010600010101010101" pitchFamily="2" charset="-120"/>
                </a:rPr>
                <a:t>第三階段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ea typeface="華康楷書體W5(P)" panose="02010600010101010101" pitchFamily="2" charset="-120"/>
                </a:rPr>
                <a:t>課程精進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ea typeface="華康楷書體W5(P)" panose="02010600010101010101" pitchFamily="2" charset="-120"/>
                </a:rPr>
                <a:t>深化學習</a:t>
              </a:r>
            </a:p>
          </p:txBody>
        </p:sp>
      </p:grpSp>
      <p:sp>
        <p:nvSpPr>
          <p:cNvPr id="259157" name="Rectangle 85"/>
          <p:cNvSpPr>
            <a:spLocks noChangeArrowheads="1"/>
          </p:cNvSpPr>
          <p:nvPr/>
        </p:nvSpPr>
        <p:spPr bwMode="auto">
          <a:xfrm>
            <a:off x="2136775" y="1844675"/>
            <a:ext cx="935038" cy="6477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/>
          <a:lstStyle/>
          <a:p>
            <a:pPr eaLnBrk="1" hangingPunct="1">
              <a:lnSpc>
                <a:spcPct val="120000"/>
              </a:lnSpc>
              <a:defRPr/>
            </a:pPr>
            <a:r>
              <a:rPr lang="zh-TW" altLang="en-US" sz="1400" dirty="0">
                <a:latin typeface="Times New Roman" pitchFamily="18" charset="0"/>
              </a:rPr>
              <a:t>研討會 </a:t>
            </a:r>
            <a:r>
              <a:rPr lang="en-US" altLang="zh-TW" sz="1400" dirty="0">
                <a:latin typeface="Times New Roman" pitchFamily="18" charset="0"/>
              </a:rPr>
              <a:t>(1)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TW" altLang="en-US" sz="1400" dirty="0">
                <a:latin typeface="Times New Roman" pitchFamily="18" charset="0"/>
              </a:rPr>
              <a:t>公聽會 </a:t>
            </a:r>
            <a:r>
              <a:rPr lang="en-US" altLang="zh-TW" sz="1400" dirty="0">
                <a:latin typeface="Times New Roman" pitchFamily="18" charset="0"/>
              </a:rPr>
              <a:t>(2)</a:t>
            </a:r>
          </a:p>
        </p:txBody>
      </p:sp>
      <p:sp>
        <p:nvSpPr>
          <p:cNvPr id="259160" name="Rectangle 88"/>
          <p:cNvSpPr>
            <a:spLocks noChangeArrowheads="1"/>
          </p:cNvSpPr>
          <p:nvPr/>
        </p:nvSpPr>
        <p:spPr bwMode="auto">
          <a:xfrm>
            <a:off x="3648076" y="1844676"/>
            <a:ext cx="1368425" cy="576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/>
          <a:lstStyle/>
          <a:p>
            <a:pPr eaLnBrk="1" hangingPunct="1">
              <a:lnSpc>
                <a:spcPct val="110000"/>
              </a:lnSpc>
              <a:defRPr/>
            </a:pPr>
            <a:r>
              <a:rPr lang="zh-TW" altLang="en-US" sz="1400">
                <a:latin typeface="Times New Roman" pitchFamily="18" charset="0"/>
              </a:rPr>
              <a:t>共 </a:t>
            </a:r>
            <a:r>
              <a:rPr lang="en-US" altLang="zh-TW" sz="1400">
                <a:latin typeface="Times New Roman" pitchFamily="18" charset="0"/>
              </a:rPr>
              <a:t>250 </a:t>
            </a:r>
            <a:r>
              <a:rPr lang="zh-TW" altLang="en-US" sz="1400">
                <a:latin typeface="Times New Roman" pitchFamily="18" charset="0"/>
              </a:rPr>
              <a:t>門課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zh-TW" sz="1400">
                <a:latin typeface="Times New Roman" pitchFamily="18" charset="0"/>
              </a:rPr>
              <a:t>25,000 </a:t>
            </a:r>
            <a:r>
              <a:rPr lang="zh-TW" altLang="en-US" sz="1400">
                <a:latin typeface="Times New Roman" pitchFamily="18" charset="0"/>
              </a:rPr>
              <a:t>人次選修</a:t>
            </a:r>
          </a:p>
        </p:txBody>
      </p:sp>
      <p:sp>
        <p:nvSpPr>
          <p:cNvPr id="259163" name="Rectangle 91"/>
          <p:cNvSpPr>
            <a:spLocks noChangeArrowheads="1"/>
          </p:cNvSpPr>
          <p:nvPr/>
        </p:nvSpPr>
        <p:spPr bwMode="auto">
          <a:xfrm>
            <a:off x="3100388" y="6230938"/>
            <a:ext cx="1555750" cy="366712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zh-TW" altLang="en-US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教學助理制度</a:t>
            </a:r>
          </a:p>
        </p:txBody>
      </p:sp>
      <p:sp>
        <p:nvSpPr>
          <p:cNvPr id="259166" name="Rectangle 94"/>
          <p:cNvSpPr>
            <a:spLocks noChangeArrowheads="1"/>
          </p:cNvSpPr>
          <p:nvPr/>
        </p:nvSpPr>
        <p:spPr bwMode="auto">
          <a:xfrm>
            <a:off x="4921251" y="5534025"/>
            <a:ext cx="1108075" cy="37623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zh-TW" altLang="en-US" dirty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椰林講堂</a:t>
            </a:r>
          </a:p>
        </p:txBody>
      </p:sp>
      <p:sp>
        <p:nvSpPr>
          <p:cNvPr id="259169" name="Rectangle 97"/>
          <p:cNvSpPr>
            <a:spLocks noChangeArrowheads="1"/>
          </p:cNvSpPr>
          <p:nvPr/>
        </p:nvSpPr>
        <p:spPr bwMode="auto">
          <a:xfrm>
            <a:off x="3224213" y="5146676"/>
            <a:ext cx="1327150" cy="36671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zh-TW" altLang="en-US" dirty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通識再評鑑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3575051" y="3860800"/>
            <a:ext cx="657225" cy="1327150"/>
            <a:chOff x="2051050" y="3860800"/>
            <a:chExt cx="657225" cy="1327150"/>
          </a:xfrm>
        </p:grpSpPr>
        <p:sp>
          <p:nvSpPr>
            <p:cNvPr id="12308" name="Line 96"/>
            <p:cNvSpPr>
              <a:spLocks noChangeShapeType="1"/>
            </p:cNvSpPr>
            <p:nvPr/>
          </p:nvSpPr>
          <p:spPr bwMode="auto">
            <a:xfrm flipV="1">
              <a:off x="2411413" y="3860800"/>
              <a:ext cx="0" cy="1008063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10" name="Rectangle 98"/>
            <p:cNvSpPr>
              <a:spLocks noChangeArrowheads="1"/>
            </p:cNvSpPr>
            <p:nvPr/>
          </p:nvSpPr>
          <p:spPr bwMode="auto">
            <a:xfrm>
              <a:off x="2051050" y="4840288"/>
              <a:ext cx="657225" cy="34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400" dirty="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(2007)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1804988" y="3860801"/>
            <a:ext cx="1071562" cy="900113"/>
            <a:chOff x="280988" y="3860800"/>
            <a:chExt cx="1071562" cy="900113"/>
          </a:xfrm>
        </p:grpSpPr>
        <p:sp>
          <p:nvSpPr>
            <p:cNvPr id="12311" name="Rectangle 99"/>
            <p:cNvSpPr>
              <a:spLocks noChangeArrowheads="1"/>
            </p:cNvSpPr>
            <p:nvPr/>
          </p:nvSpPr>
          <p:spPr bwMode="auto">
            <a:xfrm>
              <a:off x="280988" y="4413250"/>
              <a:ext cx="1071562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400" dirty="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(2004-2005)</a:t>
              </a:r>
            </a:p>
          </p:txBody>
        </p:sp>
        <p:sp>
          <p:nvSpPr>
            <p:cNvPr id="12312" name="Line 100"/>
            <p:cNvSpPr>
              <a:spLocks noChangeShapeType="1"/>
            </p:cNvSpPr>
            <p:nvPr/>
          </p:nvSpPr>
          <p:spPr bwMode="auto">
            <a:xfrm flipV="1">
              <a:off x="827088" y="3860800"/>
              <a:ext cx="0" cy="576263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59173" name="Rectangle 101"/>
          <p:cNvSpPr>
            <a:spLocks noChangeArrowheads="1"/>
          </p:cNvSpPr>
          <p:nvPr/>
        </p:nvSpPr>
        <p:spPr bwMode="auto">
          <a:xfrm>
            <a:off x="1774825" y="4735513"/>
            <a:ext cx="1098550" cy="9969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TW" altLang="en-US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共通教育</a:t>
            </a:r>
          </a:p>
          <a:p>
            <a:pPr algn="ctr">
              <a:lnSpc>
                <a:spcPct val="110000"/>
              </a:lnSpc>
              <a:defRPr/>
            </a:pPr>
            <a:r>
              <a:rPr lang="zh-TW" altLang="en-US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改革研究</a:t>
            </a:r>
          </a:p>
          <a:p>
            <a:pPr algn="ctr">
              <a:lnSpc>
                <a:spcPct val="110000"/>
              </a:lnSpc>
              <a:defRPr/>
            </a:pPr>
            <a:r>
              <a:rPr lang="zh-TW" altLang="en-US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報告書</a:t>
            </a:r>
          </a:p>
        </p:txBody>
      </p:sp>
      <p:sp>
        <p:nvSpPr>
          <p:cNvPr id="12314" name="Rectangle 102"/>
          <p:cNvSpPr>
            <a:spLocks noChangeArrowheads="1"/>
          </p:cNvSpPr>
          <p:nvPr/>
        </p:nvSpPr>
        <p:spPr bwMode="auto">
          <a:xfrm>
            <a:off x="7824788" y="5821363"/>
            <a:ext cx="2735262" cy="9318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1400">
                <a:latin typeface="Times New Roman" panose="02020603050405020304" pitchFamily="18" charset="0"/>
                <a:ea typeface="華康楷書體W5(P)" panose="02010600010101010101" pitchFamily="2" charset="-120"/>
              </a:rPr>
              <a:t>共同必修保留國文與外文各 </a:t>
            </a:r>
            <a:r>
              <a:rPr lang="en-US" altLang="zh-TW" sz="1400">
                <a:latin typeface="Times New Roman" panose="02020603050405020304" pitchFamily="18" charset="0"/>
                <a:ea typeface="華康楷書體W5(P)" panose="02010600010101010101" pitchFamily="2" charset="-120"/>
              </a:rPr>
              <a:t>6 </a:t>
            </a:r>
            <a:r>
              <a:rPr lang="zh-TW" altLang="en-US" sz="1400">
                <a:latin typeface="Times New Roman" panose="02020603050405020304" pitchFamily="18" charset="0"/>
                <a:ea typeface="華康楷書體W5(P)" panose="02010600010101010101" pitchFamily="2" charset="-120"/>
              </a:rPr>
              <a:t>學分，</a:t>
            </a:r>
            <a:r>
              <a:rPr lang="zh-TW" altLang="en-US" sz="1400" u="sng">
                <a:latin typeface="Times New Roman" panose="02020603050405020304" pitchFamily="18" charset="0"/>
                <a:ea typeface="華康楷書體W5(P)" panose="02010600010101010101" pitchFamily="2" charset="-120"/>
              </a:rPr>
              <a:t>歷史領域</a:t>
            </a:r>
            <a:r>
              <a:rPr lang="zh-TW" altLang="en-US" sz="1400">
                <a:latin typeface="Times New Roman" panose="02020603050405020304" pitchFamily="18" charset="0"/>
                <a:ea typeface="華康楷書體W5(P)" panose="02010600010101010101" pitchFamily="2" charset="-120"/>
              </a:rPr>
              <a:t>、</a:t>
            </a:r>
            <a:r>
              <a:rPr lang="zh-TW" altLang="en-US" sz="1400" u="sng">
                <a:latin typeface="Times New Roman" panose="02020603050405020304" pitchFamily="18" charset="0"/>
                <a:ea typeface="華康楷書體W5(P)" panose="02010600010101010101" pitchFamily="2" charset="-120"/>
              </a:rPr>
              <a:t>本國憲法</a:t>
            </a:r>
            <a:r>
              <a:rPr lang="zh-TW" altLang="en-US" sz="1400">
                <a:latin typeface="Times New Roman" panose="02020603050405020304" pitchFamily="18" charset="0"/>
                <a:ea typeface="華康楷書體W5(P)" panose="02010600010101010101" pitchFamily="2" charset="-120"/>
              </a:rPr>
              <a:t>、</a:t>
            </a:r>
            <a:r>
              <a:rPr lang="zh-TW" altLang="en-US" sz="1400" u="sng">
                <a:latin typeface="Times New Roman" panose="02020603050405020304" pitchFamily="18" charset="0"/>
                <a:ea typeface="華康楷書體W5(P)" panose="02010600010101010101" pitchFamily="2" charset="-120"/>
              </a:rPr>
              <a:t>公民教育</a:t>
            </a:r>
            <a:r>
              <a:rPr lang="zh-TW" altLang="en-US" sz="1400">
                <a:latin typeface="Times New Roman" panose="02020603050405020304" pitchFamily="18" charset="0"/>
                <a:ea typeface="華康楷書體W5(P)" panose="02010600010101010101" pitchFamily="2" charset="-120"/>
              </a:rPr>
              <a:t>等科目融入通識八大領域</a:t>
            </a:r>
            <a:endParaRPr lang="en-US" altLang="zh-TW" sz="1400">
              <a:latin typeface="Times New Roman" panose="02020603050405020304" pitchFamily="18" charset="0"/>
              <a:ea typeface="華康楷書體W5(P)" panose="02010600010101010101" pitchFamily="2" charset="-120"/>
            </a:endParaRPr>
          </a:p>
        </p:txBody>
      </p:sp>
      <p:sp>
        <p:nvSpPr>
          <p:cNvPr id="259177" name="Rectangle 105"/>
          <p:cNvSpPr>
            <a:spLocks noChangeArrowheads="1"/>
          </p:cNvSpPr>
          <p:nvPr/>
        </p:nvSpPr>
        <p:spPr bwMode="auto">
          <a:xfrm>
            <a:off x="4395788" y="3933826"/>
            <a:ext cx="1555750" cy="6953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TW" altLang="en-US" dirty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通識教育新制</a:t>
            </a:r>
          </a:p>
          <a:p>
            <a:pPr algn="ctr">
              <a:lnSpc>
                <a:spcPct val="110000"/>
              </a:lnSpc>
              <a:defRPr/>
            </a:pPr>
            <a:r>
              <a:rPr lang="zh-TW" altLang="en-US" dirty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實施評估報告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8699501" y="692151"/>
            <a:ext cx="1141413" cy="2665413"/>
            <a:chOff x="7175500" y="692150"/>
            <a:chExt cx="1141413" cy="2665413"/>
          </a:xfrm>
        </p:grpSpPr>
        <p:sp>
          <p:nvSpPr>
            <p:cNvPr id="12317" name="Line 106"/>
            <p:cNvSpPr>
              <a:spLocks noChangeShapeType="1"/>
            </p:cNvSpPr>
            <p:nvPr/>
          </p:nvSpPr>
          <p:spPr bwMode="auto">
            <a:xfrm>
              <a:off x="7175500" y="908050"/>
              <a:ext cx="0" cy="244951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18" name="Text Box 107"/>
            <p:cNvSpPr txBox="1">
              <a:spLocks noChangeArrowheads="1"/>
            </p:cNvSpPr>
            <p:nvPr/>
          </p:nvSpPr>
          <p:spPr bwMode="auto">
            <a:xfrm>
              <a:off x="7218363" y="692150"/>
              <a:ext cx="1098550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solidFill>
                    <a:srgbClr val="0000FF"/>
                  </a:solidFill>
                  <a:ea typeface="華康超明體(P)" panose="02010600010101010101" pitchFamily="2" charset="-120"/>
                </a:rPr>
                <a:t>自我評鑑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ea typeface="華康楷書體W5(P)" panose="02010600010101010101" pitchFamily="2" charset="-120"/>
                </a:rPr>
                <a:t>學習成效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ea typeface="華康楷書體W5(P)" panose="02010600010101010101" pitchFamily="2" charset="-120"/>
                </a:rPr>
                <a:t>自我反思</a:t>
              </a:r>
            </a:p>
          </p:txBody>
        </p:sp>
      </p:grpSp>
      <p:sp>
        <p:nvSpPr>
          <p:cNvPr id="259181" name="Rectangle 109"/>
          <p:cNvSpPr>
            <a:spLocks noChangeArrowheads="1"/>
          </p:cNvSpPr>
          <p:nvPr/>
        </p:nvSpPr>
        <p:spPr bwMode="auto">
          <a:xfrm>
            <a:off x="6561138" y="4745039"/>
            <a:ext cx="1098550" cy="91598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zh-TW" altLang="en-US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通識教育</a:t>
            </a:r>
          </a:p>
          <a:p>
            <a:pPr algn="ctr">
              <a:defRPr/>
            </a:pPr>
            <a:r>
              <a:rPr lang="zh-TW" altLang="en-US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自我評鑑</a:t>
            </a:r>
          </a:p>
          <a:p>
            <a:pPr algn="ctr">
              <a:defRPr/>
            </a:pPr>
            <a:r>
              <a:rPr lang="zh-TW" altLang="en-US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準則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6772276" y="3860801"/>
            <a:ext cx="657225" cy="923925"/>
            <a:chOff x="5248275" y="3860800"/>
            <a:chExt cx="657225" cy="923925"/>
          </a:xfrm>
        </p:grpSpPr>
        <p:sp>
          <p:nvSpPr>
            <p:cNvPr id="12319" name="Line 108"/>
            <p:cNvSpPr>
              <a:spLocks noChangeShapeType="1"/>
            </p:cNvSpPr>
            <p:nvPr/>
          </p:nvSpPr>
          <p:spPr bwMode="auto">
            <a:xfrm flipV="1">
              <a:off x="5580063" y="3860800"/>
              <a:ext cx="0" cy="576263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21" name="Rectangle 110"/>
            <p:cNvSpPr>
              <a:spLocks noChangeArrowheads="1"/>
            </p:cNvSpPr>
            <p:nvPr/>
          </p:nvSpPr>
          <p:spPr bwMode="auto">
            <a:xfrm>
              <a:off x="5248275" y="4437063"/>
              <a:ext cx="657225" cy="34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400" dirty="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(2011)</a:t>
              </a:r>
            </a:p>
          </p:txBody>
        </p:sp>
      </p:grpSp>
      <p:sp>
        <p:nvSpPr>
          <p:cNvPr id="12322" name="Rectangle 111"/>
          <p:cNvSpPr>
            <a:spLocks noChangeArrowheads="1"/>
          </p:cNvSpPr>
          <p:nvPr/>
        </p:nvSpPr>
        <p:spPr bwMode="auto">
          <a:xfrm>
            <a:off x="3218758" y="5457826"/>
            <a:ext cx="1331711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4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A </a:t>
            </a:r>
            <a:r>
              <a:rPr lang="en-US" altLang="zh-TW" sz="1400" dirty="0" err="1">
                <a:latin typeface="Times New Roman" panose="02020603050405020304" pitchFamily="18" charset="0"/>
                <a:ea typeface="華康楷書體W5(P)" panose="02010600010101010101" pitchFamily="2" charset="-120"/>
              </a:rPr>
              <a:t>A</a:t>
            </a:r>
            <a:r>
              <a:rPr lang="en-US" altLang="zh-TW" sz="14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</a:t>
            </a:r>
            <a:r>
              <a:rPr lang="en-US" altLang="zh-TW" sz="1400" dirty="0" err="1">
                <a:latin typeface="Times New Roman" panose="02020603050405020304" pitchFamily="18" charset="0"/>
                <a:ea typeface="華康楷書體W5(P)" panose="02010600010101010101" pitchFamily="2" charset="-120"/>
              </a:rPr>
              <a:t>A</a:t>
            </a:r>
            <a:r>
              <a:rPr lang="en-US" altLang="zh-TW" sz="1400" baseline="300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+</a:t>
            </a:r>
            <a:r>
              <a:rPr lang="en-US" altLang="zh-TW" sz="14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B A </a:t>
            </a:r>
            <a:r>
              <a:rPr lang="en-US" altLang="zh-TW" sz="1400" dirty="0" err="1">
                <a:latin typeface="Times New Roman" panose="02020603050405020304" pitchFamily="18" charset="0"/>
                <a:ea typeface="華康楷書體W5(P)" panose="02010600010101010101" pitchFamily="2" charset="-120"/>
              </a:rPr>
              <a:t>A</a:t>
            </a:r>
            <a:r>
              <a:rPr lang="en-US" altLang="zh-TW" sz="14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</a:t>
            </a:r>
            <a:r>
              <a:rPr lang="en-US" altLang="zh-TW" sz="1400" dirty="0" err="1">
                <a:latin typeface="Times New Roman" panose="02020603050405020304" pitchFamily="18" charset="0"/>
                <a:ea typeface="華康楷書體W5(P)" panose="02010600010101010101" pitchFamily="2" charset="-120"/>
              </a:rPr>
              <a:t>A</a:t>
            </a:r>
            <a:endParaRPr lang="en-US" altLang="zh-TW" sz="1400" dirty="0">
              <a:latin typeface="Times New Roman" panose="02020603050405020304" pitchFamily="18" charset="0"/>
              <a:ea typeface="華康楷書體W5(P)" panose="02010600010101010101" pitchFamily="2" charset="-120"/>
            </a:endParaRPr>
          </a:p>
        </p:txBody>
      </p:sp>
      <p:grpSp>
        <p:nvGrpSpPr>
          <p:cNvPr id="12323" name="Group 113"/>
          <p:cNvGrpSpPr>
            <a:grpSpLocks/>
          </p:cNvGrpSpPr>
          <p:nvPr/>
        </p:nvGrpSpPr>
        <p:grpSpPr bwMode="auto">
          <a:xfrm>
            <a:off x="4675188" y="2886076"/>
            <a:ext cx="195262" cy="430213"/>
            <a:chOff x="3878" y="310"/>
            <a:chExt cx="635" cy="1396"/>
          </a:xfrm>
        </p:grpSpPr>
        <p:sp>
          <p:nvSpPr>
            <p:cNvPr id="12355" name="Rectangle 114"/>
            <p:cNvSpPr>
              <a:spLocks noChangeArrowheads="1"/>
            </p:cNvSpPr>
            <p:nvPr/>
          </p:nvSpPr>
          <p:spPr bwMode="auto">
            <a:xfrm>
              <a:off x="3878" y="890"/>
              <a:ext cx="635" cy="81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2356" name="Oval 115"/>
            <p:cNvSpPr>
              <a:spLocks noChangeArrowheads="1"/>
            </p:cNvSpPr>
            <p:nvPr/>
          </p:nvSpPr>
          <p:spPr bwMode="auto">
            <a:xfrm>
              <a:off x="3878" y="709"/>
              <a:ext cx="635" cy="415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2357" name="Oval 116"/>
            <p:cNvSpPr>
              <a:spLocks noChangeArrowheads="1"/>
            </p:cNvSpPr>
            <p:nvPr/>
          </p:nvSpPr>
          <p:spPr bwMode="auto">
            <a:xfrm>
              <a:off x="3984" y="310"/>
              <a:ext cx="420" cy="415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grpSp>
        <p:nvGrpSpPr>
          <p:cNvPr id="12324" name="Group 117"/>
          <p:cNvGrpSpPr>
            <a:grpSpLocks/>
          </p:cNvGrpSpPr>
          <p:nvPr/>
        </p:nvGrpSpPr>
        <p:grpSpPr bwMode="auto">
          <a:xfrm>
            <a:off x="5591176" y="2886076"/>
            <a:ext cx="195263" cy="430213"/>
            <a:chOff x="3878" y="310"/>
            <a:chExt cx="635" cy="1396"/>
          </a:xfrm>
        </p:grpSpPr>
        <p:sp>
          <p:nvSpPr>
            <p:cNvPr id="12352" name="Rectangle 118"/>
            <p:cNvSpPr>
              <a:spLocks noChangeArrowheads="1"/>
            </p:cNvSpPr>
            <p:nvPr/>
          </p:nvSpPr>
          <p:spPr bwMode="auto">
            <a:xfrm>
              <a:off x="3878" y="890"/>
              <a:ext cx="635" cy="81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2353" name="Oval 119"/>
            <p:cNvSpPr>
              <a:spLocks noChangeArrowheads="1"/>
            </p:cNvSpPr>
            <p:nvPr/>
          </p:nvSpPr>
          <p:spPr bwMode="auto">
            <a:xfrm>
              <a:off x="3878" y="709"/>
              <a:ext cx="635" cy="415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2354" name="Oval 120"/>
            <p:cNvSpPr>
              <a:spLocks noChangeArrowheads="1"/>
            </p:cNvSpPr>
            <p:nvPr/>
          </p:nvSpPr>
          <p:spPr bwMode="auto">
            <a:xfrm>
              <a:off x="3984" y="310"/>
              <a:ext cx="420" cy="415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grpSp>
        <p:nvGrpSpPr>
          <p:cNvPr id="12325" name="Group 121"/>
          <p:cNvGrpSpPr>
            <a:grpSpLocks/>
          </p:cNvGrpSpPr>
          <p:nvPr/>
        </p:nvGrpSpPr>
        <p:grpSpPr bwMode="auto">
          <a:xfrm>
            <a:off x="6454776" y="2886076"/>
            <a:ext cx="195263" cy="430213"/>
            <a:chOff x="3878" y="310"/>
            <a:chExt cx="635" cy="1396"/>
          </a:xfrm>
        </p:grpSpPr>
        <p:sp>
          <p:nvSpPr>
            <p:cNvPr id="12349" name="Rectangle 122"/>
            <p:cNvSpPr>
              <a:spLocks noChangeArrowheads="1"/>
            </p:cNvSpPr>
            <p:nvPr/>
          </p:nvSpPr>
          <p:spPr bwMode="auto">
            <a:xfrm>
              <a:off x="3878" y="890"/>
              <a:ext cx="635" cy="81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2350" name="Oval 123"/>
            <p:cNvSpPr>
              <a:spLocks noChangeArrowheads="1"/>
            </p:cNvSpPr>
            <p:nvPr/>
          </p:nvSpPr>
          <p:spPr bwMode="auto">
            <a:xfrm>
              <a:off x="3878" y="709"/>
              <a:ext cx="635" cy="415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2351" name="Oval 124"/>
            <p:cNvSpPr>
              <a:spLocks noChangeArrowheads="1"/>
            </p:cNvSpPr>
            <p:nvPr/>
          </p:nvSpPr>
          <p:spPr bwMode="auto">
            <a:xfrm>
              <a:off x="3984" y="310"/>
              <a:ext cx="420" cy="415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grpSp>
        <p:nvGrpSpPr>
          <p:cNvPr id="12326" name="Group 125"/>
          <p:cNvGrpSpPr>
            <a:grpSpLocks/>
          </p:cNvGrpSpPr>
          <p:nvPr/>
        </p:nvGrpSpPr>
        <p:grpSpPr bwMode="auto">
          <a:xfrm>
            <a:off x="7318376" y="2886076"/>
            <a:ext cx="195263" cy="430213"/>
            <a:chOff x="3878" y="310"/>
            <a:chExt cx="635" cy="1396"/>
          </a:xfrm>
        </p:grpSpPr>
        <p:sp>
          <p:nvSpPr>
            <p:cNvPr id="12346" name="Rectangle 126"/>
            <p:cNvSpPr>
              <a:spLocks noChangeArrowheads="1"/>
            </p:cNvSpPr>
            <p:nvPr/>
          </p:nvSpPr>
          <p:spPr bwMode="auto">
            <a:xfrm>
              <a:off x="3878" y="890"/>
              <a:ext cx="635" cy="81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2347" name="Oval 127"/>
            <p:cNvSpPr>
              <a:spLocks noChangeArrowheads="1"/>
            </p:cNvSpPr>
            <p:nvPr/>
          </p:nvSpPr>
          <p:spPr bwMode="auto">
            <a:xfrm>
              <a:off x="3878" y="709"/>
              <a:ext cx="635" cy="415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2348" name="Oval 128"/>
            <p:cNvSpPr>
              <a:spLocks noChangeArrowheads="1"/>
            </p:cNvSpPr>
            <p:nvPr/>
          </p:nvSpPr>
          <p:spPr bwMode="auto">
            <a:xfrm>
              <a:off x="3984" y="310"/>
              <a:ext cx="420" cy="415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grpSp>
        <p:nvGrpSpPr>
          <p:cNvPr id="12327" name="Group 157"/>
          <p:cNvGrpSpPr>
            <a:grpSpLocks/>
          </p:cNvGrpSpPr>
          <p:nvPr/>
        </p:nvGrpSpPr>
        <p:grpSpPr bwMode="auto">
          <a:xfrm>
            <a:off x="8183563" y="2886076"/>
            <a:ext cx="195262" cy="430213"/>
            <a:chOff x="3878" y="310"/>
            <a:chExt cx="635" cy="1396"/>
          </a:xfrm>
        </p:grpSpPr>
        <p:sp>
          <p:nvSpPr>
            <p:cNvPr id="12343" name="Rectangle 158"/>
            <p:cNvSpPr>
              <a:spLocks noChangeArrowheads="1"/>
            </p:cNvSpPr>
            <p:nvPr/>
          </p:nvSpPr>
          <p:spPr bwMode="auto">
            <a:xfrm>
              <a:off x="3878" y="890"/>
              <a:ext cx="635" cy="816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2344" name="Oval 159"/>
            <p:cNvSpPr>
              <a:spLocks noChangeArrowheads="1"/>
            </p:cNvSpPr>
            <p:nvPr/>
          </p:nvSpPr>
          <p:spPr bwMode="auto">
            <a:xfrm>
              <a:off x="3878" y="709"/>
              <a:ext cx="635" cy="415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  <p:sp>
          <p:nvSpPr>
            <p:cNvPr id="12345" name="Oval 160"/>
            <p:cNvSpPr>
              <a:spLocks noChangeArrowheads="1"/>
            </p:cNvSpPr>
            <p:nvPr/>
          </p:nvSpPr>
          <p:spPr bwMode="auto">
            <a:xfrm>
              <a:off x="3984" y="310"/>
              <a:ext cx="420" cy="415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sp>
        <p:nvSpPr>
          <p:cNvPr id="259234" name="Rectangle 162"/>
          <p:cNvSpPr>
            <a:spLocks noChangeArrowheads="1"/>
          </p:cNvSpPr>
          <p:nvPr/>
        </p:nvSpPr>
        <p:spPr bwMode="auto">
          <a:xfrm>
            <a:off x="5375275" y="1844676"/>
            <a:ext cx="1441450" cy="576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E1FF"/>
              </a:gs>
            </a:gsLst>
            <a:path path="shape">
              <a:fillToRect l="50000" t="50000" r="50000" b="50000"/>
            </a:path>
          </a:gra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/>
          <a:lstStyle/>
          <a:p>
            <a:pPr eaLnBrk="1" hangingPunct="1">
              <a:lnSpc>
                <a:spcPct val="110000"/>
              </a:lnSpc>
              <a:defRPr/>
            </a:pPr>
            <a:r>
              <a:rPr lang="zh-TW" altLang="en-US" sz="1400">
                <a:solidFill>
                  <a:srgbClr val="FF00FF"/>
                </a:solidFill>
                <a:latin typeface="Arial" charset="0"/>
              </a:rPr>
              <a:t>教育部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zh-TW" altLang="en-US" sz="1400">
                <a:solidFill>
                  <a:srgbClr val="FF00FF"/>
                </a:solidFill>
                <a:latin typeface="Arial" charset="0"/>
              </a:rPr>
              <a:t>全國傑出通識獎</a:t>
            </a:r>
            <a:endParaRPr lang="zh-TW" altLang="en-US" sz="140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259236" name="Rectangle 164"/>
          <p:cNvSpPr>
            <a:spLocks noChangeArrowheads="1"/>
          </p:cNvSpPr>
          <p:nvPr/>
        </p:nvSpPr>
        <p:spPr bwMode="auto">
          <a:xfrm>
            <a:off x="6440488" y="6224588"/>
            <a:ext cx="1098550" cy="366712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zh-TW" altLang="en-US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夏季學院</a:t>
            </a:r>
          </a:p>
        </p:txBody>
      </p:sp>
      <p:sp>
        <p:nvSpPr>
          <p:cNvPr id="259240" name="Rectangle 168"/>
          <p:cNvSpPr>
            <a:spLocks noChangeArrowheads="1"/>
          </p:cNvSpPr>
          <p:nvPr/>
        </p:nvSpPr>
        <p:spPr bwMode="auto">
          <a:xfrm>
            <a:off x="8563174" y="5068988"/>
            <a:ext cx="1565275" cy="3762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90000">
                <a:srgbClr val="CCCC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zh-TW" altLang="en-US" dirty="0">
                <a:solidFill>
                  <a:srgbClr val="0000FF"/>
                </a:solidFill>
                <a:latin typeface="華康超明體(P)" pitchFamily="2" charset="-120"/>
                <a:ea typeface="華康超明體(P)" pitchFamily="2" charset="-120"/>
              </a:rPr>
              <a:t>申請自辦評鑑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6959600" y="692151"/>
            <a:ext cx="1181100" cy="2665413"/>
            <a:chOff x="5435600" y="692150"/>
            <a:chExt cx="1181100" cy="2665413"/>
          </a:xfrm>
        </p:grpSpPr>
        <p:sp>
          <p:nvSpPr>
            <p:cNvPr id="12315" name="Line 103"/>
            <p:cNvSpPr>
              <a:spLocks noChangeShapeType="1"/>
            </p:cNvSpPr>
            <p:nvPr/>
          </p:nvSpPr>
          <p:spPr bwMode="auto">
            <a:xfrm>
              <a:off x="5435600" y="908050"/>
              <a:ext cx="0" cy="244951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33" name="Text Box 169"/>
            <p:cNvSpPr txBox="1">
              <a:spLocks noChangeArrowheads="1"/>
            </p:cNvSpPr>
            <p:nvPr/>
          </p:nvSpPr>
          <p:spPr bwMode="auto">
            <a:xfrm>
              <a:off x="5508625" y="692150"/>
              <a:ext cx="1108075" cy="106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solidFill>
                    <a:srgbClr val="0000FF"/>
                  </a:solidFill>
                  <a:ea typeface="華康超明體(P)" panose="02010600010101010101" pitchFamily="2" charset="-120"/>
                </a:rPr>
                <a:t>通識評鑑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ea typeface="華康楷書體W5(P)" panose="02010600010101010101" pitchFamily="2" charset="-120"/>
                </a:rPr>
                <a:t>課程評鑑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ea typeface="華康楷書體W5(P)" panose="02010600010101010101" pitchFamily="2" charset="-120"/>
                </a:rPr>
                <a:t>機構研究</a:t>
              </a:r>
            </a:p>
          </p:txBody>
        </p:sp>
      </p:grpSp>
      <p:sp>
        <p:nvSpPr>
          <p:cNvPr id="259244" name="Rectangle 172"/>
          <p:cNvSpPr>
            <a:spLocks noChangeArrowheads="1"/>
          </p:cNvSpPr>
          <p:nvPr/>
        </p:nvSpPr>
        <p:spPr bwMode="auto">
          <a:xfrm>
            <a:off x="4921251" y="6221414"/>
            <a:ext cx="11080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zh-TW" altLang="en-US" dirty="0">
                <a:latin typeface="華康超明體(P)" pitchFamily="2" charset="-120"/>
                <a:ea typeface="華康超明體(P)" pitchFamily="2" charset="-120"/>
              </a:rPr>
              <a:t>新生書院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3044826" y="3860800"/>
            <a:ext cx="1827213" cy="2808288"/>
            <a:chOff x="1520825" y="3860800"/>
            <a:chExt cx="1827213" cy="2808288"/>
          </a:xfrm>
        </p:grpSpPr>
        <p:sp>
          <p:nvSpPr>
            <p:cNvPr id="12304" name="Rectangle 92"/>
            <p:cNvSpPr>
              <a:spLocks noChangeArrowheads="1"/>
            </p:cNvSpPr>
            <p:nvPr/>
          </p:nvSpPr>
          <p:spPr bwMode="auto">
            <a:xfrm>
              <a:off x="1520825" y="5921375"/>
              <a:ext cx="1827213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(2006-) </a:t>
              </a:r>
              <a:r>
                <a:rPr lang="zh-TW" altLang="en-US" sz="140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教學發展中心</a:t>
              </a:r>
            </a:p>
          </p:txBody>
        </p:sp>
        <p:sp>
          <p:nvSpPr>
            <p:cNvPr id="12335" name="Line 173"/>
            <p:cNvSpPr>
              <a:spLocks noChangeShapeType="1"/>
            </p:cNvSpPr>
            <p:nvPr/>
          </p:nvSpPr>
          <p:spPr bwMode="auto">
            <a:xfrm flipV="1">
              <a:off x="1531938" y="3860800"/>
              <a:ext cx="0" cy="2808288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6342891" y="3861048"/>
            <a:ext cx="1293812" cy="2808288"/>
            <a:chOff x="4862513" y="3860800"/>
            <a:chExt cx="1293812" cy="2808288"/>
          </a:xfrm>
        </p:grpSpPr>
        <p:sp>
          <p:nvSpPr>
            <p:cNvPr id="12330" name="Rectangle 165"/>
            <p:cNvSpPr>
              <a:spLocks noChangeArrowheads="1"/>
            </p:cNvSpPr>
            <p:nvPr/>
          </p:nvSpPr>
          <p:spPr bwMode="auto">
            <a:xfrm>
              <a:off x="4862513" y="5916613"/>
              <a:ext cx="1293812" cy="34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(2010-) </a:t>
              </a:r>
              <a:r>
                <a:rPr lang="zh-TW" altLang="en-US" sz="140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北二區</a:t>
              </a:r>
            </a:p>
          </p:txBody>
        </p:sp>
        <p:sp>
          <p:nvSpPr>
            <p:cNvPr id="12336" name="Line 174"/>
            <p:cNvSpPr>
              <a:spLocks noChangeShapeType="1"/>
            </p:cNvSpPr>
            <p:nvPr/>
          </p:nvSpPr>
          <p:spPr bwMode="auto">
            <a:xfrm flipV="1">
              <a:off x="4903654" y="3860800"/>
              <a:ext cx="0" cy="2808288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59247" name="Rectangle 175"/>
          <p:cNvSpPr>
            <a:spLocks noChangeArrowheads="1"/>
          </p:cNvSpPr>
          <p:nvPr/>
        </p:nvSpPr>
        <p:spPr bwMode="auto">
          <a:xfrm>
            <a:off x="4921251" y="5108575"/>
            <a:ext cx="1108075" cy="376238"/>
          </a:xfrm>
          <a:prstGeom prst="rect">
            <a:avLst/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zh-TW" altLang="en-US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新生專題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4852988" y="4724400"/>
            <a:ext cx="1293812" cy="1944688"/>
            <a:chOff x="3328988" y="4724400"/>
            <a:chExt cx="1293812" cy="1944688"/>
          </a:xfrm>
        </p:grpSpPr>
        <p:sp>
          <p:nvSpPr>
            <p:cNvPr id="12305" name="Line 93"/>
            <p:cNvSpPr>
              <a:spLocks noChangeShapeType="1"/>
            </p:cNvSpPr>
            <p:nvPr/>
          </p:nvSpPr>
          <p:spPr bwMode="auto">
            <a:xfrm flipV="1">
              <a:off x="3348038" y="4724400"/>
              <a:ext cx="0" cy="1944688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07" name="Rectangle 95"/>
            <p:cNvSpPr>
              <a:spLocks noChangeArrowheads="1"/>
            </p:cNvSpPr>
            <p:nvPr/>
          </p:nvSpPr>
          <p:spPr bwMode="auto">
            <a:xfrm>
              <a:off x="3335338" y="4781550"/>
              <a:ext cx="715962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(2008-)</a:t>
              </a:r>
            </a:p>
          </p:txBody>
        </p:sp>
        <p:sp>
          <p:nvSpPr>
            <p:cNvPr id="12338" name="Rectangle 176"/>
            <p:cNvSpPr>
              <a:spLocks noChangeArrowheads="1"/>
            </p:cNvSpPr>
            <p:nvPr/>
          </p:nvSpPr>
          <p:spPr bwMode="auto">
            <a:xfrm>
              <a:off x="3328988" y="5910263"/>
              <a:ext cx="1293812" cy="34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(2008-) </a:t>
              </a:r>
              <a:r>
                <a:rPr lang="zh-TW" altLang="en-US" sz="140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學務處</a:t>
              </a: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8472488" y="3860801"/>
            <a:ext cx="1236662" cy="1655763"/>
            <a:chOff x="6948488" y="3860800"/>
            <a:chExt cx="1236662" cy="1655763"/>
          </a:xfrm>
        </p:grpSpPr>
        <p:sp>
          <p:nvSpPr>
            <p:cNvPr id="12331" name="Line 167"/>
            <p:cNvSpPr>
              <a:spLocks noChangeShapeType="1"/>
            </p:cNvSpPr>
            <p:nvPr/>
          </p:nvSpPr>
          <p:spPr bwMode="auto">
            <a:xfrm flipV="1">
              <a:off x="6948488" y="3860800"/>
              <a:ext cx="0" cy="1655763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39" name="Rectangle 177"/>
            <p:cNvSpPr>
              <a:spLocks noChangeArrowheads="1"/>
            </p:cNvSpPr>
            <p:nvPr/>
          </p:nvSpPr>
          <p:spPr bwMode="auto">
            <a:xfrm>
              <a:off x="6950075" y="4752975"/>
              <a:ext cx="1235075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400" dirty="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(2012) </a:t>
              </a:r>
              <a:r>
                <a:rPr lang="zh-TW" altLang="en-US" sz="1400" dirty="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教務處</a:t>
              </a:r>
            </a:p>
          </p:txBody>
        </p:sp>
      </p:grpSp>
      <p:sp>
        <p:nvSpPr>
          <p:cNvPr id="78" name="Rectangle 94"/>
          <p:cNvSpPr>
            <a:spLocks noChangeArrowheads="1"/>
          </p:cNvSpPr>
          <p:nvPr/>
        </p:nvSpPr>
        <p:spPr bwMode="auto">
          <a:xfrm>
            <a:off x="8764588" y="4232275"/>
            <a:ext cx="1338262" cy="369888"/>
          </a:xfrm>
          <a:prstGeom prst="rect">
            <a:avLst/>
          </a:prstGeom>
          <a:solidFill>
            <a:srgbClr val="0066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2700000" algn="ctr" rotWithShape="0">
              <a:srgbClr val="000000">
                <a:alpha val="32000"/>
              </a:srgb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zh-TW" altLang="en-US" dirty="0">
                <a:solidFill>
                  <a:schemeClr val="bg1"/>
                </a:solidFill>
                <a:latin typeface="華康超明體(P)" pitchFamily="2" charset="-120"/>
                <a:ea typeface="華康超明體(P)" pitchFamily="2" charset="-120"/>
              </a:rPr>
              <a:t>全國通識網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8685821" y="3860801"/>
            <a:ext cx="662361" cy="792163"/>
            <a:chOff x="7161820" y="3860800"/>
            <a:chExt cx="662361" cy="792163"/>
          </a:xfrm>
        </p:grpSpPr>
        <p:sp>
          <p:nvSpPr>
            <p:cNvPr id="12340" name="Line 108"/>
            <p:cNvSpPr>
              <a:spLocks noChangeShapeType="1"/>
            </p:cNvSpPr>
            <p:nvPr/>
          </p:nvSpPr>
          <p:spPr bwMode="auto">
            <a:xfrm flipV="1">
              <a:off x="7189788" y="3860800"/>
              <a:ext cx="0" cy="792163"/>
            </a:xfrm>
            <a:prstGeom prst="line">
              <a:avLst/>
            </a:prstGeom>
            <a:noFill/>
            <a:ln w="9525">
              <a:solidFill>
                <a:srgbClr val="5F5F5F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342" name="Rectangle 110"/>
            <p:cNvSpPr>
              <a:spLocks noChangeArrowheads="1"/>
            </p:cNvSpPr>
            <p:nvPr/>
          </p:nvSpPr>
          <p:spPr bwMode="auto">
            <a:xfrm>
              <a:off x="7161820" y="3924300"/>
              <a:ext cx="662361" cy="35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latin typeface="Times New Roman" panose="02020603050405020304" pitchFamily="18" charset="0"/>
                  <a:ea typeface="華康楷書體W5(P)" panose="02010600010101010101" pitchFamily="2" charset="-120"/>
                </a:rPr>
                <a:t>(2013)</a:t>
              </a:r>
            </a:p>
          </p:txBody>
        </p:sp>
      </p:grpSp>
      <p:sp>
        <p:nvSpPr>
          <p:cNvPr id="93" name="Text Box 77"/>
          <p:cNvSpPr txBox="1">
            <a:spLocks noChangeArrowheads="1"/>
          </p:cNvSpPr>
          <p:nvPr/>
        </p:nvSpPr>
        <p:spPr bwMode="auto">
          <a:xfrm>
            <a:off x="10292469" y="6488668"/>
            <a:ext cx="312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5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5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59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5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5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5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25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5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5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5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5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500"/>
                            </p:stCondLst>
                            <p:childTnLst>
                              <p:par>
                                <p:cTn id="16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000"/>
                            </p:stCondLst>
                            <p:childTnLst>
                              <p:par>
                                <p:cTn id="1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25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5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000"/>
                            </p:stCondLst>
                            <p:childTnLst>
                              <p:par>
                                <p:cTn id="19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242" grpId="0" animBg="1"/>
      <p:bldP spid="12291" grpId="0" animBg="1"/>
      <p:bldP spid="259123" grpId="0" animBg="1"/>
      <p:bldP spid="259157" grpId="0" animBg="1"/>
      <p:bldP spid="259160" grpId="0" animBg="1"/>
      <p:bldP spid="259163" grpId="0" animBg="1"/>
      <p:bldP spid="259166" grpId="0" animBg="1"/>
      <p:bldP spid="259169" grpId="0" animBg="1"/>
      <p:bldP spid="259173" grpId="0" animBg="1"/>
      <p:bldP spid="12314" grpId="0" animBg="1"/>
      <p:bldP spid="259177" grpId="0" animBg="1"/>
      <p:bldP spid="259181" grpId="0" animBg="1"/>
      <p:bldP spid="12322" grpId="0"/>
      <p:bldP spid="259234" grpId="0" animBg="1"/>
      <p:bldP spid="259236" grpId="0" animBg="1"/>
      <p:bldP spid="259240" grpId="0" animBg="1"/>
      <p:bldP spid="259244" grpId="0" animBg="1"/>
      <p:bldP spid="259247" grpId="0" animBg="1"/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37"/>
          <p:cNvSpPr>
            <a:spLocks noChangeArrowheads="1"/>
          </p:cNvSpPr>
          <p:nvPr/>
        </p:nvSpPr>
        <p:spPr bwMode="auto">
          <a:xfrm>
            <a:off x="1524000" y="4508500"/>
            <a:ext cx="9144000" cy="2349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62071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第一階段：採用何種模式？</a:t>
            </a:r>
          </a:p>
        </p:txBody>
      </p:sp>
      <p:sp>
        <p:nvSpPr>
          <p:cNvPr id="18437" name="Rectangle 233"/>
          <p:cNvSpPr>
            <a:spLocks noChangeArrowheads="1"/>
          </p:cNvSpPr>
          <p:nvPr/>
        </p:nvSpPr>
        <p:spPr bwMode="auto">
          <a:xfrm>
            <a:off x="3719513" y="1112839"/>
            <a:ext cx="6769802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u="sng" dirty="0">
                <a:solidFill>
                  <a:srgbClr val="C00000"/>
                </a:solidFill>
                <a:latin typeface="Times New Roman" panose="02020603050405020304" pitchFamily="18" charset="0"/>
                <a:ea typeface="華康超明體(P)" panose="02010600010101010101" pitchFamily="2" charset="-120"/>
              </a:rPr>
              <a:t>共通教育改革研究</a:t>
            </a:r>
            <a:r>
              <a:rPr lang="zh-TW" altLang="en-US" u="sng" dirty="0">
                <a:solidFill>
                  <a:srgbClr val="C00000"/>
                </a:solidFill>
                <a:latin typeface="Times New Roman" panose="02020603050405020304" pitchFamily="18" charset="0"/>
                <a:ea typeface="華康超明體(P)" panose="02010600010101010101" pitchFamily="2" charset="-120"/>
              </a:rPr>
              <a:t>報告書</a:t>
            </a:r>
            <a:endParaRPr lang="zh-TW" altLang="en-US" dirty="0">
              <a:solidFill>
                <a:srgbClr val="C00000"/>
              </a:solidFill>
              <a:latin typeface="Times New Roman" panose="02020603050405020304" pitchFamily="18" charset="0"/>
              <a:ea typeface="華康超明體(P)" panose="02010600010101010101" pitchFamily="2" charset="-12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   方案一：核心課程模式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   方案二：均衡選修模式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   方案三：學院核心課程模式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結論：建議採用</a:t>
            </a:r>
            <a:r>
              <a:rPr lang="zh-TW" altLang="en-US" sz="2800" baseline="-250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</a:t>
            </a:r>
            <a:r>
              <a:rPr lang="zh-TW" altLang="en-US" sz="2800" u="sng" dirty="0">
                <a:solidFill>
                  <a:srgbClr val="CC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核心課程</a:t>
            </a:r>
            <a:r>
              <a:rPr lang="zh-TW" altLang="en-US" sz="2800" u="sng" dirty="0">
                <a:solidFill>
                  <a:srgbClr val="CC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模式</a:t>
            </a:r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 </a:t>
            </a: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(</a:t>
            </a:r>
            <a:r>
              <a:rPr lang="zh-TW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混合方案一加三</a:t>
            </a: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)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華康楷書體W5(P)" panose="02010600010101010101" pitchFamily="2" charset="-12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確立</a:t>
            </a:r>
            <a:r>
              <a:rPr lang="en-US" altLang="zh-TW" dirty="0">
                <a:latin typeface="Times New Roman" panose="02020603050405020304" pitchFamily="18" charset="0"/>
                <a:ea typeface="華康超明體(P)" panose="02010600010101010101" pitchFamily="2" charset="-120"/>
              </a:rPr>
              <a:t>『</a:t>
            </a:r>
            <a:r>
              <a:rPr lang="zh-TW" altLang="en-US" dirty="0">
                <a:solidFill>
                  <a:srgbClr val="CC0000"/>
                </a:solidFill>
                <a:latin typeface="Times New Roman" panose="02020603050405020304" pitchFamily="18" charset="0"/>
                <a:ea typeface="華康超明體(P)" panose="02010600010101010101" pitchFamily="2" charset="-120"/>
              </a:rPr>
              <a:t>八大領域核心課程</a:t>
            </a:r>
            <a:r>
              <a:rPr lang="en-US" altLang="zh-TW" dirty="0">
                <a:latin typeface="Times New Roman" panose="02020603050405020304" pitchFamily="18" charset="0"/>
                <a:ea typeface="華康超明體(P)" panose="02010600010101010101" pitchFamily="2" charset="-120"/>
              </a:rPr>
              <a:t>』</a:t>
            </a:r>
          </a:p>
        </p:txBody>
      </p:sp>
      <p:sp>
        <p:nvSpPr>
          <p:cNvPr id="18438" name="Rectangle 235"/>
          <p:cNvSpPr>
            <a:spLocks noChangeArrowheads="1"/>
          </p:cNvSpPr>
          <p:nvPr/>
        </p:nvSpPr>
        <p:spPr bwMode="auto">
          <a:xfrm>
            <a:off x="4599213" y="623888"/>
            <a:ext cx="3039615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(2004/08/01-2005/07/31)</a:t>
            </a:r>
          </a:p>
        </p:txBody>
      </p:sp>
      <p:sp>
        <p:nvSpPr>
          <p:cNvPr id="18439" name="Rectangle 236"/>
          <p:cNvSpPr>
            <a:spLocks noChangeArrowheads="1"/>
          </p:cNvSpPr>
          <p:nvPr/>
        </p:nvSpPr>
        <p:spPr bwMode="auto">
          <a:xfrm>
            <a:off x="1774826" y="4575175"/>
            <a:ext cx="87852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3700" indent="-3937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10000"/>
              </a:spcBef>
              <a:buFontTx/>
              <a:buNone/>
            </a:pPr>
            <a:r>
              <a:rPr lang="en-US" altLang="zh-TW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(1) </a:t>
            </a:r>
            <a:r>
              <a:rPr lang="zh-TW" altLang="en-US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八大領域的設計反映各領域知識之發展，使得通識課程仍具有</a:t>
            </a:r>
            <a:r>
              <a:rPr lang="en-US" altLang="zh-TW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『</a:t>
            </a:r>
            <a:r>
              <a:rPr lang="zh-TW" altLang="en-US" sz="2200">
                <a:solidFill>
                  <a:srgbClr val="FF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均衡原則</a:t>
            </a:r>
            <a:r>
              <a:rPr lang="en-US" altLang="zh-TW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』</a:t>
            </a:r>
            <a:r>
              <a:rPr lang="zh-TW" altLang="en-US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的精神</a:t>
            </a:r>
          </a:p>
          <a:p>
            <a:pPr eaLnBrk="1" hangingPunct="1">
              <a:lnSpc>
                <a:spcPct val="120000"/>
              </a:lnSpc>
              <a:spcBef>
                <a:spcPct val="10000"/>
              </a:spcBef>
              <a:buFontTx/>
              <a:buNone/>
            </a:pPr>
            <a:r>
              <a:rPr lang="en-US" altLang="zh-TW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(2) </a:t>
            </a:r>
            <a:r>
              <a:rPr lang="zh-TW" altLang="en-US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以八大領域作為課程主題，使學生避免產生知識上的</a:t>
            </a:r>
            <a:r>
              <a:rPr lang="en-US" altLang="zh-TW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『</a:t>
            </a:r>
            <a:r>
              <a:rPr lang="zh-TW" altLang="en-US" sz="2200">
                <a:solidFill>
                  <a:srgbClr val="FF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隧道效應</a:t>
            </a:r>
            <a:r>
              <a:rPr lang="en-US" altLang="zh-TW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』</a:t>
            </a:r>
          </a:p>
          <a:p>
            <a:pPr eaLnBrk="1" hangingPunct="1">
              <a:lnSpc>
                <a:spcPct val="120000"/>
              </a:lnSpc>
              <a:spcBef>
                <a:spcPct val="10000"/>
              </a:spcBef>
              <a:buFontTx/>
              <a:buNone/>
            </a:pPr>
            <a:r>
              <a:rPr lang="en-US" altLang="zh-TW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(3) </a:t>
            </a:r>
            <a:r>
              <a:rPr lang="zh-TW" altLang="en-US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從</a:t>
            </a:r>
            <a:r>
              <a:rPr lang="zh-TW" altLang="en-US" sz="2200">
                <a:solidFill>
                  <a:srgbClr val="FF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多元跨域</a:t>
            </a:r>
            <a:r>
              <a:rPr lang="zh-TW" altLang="en-US" sz="2200">
                <a:latin typeface="Times New Roman" panose="02020603050405020304" pitchFamily="18" charset="0"/>
                <a:ea typeface="華康楷書體W5(P)" panose="02010600010101010101" pitchFamily="2" charset="-120"/>
              </a:rPr>
              <a:t>觀點與方法掌握到完整知識，使各學院打破專業本位的教學思維，重新考慮不同學術領域之間對話、溝通與融合的可能性</a:t>
            </a:r>
          </a:p>
        </p:txBody>
      </p:sp>
      <p:sp>
        <p:nvSpPr>
          <p:cNvPr id="8" name="十二角星形 7"/>
          <p:cNvSpPr/>
          <p:nvPr/>
        </p:nvSpPr>
        <p:spPr>
          <a:xfrm>
            <a:off x="3432176" y="3946526"/>
            <a:ext cx="360363" cy="358775"/>
          </a:xfrm>
          <a:prstGeom prst="star12">
            <a:avLst>
              <a:gd name="adj" fmla="val 17903"/>
            </a:avLst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18441" name="群組 33"/>
          <p:cNvGrpSpPr>
            <a:grpSpLocks/>
          </p:cNvGrpSpPr>
          <p:nvPr/>
        </p:nvGrpSpPr>
        <p:grpSpPr bwMode="auto">
          <a:xfrm>
            <a:off x="9048751" y="2852738"/>
            <a:ext cx="1368425" cy="215900"/>
            <a:chOff x="7524328" y="2852936"/>
            <a:chExt cx="1368152" cy="216024"/>
          </a:xfrm>
        </p:grpSpPr>
        <p:sp>
          <p:nvSpPr>
            <p:cNvPr id="10" name="橢圓 9"/>
            <p:cNvSpPr/>
            <p:nvPr/>
          </p:nvSpPr>
          <p:spPr>
            <a:xfrm>
              <a:off x="7524328" y="2852936"/>
              <a:ext cx="215857" cy="216024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1" name="橢圓 10"/>
            <p:cNvSpPr/>
            <p:nvPr/>
          </p:nvSpPr>
          <p:spPr>
            <a:xfrm>
              <a:off x="7811609" y="2852936"/>
              <a:ext cx="217444" cy="216024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2" name="橢圓 11"/>
            <p:cNvSpPr/>
            <p:nvPr/>
          </p:nvSpPr>
          <p:spPr>
            <a:xfrm>
              <a:off x="8100476" y="2852936"/>
              <a:ext cx="215857" cy="216024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3" name="橢圓 12"/>
            <p:cNvSpPr/>
            <p:nvPr/>
          </p:nvSpPr>
          <p:spPr>
            <a:xfrm>
              <a:off x="8387756" y="2852936"/>
              <a:ext cx="217445" cy="216024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8676623" y="2852936"/>
              <a:ext cx="215857" cy="216024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grpSp>
        <p:nvGrpSpPr>
          <p:cNvPr id="18442" name="群組 30"/>
          <p:cNvGrpSpPr>
            <a:grpSpLocks/>
          </p:cNvGrpSpPr>
          <p:nvPr/>
        </p:nvGrpSpPr>
        <p:grpSpPr bwMode="auto">
          <a:xfrm>
            <a:off x="8959851" y="2268538"/>
            <a:ext cx="1528763" cy="368300"/>
            <a:chOff x="7435552" y="2348880"/>
            <a:chExt cx="1528936" cy="368424"/>
          </a:xfrm>
        </p:grpSpPr>
        <p:sp>
          <p:nvSpPr>
            <p:cNvPr id="15" name="橢圓 14"/>
            <p:cNvSpPr/>
            <p:nvPr/>
          </p:nvSpPr>
          <p:spPr>
            <a:xfrm>
              <a:off x="7435552" y="2493391"/>
              <a:ext cx="71446" cy="71462"/>
            </a:xfrm>
            <a:prstGeom prst="ellipse">
              <a:avLst/>
            </a:prstGeom>
            <a:solidFill>
              <a:srgbClr val="FF00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6" name="橢圓 15"/>
            <p:cNvSpPr/>
            <p:nvPr/>
          </p:nvSpPr>
          <p:spPr>
            <a:xfrm>
              <a:off x="7722923" y="2493391"/>
              <a:ext cx="73033" cy="71462"/>
            </a:xfrm>
            <a:prstGeom prst="ellipse">
              <a:avLst/>
            </a:prstGeom>
            <a:solidFill>
              <a:srgbClr val="00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7" name="橢圓 16"/>
            <p:cNvSpPr/>
            <p:nvPr/>
          </p:nvSpPr>
          <p:spPr>
            <a:xfrm>
              <a:off x="8011880" y="2493391"/>
              <a:ext cx="71445" cy="71462"/>
            </a:xfrm>
            <a:prstGeom prst="ellipse">
              <a:avLst/>
            </a:prstGeom>
            <a:solidFill>
              <a:srgbClr val="92D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" name="橢圓 17"/>
            <p:cNvSpPr/>
            <p:nvPr/>
          </p:nvSpPr>
          <p:spPr>
            <a:xfrm>
              <a:off x="8299250" y="2493391"/>
              <a:ext cx="73033" cy="71462"/>
            </a:xfrm>
            <a:prstGeom prst="ellipse">
              <a:avLst/>
            </a:prstGeom>
            <a:solidFill>
              <a:srgbClr val="00B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" name="橢圓 18"/>
            <p:cNvSpPr/>
            <p:nvPr/>
          </p:nvSpPr>
          <p:spPr>
            <a:xfrm>
              <a:off x="8588207" y="2493391"/>
              <a:ext cx="71446" cy="71462"/>
            </a:xfrm>
            <a:prstGeom prst="ellipse">
              <a:avLst/>
            </a:prstGeom>
            <a:solidFill>
              <a:srgbClr val="CC99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" name="橢圓 19"/>
            <p:cNvSpPr/>
            <p:nvPr/>
          </p:nvSpPr>
          <p:spPr>
            <a:xfrm>
              <a:off x="7587969" y="2348880"/>
              <a:ext cx="71446" cy="71461"/>
            </a:xfrm>
            <a:prstGeom prst="ellipse">
              <a:avLst/>
            </a:prstGeom>
            <a:solidFill>
              <a:srgbClr val="6600C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" name="橢圓 20"/>
            <p:cNvSpPr/>
            <p:nvPr/>
          </p:nvSpPr>
          <p:spPr>
            <a:xfrm>
              <a:off x="7875340" y="2348880"/>
              <a:ext cx="73033" cy="71461"/>
            </a:xfrm>
            <a:prstGeom prst="ellipse">
              <a:avLst/>
            </a:prstGeom>
            <a:solidFill>
              <a:srgbClr val="00B0F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>
            <a:xfrm>
              <a:off x="8164297" y="2348880"/>
              <a:ext cx="71445" cy="71461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" name="橢圓 22"/>
            <p:cNvSpPr/>
            <p:nvPr/>
          </p:nvSpPr>
          <p:spPr>
            <a:xfrm>
              <a:off x="8451667" y="2348880"/>
              <a:ext cx="73033" cy="71461"/>
            </a:xfrm>
            <a:prstGeom prst="ellipse">
              <a:avLst/>
            </a:prstGeom>
            <a:solidFill>
              <a:srgbClr val="00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" name="橢圓 23"/>
            <p:cNvSpPr/>
            <p:nvPr/>
          </p:nvSpPr>
          <p:spPr>
            <a:xfrm>
              <a:off x="8740625" y="2348880"/>
              <a:ext cx="71446" cy="71461"/>
            </a:xfrm>
            <a:prstGeom prst="ellipse">
              <a:avLst/>
            </a:prstGeom>
            <a:solidFill>
              <a:srgbClr val="6600C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" name="橢圓 24"/>
            <p:cNvSpPr/>
            <p:nvPr/>
          </p:nvSpPr>
          <p:spPr>
            <a:xfrm>
              <a:off x="7587969" y="2645842"/>
              <a:ext cx="71446" cy="71462"/>
            </a:xfrm>
            <a:prstGeom prst="ellipse">
              <a:avLst/>
            </a:prstGeom>
            <a:solidFill>
              <a:srgbClr val="92D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7875340" y="2645842"/>
              <a:ext cx="73033" cy="71462"/>
            </a:xfrm>
            <a:prstGeom prst="ellipse">
              <a:avLst/>
            </a:prstGeom>
            <a:solidFill>
              <a:srgbClr val="99CC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7" name="橢圓 26"/>
            <p:cNvSpPr/>
            <p:nvPr/>
          </p:nvSpPr>
          <p:spPr>
            <a:xfrm>
              <a:off x="8164297" y="2645842"/>
              <a:ext cx="71445" cy="71462"/>
            </a:xfrm>
            <a:prstGeom prst="ellipse">
              <a:avLst/>
            </a:prstGeom>
            <a:solidFill>
              <a:srgbClr val="6600C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8" name="橢圓 27"/>
            <p:cNvSpPr/>
            <p:nvPr/>
          </p:nvSpPr>
          <p:spPr>
            <a:xfrm>
              <a:off x="8451667" y="2645842"/>
              <a:ext cx="73033" cy="71462"/>
            </a:xfrm>
            <a:prstGeom prst="ellipse">
              <a:avLst/>
            </a:prstGeom>
            <a:solidFill>
              <a:srgbClr val="0099C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9" name="橢圓 28"/>
            <p:cNvSpPr/>
            <p:nvPr/>
          </p:nvSpPr>
          <p:spPr>
            <a:xfrm>
              <a:off x="8740625" y="2645842"/>
              <a:ext cx="71446" cy="71462"/>
            </a:xfrm>
            <a:prstGeom prst="ellipse">
              <a:avLst/>
            </a:prstGeom>
            <a:solidFill>
              <a:srgbClr val="FF00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30" name="橢圓 29"/>
            <p:cNvSpPr/>
            <p:nvPr/>
          </p:nvSpPr>
          <p:spPr>
            <a:xfrm>
              <a:off x="8893042" y="2493391"/>
              <a:ext cx="71446" cy="71462"/>
            </a:xfrm>
            <a:prstGeom prst="ellipse">
              <a:avLst/>
            </a:prstGeom>
            <a:solidFill>
              <a:srgbClr val="007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grpSp>
        <p:nvGrpSpPr>
          <p:cNvPr id="18443" name="群組 32"/>
          <p:cNvGrpSpPr>
            <a:grpSpLocks/>
          </p:cNvGrpSpPr>
          <p:nvPr/>
        </p:nvGrpSpPr>
        <p:grpSpPr bwMode="auto">
          <a:xfrm>
            <a:off x="9398001" y="1439863"/>
            <a:ext cx="658813" cy="620712"/>
            <a:chOff x="7953354" y="1772816"/>
            <a:chExt cx="458115" cy="432048"/>
          </a:xfrm>
        </p:grpSpPr>
        <p:sp>
          <p:nvSpPr>
            <p:cNvPr id="9" name="橢圓 8"/>
            <p:cNvSpPr/>
            <p:nvPr/>
          </p:nvSpPr>
          <p:spPr>
            <a:xfrm>
              <a:off x="7956666" y="1772816"/>
              <a:ext cx="431621" cy="43204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sz="1000" dirty="0"/>
            </a:p>
          </p:txBody>
        </p:sp>
        <p:sp>
          <p:nvSpPr>
            <p:cNvPr id="18459" name="矩形 31"/>
            <p:cNvSpPr>
              <a:spLocks noChangeArrowheads="1"/>
            </p:cNvSpPr>
            <p:nvPr/>
          </p:nvSpPr>
          <p:spPr bwMode="auto">
            <a:xfrm>
              <a:off x="7953354" y="1857563"/>
              <a:ext cx="458115" cy="25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FFFFFF"/>
                  </a:solidFill>
                </a:rPr>
                <a:t>NTU</a:t>
              </a:r>
              <a:endParaRPr lang="zh-TW" alt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8444" name="群組 43"/>
          <p:cNvGrpSpPr>
            <a:grpSpLocks/>
          </p:cNvGrpSpPr>
          <p:nvPr/>
        </p:nvGrpSpPr>
        <p:grpSpPr bwMode="auto">
          <a:xfrm>
            <a:off x="2855914" y="3068639"/>
            <a:ext cx="719137" cy="720725"/>
            <a:chOff x="8244408" y="1268760"/>
            <a:chExt cx="792088" cy="792088"/>
          </a:xfrm>
        </p:grpSpPr>
        <p:sp>
          <p:nvSpPr>
            <p:cNvPr id="36" name="橢圓 35"/>
            <p:cNvSpPr/>
            <p:nvPr/>
          </p:nvSpPr>
          <p:spPr>
            <a:xfrm>
              <a:off x="8532917" y="1844507"/>
              <a:ext cx="215071" cy="216341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37" name="橢圓 36"/>
            <p:cNvSpPr/>
            <p:nvPr/>
          </p:nvSpPr>
          <p:spPr>
            <a:xfrm>
              <a:off x="8532917" y="1268760"/>
              <a:ext cx="215071" cy="216341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38" name="橢圓 37"/>
            <p:cNvSpPr/>
            <p:nvPr/>
          </p:nvSpPr>
          <p:spPr>
            <a:xfrm>
              <a:off x="8244408" y="1556633"/>
              <a:ext cx="216819" cy="216341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39" name="橢圓 38"/>
            <p:cNvSpPr/>
            <p:nvPr/>
          </p:nvSpPr>
          <p:spPr>
            <a:xfrm>
              <a:off x="8819677" y="1556633"/>
              <a:ext cx="216819" cy="216341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40" name="橢圓 39"/>
            <p:cNvSpPr/>
            <p:nvPr/>
          </p:nvSpPr>
          <p:spPr>
            <a:xfrm>
              <a:off x="8316098" y="1340292"/>
              <a:ext cx="216819" cy="216341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41" name="橢圓 40"/>
            <p:cNvSpPr/>
            <p:nvPr/>
          </p:nvSpPr>
          <p:spPr>
            <a:xfrm>
              <a:off x="8747987" y="1340292"/>
              <a:ext cx="216819" cy="216341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42" name="橢圓 41"/>
            <p:cNvSpPr/>
            <p:nvPr/>
          </p:nvSpPr>
          <p:spPr>
            <a:xfrm>
              <a:off x="8316098" y="1772974"/>
              <a:ext cx="216819" cy="216341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8747987" y="1772974"/>
              <a:ext cx="216819" cy="216341"/>
            </a:xfrm>
            <a:prstGeom prst="ellipse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grpSp>
        <p:nvGrpSpPr>
          <p:cNvPr id="18445" name="群組 44"/>
          <p:cNvGrpSpPr>
            <a:grpSpLocks/>
          </p:cNvGrpSpPr>
          <p:nvPr/>
        </p:nvGrpSpPr>
        <p:grpSpPr bwMode="auto">
          <a:xfrm>
            <a:off x="1836738" y="3167063"/>
            <a:ext cx="658812" cy="620712"/>
            <a:chOff x="7953354" y="1772816"/>
            <a:chExt cx="458115" cy="432048"/>
          </a:xfrm>
        </p:grpSpPr>
        <p:sp>
          <p:nvSpPr>
            <p:cNvPr id="46" name="橢圓 45"/>
            <p:cNvSpPr/>
            <p:nvPr/>
          </p:nvSpPr>
          <p:spPr>
            <a:xfrm>
              <a:off x="7956665" y="1772816"/>
              <a:ext cx="431622" cy="432048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sz="1000" dirty="0"/>
            </a:p>
          </p:txBody>
        </p:sp>
        <p:sp>
          <p:nvSpPr>
            <p:cNvPr id="18449" name="矩形 46"/>
            <p:cNvSpPr>
              <a:spLocks noChangeArrowheads="1"/>
            </p:cNvSpPr>
            <p:nvPr/>
          </p:nvSpPr>
          <p:spPr bwMode="auto">
            <a:xfrm>
              <a:off x="7953354" y="1857563"/>
              <a:ext cx="458115" cy="25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FFFFFF"/>
                  </a:solidFill>
                </a:rPr>
                <a:t>NTU</a:t>
              </a:r>
              <a:endParaRPr lang="zh-TW" altLang="en-US" sz="1800">
                <a:solidFill>
                  <a:srgbClr val="FFFFFF"/>
                </a:solidFill>
              </a:endParaRPr>
            </a:p>
          </p:txBody>
        </p:sp>
      </p:grpSp>
      <p:cxnSp>
        <p:nvCxnSpPr>
          <p:cNvPr id="18446" name="AutoShape 37"/>
          <p:cNvCxnSpPr>
            <a:cxnSpLocks noChangeShapeType="1"/>
          </p:cNvCxnSpPr>
          <p:nvPr/>
        </p:nvCxnSpPr>
        <p:spPr bwMode="auto">
          <a:xfrm flipV="1">
            <a:off x="2506664" y="3454400"/>
            <a:ext cx="276225" cy="0"/>
          </a:xfrm>
          <a:prstGeom prst="straightConnector1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橢圓 47"/>
          <p:cNvSpPr/>
          <p:nvPr/>
        </p:nvSpPr>
        <p:spPr>
          <a:xfrm>
            <a:off x="1557338" y="25401"/>
            <a:ext cx="576262" cy="5762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4000" dirty="0">
                <a:solidFill>
                  <a:srgbClr val="C00000"/>
                </a:solidFill>
                <a:latin typeface="華康超明體(P)" pitchFamily="2" charset="-120"/>
                <a:ea typeface="華康超明體(P)" pitchFamily="2" charset="-120"/>
              </a:rPr>
              <a:t>1</a:t>
            </a:r>
            <a:endParaRPr lang="zh-TW" altLang="en-US" sz="4000" dirty="0">
              <a:solidFill>
                <a:srgbClr val="C00000"/>
              </a:solidFill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49" name="Text Box 77"/>
          <p:cNvSpPr txBox="1">
            <a:spLocks noChangeArrowheads="1"/>
          </p:cNvSpPr>
          <p:nvPr/>
        </p:nvSpPr>
        <p:spPr bwMode="auto">
          <a:xfrm>
            <a:off x="10292469" y="6488668"/>
            <a:ext cx="312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6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4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18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5" grpId="0" animBg="1"/>
      <p:bldP spid="18437" grpId="0" uiExpand="1" build="p"/>
      <p:bldP spid="18438" grpId="0"/>
      <p:bldP spid="18439" grpId="0" uiExpand="1" build="p"/>
      <p:bldP spid="8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62071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通識課程培養基本素養</a:t>
            </a:r>
          </a:p>
        </p:txBody>
      </p:sp>
      <p:sp>
        <p:nvSpPr>
          <p:cNvPr id="286754" name="Oval 34"/>
          <p:cNvSpPr>
            <a:spLocks noChangeArrowheads="1"/>
          </p:cNvSpPr>
          <p:nvPr/>
        </p:nvSpPr>
        <p:spPr bwMode="auto">
          <a:xfrm rot="-10800000">
            <a:off x="3848101" y="4421188"/>
            <a:ext cx="1617663" cy="1617662"/>
          </a:xfrm>
          <a:prstGeom prst="ellipse">
            <a:avLst/>
          </a:prstGeom>
          <a:solidFill>
            <a:srgbClr val="CDFFE6"/>
          </a:soli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CDFFE6"/>
            </a:extrusionClr>
          </a:sp3d>
        </p:spPr>
        <p:txBody>
          <a:bodyPr rot="10800000" wrap="none" anchor="ctr">
            <a:flatTx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量化分析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與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數學素養</a:t>
            </a:r>
            <a:endParaRPr lang="zh-TW" altLang="en-US" sz="2400">
              <a:solidFill>
                <a:schemeClr val="tx1">
                  <a:lumMod val="85000"/>
                  <a:lumOff val="15000"/>
                </a:schemeClr>
              </a:solidFill>
              <a:ea typeface="華康超明體(P)" pitchFamily="2" charset="-120"/>
            </a:endParaRPr>
          </a:p>
        </p:txBody>
      </p:sp>
      <p:sp>
        <p:nvSpPr>
          <p:cNvPr id="286748" name="Oval 28"/>
          <p:cNvSpPr>
            <a:spLocks noChangeArrowheads="1"/>
          </p:cNvSpPr>
          <p:nvPr/>
        </p:nvSpPr>
        <p:spPr bwMode="auto">
          <a:xfrm rot="-10800000">
            <a:off x="3216276" y="2944813"/>
            <a:ext cx="1617663" cy="1619250"/>
          </a:xfrm>
          <a:prstGeom prst="ellipse">
            <a:avLst/>
          </a:prstGeom>
          <a:solidFill>
            <a:srgbClr val="FFE7E7"/>
          </a:soli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FFE7E7"/>
            </a:extrusionClr>
          </a:sp3d>
        </p:spPr>
        <p:txBody>
          <a:bodyPr rot="10800000"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物質</a:t>
            </a:r>
          </a:p>
          <a:p>
            <a:pPr algn="ctr" eaLnBrk="1" hangingPunct="1"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科學</a:t>
            </a:r>
            <a:endParaRPr lang="zh-TW" altLang="en-US" sz="2400">
              <a:solidFill>
                <a:schemeClr val="tx1">
                  <a:lumMod val="85000"/>
                  <a:lumOff val="15000"/>
                </a:schemeClr>
              </a:solidFill>
              <a:ea typeface="華康超明體(P)" pitchFamily="2" charset="-120"/>
            </a:endParaRPr>
          </a:p>
        </p:txBody>
      </p:sp>
      <p:sp>
        <p:nvSpPr>
          <p:cNvPr id="286753" name="Oval 33"/>
          <p:cNvSpPr>
            <a:spLocks noChangeArrowheads="1"/>
          </p:cNvSpPr>
          <p:nvPr/>
        </p:nvSpPr>
        <p:spPr bwMode="auto">
          <a:xfrm rot="-10800000">
            <a:off x="3848101" y="1468438"/>
            <a:ext cx="1617663" cy="1617662"/>
          </a:xfrm>
          <a:prstGeom prst="ellipse">
            <a:avLst/>
          </a:prstGeom>
          <a:solidFill>
            <a:srgbClr val="CCFFCC"/>
          </a:soli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rot="10800000"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生命</a:t>
            </a:r>
          </a:p>
          <a:p>
            <a:pPr algn="ctr" eaLnBrk="1" hangingPunct="1">
              <a:defRPr/>
            </a:pPr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科學</a:t>
            </a:r>
          </a:p>
        </p:txBody>
      </p:sp>
      <p:sp>
        <p:nvSpPr>
          <p:cNvPr id="286734" name="Oval 14"/>
          <p:cNvSpPr>
            <a:spLocks noChangeArrowheads="1"/>
          </p:cNvSpPr>
          <p:nvPr/>
        </p:nvSpPr>
        <p:spPr bwMode="auto">
          <a:xfrm>
            <a:off x="5324475" y="836613"/>
            <a:ext cx="1619250" cy="1617662"/>
          </a:xfrm>
          <a:prstGeom prst="ellipse">
            <a:avLst/>
          </a:prstGeom>
          <a:solidFill>
            <a:srgbClr val="D3E6FD"/>
          </a:soli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chemeClr val="accent1">
                <a:lumMod val="20000"/>
                <a:lumOff val="80000"/>
              </a:schemeClr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文學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與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藝術</a:t>
            </a:r>
            <a:endParaRPr lang="zh-TW" altLang="en-US" sz="2400" dirty="0">
              <a:solidFill>
                <a:schemeClr val="tx1">
                  <a:lumMod val="85000"/>
                  <a:lumOff val="15000"/>
                </a:schemeClr>
              </a:solidFill>
              <a:ea typeface="華康超明體(P)" pitchFamily="2" charset="-120"/>
            </a:endParaRPr>
          </a:p>
        </p:txBody>
      </p:sp>
      <p:sp>
        <p:nvSpPr>
          <p:cNvPr id="286745" name="Oval 25"/>
          <p:cNvSpPr>
            <a:spLocks noChangeArrowheads="1"/>
          </p:cNvSpPr>
          <p:nvPr/>
        </p:nvSpPr>
        <p:spPr bwMode="auto">
          <a:xfrm>
            <a:off x="5324475" y="5054601"/>
            <a:ext cx="1619250" cy="1617663"/>
          </a:xfrm>
          <a:prstGeom prst="ellipse">
            <a:avLst/>
          </a:prstGeom>
          <a:solidFill>
            <a:srgbClr val="FFFFCC"/>
          </a:soli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公民意識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與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社會分析</a:t>
            </a:r>
            <a:endParaRPr lang="zh-TW" altLang="en-US" sz="2400">
              <a:solidFill>
                <a:schemeClr val="tx1">
                  <a:lumMod val="85000"/>
                  <a:lumOff val="15000"/>
                </a:schemeClr>
              </a:solidFill>
              <a:ea typeface="華康超明體(P)" pitchFamily="2" charset="-120"/>
            </a:endParaRPr>
          </a:p>
        </p:txBody>
      </p:sp>
      <p:sp>
        <p:nvSpPr>
          <p:cNvPr id="286755" name="Oval 35"/>
          <p:cNvSpPr>
            <a:spLocks noChangeArrowheads="1"/>
          </p:cNvSpPr>
          <p:nvPr/>
        </p:nvSpPr>
        <p:spPr bwMode="auto">
          <a:xfrm rot="-10800000">
            <a:off x="6800851" y="4421188"/>
            <a:ext cx="1617663" cy="1617662"/>
          </a:xfrm>
          <a:prstGeom prst="ellipse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rot="10800000"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道德與</a:t>
            </a:r>
          </a:p>
          <a:p>
            <a:pPr algn="ctr" eaLnBrk="1" hangingPunct="1">
              <a:defRPr/>
            </a:pPr>
            <a:r>
              <a:rPr lang="zh-TW" altLang="en-US" sz="22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哲學思考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840288" y="2452688"/>
            <a:ext cx="2590800" cy="2590800"/>
            <a:chOff x="3316288" y="2452688"/>
            <a:chExt cx="2590800" cy="2590800"/>
          </a:xfrm>
        </p:grpSpPr>
        <p:grpSp>
          <p:nvGrpSpPr>
            <p:cNvPr id="26633" name="Group 37"/>
            <p:cNvGrpSpPr>
              <a:grpSpLocks/>
            </p:cNvGrpSpPr>
            <p:nvPr/>
          </p:nvGrpSpPr>
          <p:grpSpPr bwMode="auto">
            <a:xfrm rot="-2700000">
              <a:off x="3316288" y="2452688"/>
              <a:ext cx="2590800" cy="2590800"/>
              <a:chOff x="2426" y="1661"/>
              <a:chExt cx="1089" cy="1089"/>
            </a:xfrm>
          </p:grpSpPr>
          <p:sp>
            <p:nvSpPr>
              <p:cNvPr id="26647" name="Line 38"/>
              <p:cNvSpPr>
                <a:spLocks noChangeShapeType="1"/>
              </p:cNvSpPr>
              <p:nvPr/>
            </p:nvSpPr>
            <p:spPr bwMode="auto">
              <a:xfrm>
                <a:off x="2426" y="2205"/>
                <a:ext cx="1089" cy="0"/>
              </a:xfrm>
              <a:prstGeom prst="line">
                <a:avLst/>
              </a:prstGeom>
              <a:noFill/>
              <a:ln w="2540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8" name="Line 39"/>
              <p:cNvSpPr>
                <a:spLocks noChangeShapeType="1"/>
              </p:cNvSpPr>
              <p:nvPr/>
            </p:nvSpPr>
            <p:spPr bwMode="auto">
              <a:xfrm rot="-5400000">
                <a:off x="2426" y="2206"/>
                <a:ext cx="1089" cy="0"/>
              </a:xfrm>
              <a:prstGeom prst="line">
                <a:avLst/>
              </a:prstGeom>
              <a:noFill/>
              <a:ln w="2540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26634" name="Group 40"/>
            <p:cNvGrpSpPr>
              <a:grpSpLocks/>
            </p:cNvGrpSpPr>
            <p:nvPr/>
          </p:nvGrpSpPr>
          <p:grpSpPr bwMode="auto">
            <a:xfrm>
              <a:off x="3316288" y="2452688"/>
              <a:ext cx="2590800" cy="2590800"/>
              <a:chOff x="2426" y="1661"/>
              <a:chExt cx="1089" cy="1089"/>
            </a:xfrm>
          </p:grpSpPr>
          <p:sp>
            <p:nvSpPr>
              <p:cNvPr id="26645" name="Line 41"/>
              <p:cNvSpPr>
                <a:spLocks noChangeShapeType="1"/>
              </p:cNvSpPr>
              <p:nvPr/>
            </p:nvSpPr>
            <p:spPr bwMode="auto">
              <a:xfrm>
                <a:off x="2426" y="2205"/>
                <a:ext cx="1089" cy="0"/>
              </a:xfrm>
              <a:prstGeom prst="line">
                <a:avLst/>
              </a:prstGeom>
              <a:noFill/>
              <a:ln w="2540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6" name="Line 42"/>
              <p:cNvSpPr>
                <a:spLocks noChangeShapeType="1"/>
              </p:cNvSpPr>
              <p:nvPr/>
            </p:nvSpPr>
            <p:spPr bwMode="auto">
              <a:xfrm rot="-5400000">
                <a:off x="2426" y="2206"/>
                <a:ext cx="1089" cy="0"/>
              </a:xfrm>
              <a:prstGeom prst="line">
                <a:avLst/>
              </a:prstGeom>
              <a:noFill/>
              <a:ln w="25400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6635" name="AutoShape 43"/>
            <p:cNvSpPr>
              <a:spLocks noChangeArrowheads="1"/>
            </p:cNvSpPr>
            <p:nvPr/>
          </p:nvSpPr>
          <p:spPr bwMode="auto">
            <a:xfrm>
              <a:off x="3316288" y="2452688"/>
              <a:ext cx="2590800" cy="2590800"/>
            </a:xfrm>
            <a:prstGeom prst="star8">
              <a:avLst>
                <a:gd name="adj" fmla="val 13454"/>
              </a:avLst>
            </a:prstGeom>
            <a:solidFill>
              <a:schemeClr val="bg1"/>
            </a:solidFill>
            <a:ln w="9525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/>
            </a:p>
          </p:txBody>
        </p:sp>
      </p:grpSp>
      <p:sp>
        <p:nvSpPr>
          <p:cNvPr id="286749" name="Oval 29"/>
          <p:cNvSpPr>
            <a:spLocks noChangeArrowheads="1"/>
          </p:cNvSpPr>
          <p:nvPr/>
        </p:nvSpPr>
        <p:spPr bwMode="auto">
          <a:xfrm rot="-10800000">
            <a:off x="7432676" y="2944813"/>
            <a:ext cx="1617663" cy="1619250"/>
          </a:xfrm>
          <a:prstGeom prst="ellipse">
            <a:avLst/>
          </a:prstGeom>
          <a:solidFill>
            <a:srgbClr val="F2E5FF"/>
          </a:soli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F2E5FF"/>
            </a:extrusionClr>
          </a:sp3d>
        </p:spPr>
        <p:txBody>
          <a:bodyPr rot="10800000"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世界</a:t>
            </a:r>
          </a:p>
          <a:p>
            <a:pPr algn="ctr" eaLnBrk="1" hangingPunct="1"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文明</a:t>
            </a:r>
            <a:endParaRPr lang="zh-TW" altLang="en-US" sz="2400">
              <a:solidFill>
                <a:schemeClr val="tx1">
                  <a:lumMod val="85000"/>
                  <a:lumOff val="15000"/>
                </a:schemeClr>
              </a:solidFill>
              <a:ea typeface="華康超明體(P)" pitchFamily="2" charset="-120"/>
            </a:endParaRPr>
          </a:p>
        </p:txBody>
      </p:sp>
      <p:sp>
        <p:nvSpPr>
          <p:cNvPr id="286752" name="Oval 32"/>
          <p:cNvSpPr>
            <a:spLocks noChangeArrowheads="1"/>
          </p:cNvSpPr>
          <p:nvPr/>
        </p:nvSpPr>
        <p:spPr bwMode="auto">
          <a:xfrm rot="-10800000">
            <a:off x="6800851" y="1468438"/>
            <a:ext cx="1617663" cy="1617662"/>
          </a:xfrm>
          <a:prstGeom prst="ellipse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277800" prstMaterial="legacyMatte">
            <a:bevelT w="13500" h="13500" prst="angle"/>
            <a:bevelB w="13500" h="13500" prst="angle"/>
            <a:extrusionClr>
              <a:srgbClr val="CCCCFF"/>
            </a:extrusionClr>
          </a:sp3d>
        </p:spPr>
        <p:txBody>
          <a:bodyPr rot="10800000" wrap="none" anchor="ctr">
            <a:flatTx/>
          </a:bodyPr>
          <a:lstStyle/>
          <a:p>
            <a:pPr algn="ctr" eaLnBrk="1" hangingPunct="1"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歷史</a:t>
            </a:r>
          </a:p>
          <a:p>
            <a:pPr algn="ctr" eaLnBrk="1" hangingPunct="1">
              <a:defRPr/>
            </a:pPr>
            <a:r>
              <a:rPr lang="zh-TW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華康超明體(P)" pitchFamily="2" charset="-120"/>
                <a:ea typeface="華康超明體(P)" pitchFamily="2" charset="-120"/>
              </a:rPr>
              <a:t>思維</a:t>
            </a:r>
            <a:endParaRPr lang="zh-TW" altLang="en-US" sz="2400">
              <a:solidFill>
                <a:schemeClr val="tx1">
                  <a:lumMod val="85000"/>
                  <a:lumOff val="15000"/>
                </a:schemeClr>
              </a:solidFill>
              <a:ea typeface="華康超明體(P)" pitchFamily="2" charset="-120"/>
            </a:endParaRPr>
          </a:p>
        </p:txBody>
      </p:sp>
      <p:sp>
        <p:nvSpPr>
          <p:cNvPr id="26638" name="Rectangle 47"/>
          <p:cNvSpPr>
            <a:spLocks noChangeArrowheads="1"/>
          </p:cNvSpPr>
          <p:nvPr/>
        </p:nvSpPr>
        <p:spPr bwMode="auto">
          <a:xfrm>
            <a:off x="7586664" y="4929188"/>
            <a:ext cx="3057525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400" dirty="0">
                <a:ea typeface="華康楷書體W5(P)" panose="02010600010101010101" pitchFamily="2" charset="-120"/>
              </a:rPr>
              <a:t>各院系指定領域以</a:t>
            </a: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400" u="sng" dirty="0">
                <a:solidFill>
                  <a:srgbClr val="CC0000"/>
                </a:solidFill>
                <a:ea typeface="華康楷書體W5(P)" panose="02010600010101010101" pitchFamily="2" charset="-120"/>
              </a:rPr>
              <a:t>人文與科學互選</a:t>
            </a:r>
            <a:r>
              <a:rPr lang="zh-TW" altLang="en-US" sz="1400" dirty="0">
                <a:ea typeface="華康楷書體W5(P)" panose="02010600010101010101" pitchFamily="2" charset="-120"/>
              </a:rPr>
              <a:t>為原則</a:t>
            </a: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400" dirty="0">
                <a:ea typeface="華康楷書體W5(P)" panose="02010600010101010101" pitchFamily="2" charset="-120"/>
              </a:rPr>
              <a:t>每一指定領域</a:t>
            </a:r>
            <a:endParaRPr lang="en-US" altLang="zh-TW" sz="1400" dirty="0">
              <a:ea typeface="華康楷書體W5(P)" panose="02010600010101010101" pitchFamily="2" charset="-120"/>
            </a:endParaRP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400" dirty="0">
                <a:ea typeface="華康楷書體W5(P)" panose="02010600010101010101" pitchFamily="2" charset="-120"/>
              </a:rPr>
              <a:t>至少修習一門課程</a:t>
            </a: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400" dirty="0">
                <a:ea typeface="華康楷書體W5(P)" panose="02010600010101010101" pitchFamily="2" charset="-120"/>
              </a:rPr>
              <a:t>例如中文系在五個</a:t>
            </a: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400" u="sng" dirty="0">
                <a:solidFill>
                  <a:srgbClr val="CC0000"/>
                </a:solidFill>
                <a:ea typeface="華康楷書體W5(P)" panose="02010600010101010101" pitchFamily="2" charset="-120"/>
              </a:rPr>
              <a:t>指定領域中</a:t>
            </a:r>
            <a:r>
              <a:rPr lang="zh-TW" altLang="en-US" sz="1400" dirty="0">
                <a:ea typeface="華康楷書體W5(P)" panose="02010600010101010101" pitchFamily="2" charset="-120"/>
              </a:rPr>
              <a:t>至少修習一門</a:t>
            </a: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400" dirty="0">
                <a:ea typeface="華康楷書體W5(P)" panose="02010600010101010101" pitchFamily="2" charset="-120"/>
              </a:rPr>
              <a:t>其他領域仍可選修但不列入通識學分</a:t>
            </a:r>
          </a:p>
        </p:txBody>
      </p:sp>
      <p:sp>
        <p:nvSpPr>
          <p:cNvPr id="26639" name="Rectangle 48"/>
          <p:cNvSpPr>
            <a:spLocks noChangeArrowheads="1"/>
          </p:cNvSpPr>
          <p:nvPr/>
        </p:nvSpPr>
        <p:spPr bwMode="auto">
          <a:xfrm>
            <a:off x="1524001" y="620713"/>
            <a:ext cx="211772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600" dirty="0">
                <a:solidFill>
                  <a:srgbClr val="CC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通識課程來源：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(1)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由院系所提出開課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(2)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專業基礎課程充抵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(3)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聘任兼任教師開課</a:t>
            </a:r>
            <a:endParaRPr lang="en-US" altLang="zh-TW" sz="1600" dirty="0">
              <a:latin typeface="Times New Roman" panose="02020603050405020304" pitchFamily="18" charset="0"/>
              <a:ea typeface="華康楷書體W5(P)" panose="02010600010101010101" pitchFamily="2" charset="-12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(4)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新生專題</a:t>
            </a:r>
            <a:endParaRPr lang="en-US" altLang="zh-TW" sz="1600" dirty="0">
              <a:latin typeface="Times New Roman" panose="02020603050405020304" pitchFamily="18" charset="0"/>
              <a:ea typeface="華康楷書體W5(P)" panose="02010600010101010101" pitchFamily="2" charset="-12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(5)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新生講座</a:t>
            </a:r>
          </a:p>
        </p:txBody>
      </p:sp>
      <p:sp>
        <p:nvSpPr>
          <p:cNvPr id="26640" name="Rectangle 48"/>
          <p:cNvSpPr>
            <a:spLocks noChangeArrowheads="1"/>
          </p:cNvSpPr>
          <p:nvPr/>
        </p:nvSpPr>
        <p:spPr bwMode="auto">
          <a:xfrm>
            <a:off x="9012239" y="620714"/>
            <a:ext cx="16208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600" dirty="0">
                <a:solidFill>
                  <a:srgbClr val="CC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培植基本素養：</a:t>
            </a: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(1)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共同必修</a:t>
            </a: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(2)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通識課程</a:t>
            </a: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(3)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服務課程</a:t>
            </a: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(4)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總整課程</a:t>
            </a: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(5)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校園文化</a:t>
            </a:r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(6) </a:t>
            </a: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課外活動</a:t>
            </a:r>
          </a:p>
        </p:txBody>
      </p:sp>
      <p:sp>
        <p:nvSpPr>
          <p:cNvPr id="23" name="Text Box 52"/>
          <p:cNvSpPr txBox="1">
            <a:spLocks noChangeArrowheads="1"/>
          </p:cNvSpPr>
          <p:nvPr/>
        </p:nvSpPr>
        <p:spPr bwMode="auto">
          <a:xfrm>
            <a:off x="5447646" y="3500439"/>
            <a:ext cx="1415773" cy="46166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88900" dist="114300" dir="2700000" algn="tl" rotWithShape="0">
              <a:prstClr val="black">
                <a:alpha val="29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2400" dirty="0">
                <a:solidFill>
                  <a:srgbClr val="F8F8F8"/>
                </a:solidFill>
                <a:ea typeface="華康超明體(P)" pitchFamily="2" charset="-120"/>
              </a:rPr>
              <a:t>八大領域</a:t>
            </a:r>
            <a:endParaRPr lang="zh-TW" altLang="en-US" sz="2400" dirty="0">
              <a:solidFill>
                <a:srgbClr val="F8F8F8"/>
              </a:solidFill>
              <a:ea typeface="華康超明體(P)" pitchFamily="2" charset="-12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543051" y="3860800"/>
            <a:ext cx="2303463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zh-TW" altLang="en-US" sz="1600" dirty="0">
                <a:solidFill>
                  <a:srgbClr val="CC0000"/>
                </a:solidFill>
                <a:latin typeface="Times New Roman" panose="02020603050405020304" pitchFamily="18" charset="0"/>
                <a:ea typeface="華康楷書體W5(P)" panose="02010600010101010101" pitchFamily="2" charset="-120"/>
              </a:rPr>
              <a:t>十大基本素養：</a:t>
            </a:r>
            <a:endParaRPr lang="en-US" altLang="zh-TW" sz="1600" dirty="0">
              <a:solidFill>
                <a:srgbClr val="CC0000"/>
              </a:solidFill>
              <a:latin typeface="Times New Roman" panose="02020603050405020304" pitchFamily="18" charset="0"/>
              <a:ea typeface="華康楷書體W5(P)" panose="02010600010101010101" pitchFamily="2" charset="-12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</a:t>
            </a:r>
            <a:r>
              <a:rPr lang="zh-TW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獨立思考與創新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</a:t>
            </a:r>
            <a:r>
              <a:rPr lang="zh-TW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專業知能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</a:t>
            </a:r>
            <a:r>
              <a:rPr lang="zh-TW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道德思辨與實踐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身心健康管理</a:t>
            </a:r>
            <a:endParaRPr lang="zh-TW" altLang="zh-TW" sz="1600" dirty="0">
              <a:latin typeface="Times New Roman" panose="02020603050405020304" pitchFamily="18" charset="0"/>
              <a:ea typeface="華康楷書體W5(P)" panose="02010600010101010101" pitchFamily="2" charset="-12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</a:t>
            </a:r>
            <a:r>
              <a:rPr lang="zh-TW" altLang="zh-TW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履行公民責任</a:t>
            </a:r>
            <a:endParaRPr lang="en-US" altLang="zh-TW" sz="1600" dirty="0">
              <a:latin typeface="Times New Roman" panose="02020603050405020304" pitchFamily="18" charset="0"/>
              <a:ea typeface="華康楷書體W5(P)" panose="02010600010101010101" pitchFamily="2" charset="-12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人文關懷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溝通表達與團隊合作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國際視野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了解尊重多元文化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zh-TW" altLang="en-US" sz="1600" dirty="0">
                <a:latin typeface="Times New Roman" panose="02020603050405020304" pitchFamily="18" charset="0"/>
                <a:ea typeface="華康楷書體W5(P)" panose="02010600010101010101" pitchFamily="2" charset="-120"/>
              </a:rPr>
              <a:t> 美感品味</a:t>
            </a:r>
            <a:endParaRPr lang="zh-TW" altLang="zh-TW" sz="1600" dirty="0">
              <a:latin typeface="Times New Roman" panose="02020603050405020304" pitchFamily="18" charset="0"/>
              <a:ea typeface="華康楷書體W5(P)" panose="02010600010101010101" pitchFamily="2" charset="-12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1557338" y="25401"/>
            <a:ext cx="576262" cy="5762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4000" dirty="0">
                <a:solidFill>
                  <a:srgbClr val="C00000"/>
                </a:solidFill>
                <a:latin typeface="華康超明體(P)" pitchFamily="2" charset="-120"/>
                <a:ea typeface="華康超明體(P)" pitchFamily="2" charset="-120"/>
              </a:rPr>
              <a:t>1</a:t>
            </a:r>
            <a:endParaRPr lang="zh-TW" altLang="en-US" sz="4000" dirty="0">
              <a:solidFill>
                <a:srgbClr val="C00000"/>
              </a:solidFill>
              <a:latin typeface="華康超明體(P)" pitchFamily="2" charset="-120"/>
              <a:ea typeface="華康超明體(P)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119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6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6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6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6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6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6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86754" grpId="0" animBg="1"/>
      <p:bldP spid="286748" grpId="0" animBg="1"/>
      <p:bldP spid="286753" grpId="0" animBg="1"/>
      <p:bldP spid="286734" grpId="0" animBg="1"/>
      <p:bldP spid="286745" grpId="0" animBg="1"/>
      <p:bldP spid="286755" grpId="0" animBg="1"/>
      <p:bldP spid="286749" grpId="0" animBg="1"/>
      <p:bldP spid="286752" grpId="0" animBg="1"/>
      <p:bldP spid="26638" grpId="0"/>
      <p:bldP spid="26639" grpId="0"/>
      <p:bldP spid="26640" grpId="0"/>
      <p:bldP spid="23" grpId="0" animBg="1"/>
      <p:bldP spid="24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62071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華康超明體(P)" panose="02010600010101010101" pitchFamily="2" charset="-120"/>
                <a:ea typeface="華康超明體(P)" panose="02010600010101010101" pitchFamily="2" charset="-120"/>
              </a:rPr>
              <a:t>第二階段：訂定課程目標</a:t>
            </a:r>
          </a:p>
        </p:txBody>
      </p:sp>
      <p:sp>
        <p:nvSpPr>
          <p:cNvPr id="44" name="橢圓 43"/>
          <p:cNvSpPr/>
          <p:nvPr/>
        </p:nvSpPr>
        <p:spPr>
          <a:xfrm>
            <a:off x="1557338" y="25401"/>
            <a:ext cx="576262" cy="5762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4000" dirty="0">
                <a:solidFill>
                  <a:srgbClr val="C00000"/>
                </a:solidFill>
                <a:latin typeface="華康超明體(P)" pitchFamily="2" charset="-120"/>
                <a:ea typeface="華康超明體(P)" pitchFamily="2" charset="-120"/>
              </a:rPr>
              <a:t>2</a:t>
            </a:r>
            <a:endParaRPr lang="zh-TW" altLang="en-US" sz="4000" dirty="0">
              <a:solidFill>
                <a:srgbClr val="C00000"/>
              </a:solidFill>
              <a:latin typeface="華康超明體(P)" pitchFamily="2" charset="-120"/>
              <a:ea typeface="華康超明體(P)" pitchFamily="2" charset="-120"/>
            </a:endParaRPr>
          </a:p>
        </p:txBody>
      </p:sp>
      <p:sp>
        <p:nvSpPr>
          <p:cNvPr id="18" name="內容版面配置區 9"/>
          <p:cNvSpPr txBox="1">
            <a:spLocks/>
          </p:cNvSpPr>
          <p:nvPr/>
        </p:nvSpPr>
        <p:spPr>
          <a:xfrm>
            <a:off x="2346326" y="1412875"/>
            <a:ext cx="8424863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endParaRPr lang="en-US" altLang="zh-TW" sz="3200" kern="0"/>
          </a:p>
          <a:p>
            <a:pPr marL="400050" lvl="1">
              <a:spcBef>
                <a:spcPct val="20000"/>
              </a:spcBef>
              <a:defRPr/>
            </a:pPr>
            <a:endParaRPr lang="zh-TW" altLang="en-US" sz="2800" kern="0" dirty="0"/>
          </a:p>
        </p:txBody>
      </p:sp>
      <p:sp>
        <p:nvSpPr>
          <p:cNvPr id="19" name="內容版面配置區 2"/>
          <p:cNvSpPr txBox="1">
            <a:spLocks/>
          </p:cNvSpPr>
          <p:nvPr/>
        </p:nvSpPr>
        <p:spPr>
          <a:xfrm>
            <a:off x="1847851" y="908051"/>
            <a:ext cx="8640763" cy="41052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55600">
              <a:lnSpc>
                <a:spcPct val="110000"/>
              </a:lnSpc>
              <a:buFont typeface="Wingdings" pitchFamily="2" charset="2"/>
              <a:buChar char="l"/>
              <a:defRPr/>
            </a:pP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引導學生以</a:t>
            </a:r>
            <a:r>
              <a:rPr lang="zh-TW" altLang="zh-TW" sz="3000" u="sng" dirty="0">
                <a:latin typeface="Times New Roman" pitchFamily="18" charset="0"/>
                <a:cs typeface="Times New Roman" pitchFamily="18" charset="0"/>
              </a:rPr>
              <a:t>本身為主體</a:t>
            </a: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去看待</a:t>
            </a: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知識</a:t>
            </a:r>
            <a:endParaRPr lang="en-US" altLang="zh-TW" sz="3000" dirty="0">
              <a:latin typeface="Times New Roman" pitchFamily="18" charset="0"/>
              <a:cs typeface="Times New Roman" pitchFamily="18" charset="0"/>
            </a:endParaRPr>
          </a:p>
          <a:p>
            <a:pPr marL="360000" indent="-255600">
              <a:lnSpc>
                <a:spcPct val="110000"/>
              </a:lnSpc>
              <a:buFont typeface="Wingdings" pitchFamily="2" charset="2"/>
              <a:buChar char="l"/>
              <a:defRPr/>
            </a:pP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透過</a:t>
            </a: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討論、思辨、批判與比較，去</a:t>
            </a:r>
            <a:r>
              <a:rPr lang="zh-TW" altLang="zh-TW" sz="3000" u="sng" dirty="0">
                <a:latin typeface="Times New Roman" pitchFamily="18" charset="0"/>
                <a:cs typeface="Times New Roman" pitchFamily="18" charset="0"/>
              </a:rPr>
              <a:t>瞭解</a:t>
            </a:r>
            <a:r>
              <a:rPr lang="zh-TW" altLang="zh-TW" sz="3000" u="sng" dirty="0">
                <a:latin typeface="Times New Roman" pitchFamily="18" charset="0"/>
                <a:cs typeface="Times New Roman" pitchFamily="18" charset="0"/>
              </a:rPr>
              <a:t>自己</a:t>
            </a:r>
            <a:endParaRPr lang="en-US" altLang="zh-TW" sz="3000" u="sng" dirty="0">
              <a:latin typeface="Times New Roman" pitchFamily="18" charset="0"/>
              <a:cs typeface="Times New Roman" pitchFamily="18" charset="0"/>
            </a:endParaRPr>
          </a:p>
          <a:p>
            <a:pPr marL="360000" indent="-255600">
              <a:lnSpc>
                <a:spcPct val="110000"/>
              </a:lnSpc>
              <a:buFont typeface="Wingdings" pitchFamily="2" charset="2"/>
              <a:buChar char="l"/>
              <a:defRPr/>
            </a:pP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瞭解與</a:t>
            </a:r>
            <a:r>
              <a:rPr lang="zh-TW" altLang="zh-TW" sz="3000" u="sng" dirty="0">
                <a:latin typeface="Times New Roman" pitchFamily="18" charset="0"/>
                <a:cs typeface="Times New Roman" pitchFamily="18" charset="0"/>
              </a:rPr>
              <a:t>己身相繫</a:t>
            </a: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的自然世界、社會環境及時代與</a:t>
            </a: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文化</a:t>
            </a:r>
            <a:endParaRPr lang="en-US" altLang="zh-TW" sz="3000" dirty="0">
              <a:latin typeface="Times New Roman" pitchFamily="18" charset="0"/>
              <a:cs typeface="Times New Roman" pitchFamily="18" charset="0"/>
            </a:endParaRPr>
          </a:p>
          <a:p>
            <a:pPr marL="360000" indent="-255600">
              <a:lnSpc>
                <a:spcPct val="110000"/>
              </a:lnSpc>
              <a:buFont typeface="Wingdings" pitchFamily="2" charset="2"/>
              <a:buChar char="l"/>
              <a:defRPr/>
            </a:pP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學習</a:t>
            </a: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以他人的眼光看待事物，從而成為能關懷社會國家、重視公共利益及與自然生態</a:t>
            </a:r>
            <a:r>
              <a:rPr lang="zh-TW" altLang="zh-TW" sz="3000" u="sng" dirty="0">
                <a:latin typeface="Times New Roman" pitchFamily="18" charset="0"/>
                <a:cs typeface="Times New Roman" pitchFamily="18" charset="0"/>
              </a:rPr>
              <a:t>和諧共存</a:t>
            </a: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的現代</a:t>
            </a:r>
            <a:r>
              <a:rPr lang="zh-TW" altLang="zh-TW" sz="3000" dirty="0">
                <a:latin typeface="Times New Roman" pitchFamily="18" charset="0"/>
                <a:cs typeface="Times New Roman" pitchFamily="18" charset="0"/>
              </a:rPr>
              <a:t>公民</a:t>
            </a:r>
            <a:endParaRPr lang="zh-TW" altLang="zh-TW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l"/>
              <a:defRPr/>
            </a:pP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橢圓 19"/>
          <p:cNvSpPr/>
          <p:nvPr/>
        </p:nvSpPr>
        <p:spPr bwMode="auto">
          <a:xfrm>
            <a:off x="4008165" y="5300663"/>
            <a:ext cx="431800" cy="431800"/>
          </a:xfrm>
          <a:prstGeom prst="ellipse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 bwMode="auto">
          <a:xfrm>
            <a:off x="2855640" y="5300663"/>
            <a:ext cx="431800" cy="4318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5159103" y="5013326"/>
            <a:ext cx="1008063" cy="1008063"/>
            <a:chOff x="3635102" y="5013325"/>
            <a:chExt cx="1008063" cy="1008063"/>
          </a:xfrm>
        </p:grpSpPr>
        <p:sp>
          <p:nvSpPr>
            <p:cNvPr id="17" name="橢圓 16"/>
            <p:cNvSpPr/>
            <p:nvPr/>
          </p:nvSpPr>
          <p:spPr bwMode="auto">
            <a:xfrm>
              <a:off x="3635102" y="5013325"/>
              <a:ext cx="1008063" cy="10080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 bwMode="auto">
            <a:xfrm>
              <a:off x="3924027" y="5300663"/>
              <a:ext cx="431800" cy="4318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cxnSp>
        <p:nvCxnSpPr>
          <p:cNvPr id="23" name="直線單箭頭接點 22"/>
          <p:cNvCxnSpPr/>
          <p:nvPr/>
        </p:nvCxnSpPr>
        <p:spPr bwMode="auto">
          <a:xfrm>
            <a:off x="3431902" y="5516563"/>
            <a:ext cx="431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 bwMode="auto">
          <a:xfrm>
            <a:off x="4584427" y="5516563"/>
            <a:ext cx="431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 bwMode="auto">
          <a:xfrm>
            <a:off x="6311627" y="5516563"/>
            <a:ext cx="431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/>
          <p:cNvGrpSpPr/>
          <p:nvPr/>
        </p:nvGrpSpPr>
        <p:grpSpPr>
          <a:xfrm>
            <a:off x="6887890" y="5013326"/>
            <a:ext cx="1008144" cy="1008063"/>
            <a:chOff x="5363890" y="5013325"/>
            <a:chExt cx="1008144" cy="1008063"/>
          </a:xfrm>
        </p:grpSpPr>
        <p:sp>
          <p:nvSpPr>
            <p:cNvPr id="25" name="橢圓 24"/>
            <p:cNvSpPr/>
            <p:nvPr/>
          </p:nvSpPr>
          <p:spPr bwMode="auto">
            <a:xfrm>
              <a:off x="5363890" y="5013325"/>
              <a:ext cx="1008062" cy="10080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 bwMode="auto">
            <a:xfrm>
              <a:off x="5651227" y="5300663"/>
              <a:ext cx="433388" cy="431800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grpSp>
          <p:nvGrpSpPr>
            <p:cNvPr id="36881" name="群組 27"/>
            <p:cNvGrpSpPr>
              <a:grpSpLocks/>
            </p:cNvGrpSpPr>
            <p:nvPr/>
          </p:nvGrpSpPr>
          <p:grpSpPr bwMode="auto">
            <a:xfrm>
              <a:off x="5363955" y="5013325"/>
              <a:ext cx="1008079" cy="1007533"/>
              <a:chOff x="7447756" y="5013176"/>
              <a:chExt cx="1008112" cy="1008112"/>
            </a:xfrm>
          </p:grpSpPr>
          <p:cxnSp>
            <p:nvCxnSpPr>
              <p:cNvPr id="29" name="直線單箭頭接點 28"/>
              <p:cNvCxnSpPr/>
              <p:nvPr/>
            </p:nvCxnSpPr>
            <p:spPr>
              <a:xfrm>
                <a:off x="7447691" y="5518291"/>
                <a:ext cx="431814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單箭頭接點 29"/>
              <p:cNvCxnSpPr/>
              <p:nvPr/>
            </p:nvCxnSpPr>
            <p:spPr>
              <a:xfrm>
                <a:off x="8023972" y="5518291"/>
                <a:ext cx="431814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單箭頭接點 30"/>
              <p:cNvCxnSpPr/>
              <p:nvPr/>
            </p:nvCxnSpPr>
            <p:spPr>
              <a:xfrm>
                <a:off x="7952533" y="5013176"/>
                <a:ext cx="0" cy="432048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單箭頭接點 31"/>
              <p:cNvCxnSpPr/>
              <p:nvPr/>
            </p:nvCxnSpPr>
            <p:spPr>
              <a:xfrm>
                <a:off x="7952533" y="5589770"/>
                <a:ext cx="0" cy="432048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單箭頭接點 32"/>
              <p:cNvCxnSpPr/>
              <p:nvPr/>
            </p:nvCxnSpPr>
            <p:spPr>
              <a:xfrm>
                <a:off x="7592158" y="5157722"/>
                <a:ext cx="287347" cy="28750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單箭頭接點 33"/>
              <p:cNvCxnSpPr/>
              <p:nvPr/>
            </p:nvCxnSpPr>
            <p:spPr>
              <a:xfrm>
                <a:off x="8023972" y="5589770"/>
                <a:ext cx="287347" cy="28750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/>
              <p:cNvCxnSpPr/>
              <p:nvPr/>
            </p:nvCxnSpPr>
            <p:spPr>
              <a:xfrm flipV="1">
                <a:off x="8027147" y="5160899"/>
                <a:ext cx="284172" cy="28432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單箭頭接點 35"/>
              <p:cNvCxnSpPr/>
              <p:nvPr/>
            </p:nvCxnSpPr>
            <p:spPr>
              <a:xfrm flipV="1">
                <a:off x="7595333" y="5589770"/>
                <a:ext cx="284172" cy="28432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sm" len="lg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882" name="Text Box 14"/>
          <p:cNvSpPr txBox="1">
            <a:spLocks noChangeArrowheads="1"/>
          </p:cNvSpPr>
          <p:nvPr/>
        </p:nvSpPr>
        <p:spPr bwMode="auto">
          <a:xfrm>
            <a:off x="2849741" y="6124745"/>
            <a:ext cx="441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我</a:t>
            </a:r>
            <a:endParaRPr lang="zh-TW" altLang="en-US" sz="2000" dirty="0"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cxnSp>
        <p:nvCxnSpPr>
          <p:cNvPr id="37" name="直線單箭頭接點 36"/>
          <p:cNvCxnSpPr/>
          <p:nvPr/>
        </p:nvCxnSpPr>
        <p:spPr bwMode="auto">
          <a:xfrm>
            <a:off x="8040216" y="5516563"/>
            <a:ext cx="431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橢圓 37"/>
          <p:cNvSpPr/>
          <p:nvPr/>
        </p:nvSpPr>
        <p:spPr bwMode="auto">
          <a:xfrm>
            <a:off x="8615909" y="5013326"/>
            <a:ext cx="1008063" cy="100806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1000">
                <a:schemeClr val="bg1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3575720" y="6124745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反</a:t>
            </a:r>
            <a:r>
              <a:rPr lang="zh-TW" altLang="en-US" sz="20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思</a:t>
            </a:r>
            <a:r>
              <a:rPr lang="zh-TW" altLang="en-US" sz="20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自我</a:t>
            </a:r>
            <a:endParaRPr lang="zh-TW" altLang="en-US" sz="2000" dirty="0"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5054009" y="6128773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開拓</a:t>
            </a:r>
            <a:r>
              <a:rPr lang="zh-TW" altLang="en-US" sz="20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自</a:t>
            </a:r>
            <a:r>
              <a:rPr lang="zh-TW" altLang="en-US" sz="20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他</a:t>
            </a:r>
            <a:endParaRPr lang="zh-TW" altLang="en-US" sz="2000" dirty="0"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6816080" y="6126476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內外和諧</a:t>
            </a:r>
            <a:endParaRPr lang="zh-TW" altLang="en-US" sz="2000" dirty="0"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8557820" y="6127198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華康超明體(P)" panose="02010600010101010101" pitchFamily="2" charset="-120"/>
                <a:ea typeface="華康超明體(P)" panose="02010600010101010101" pitchFamily="2" charset="-120"/>
                <a:cs typeface="Times New Roman" panose="02020603050405020304" pitchFamily="18" charset="0"/>
              </a:rPr>
              <a:t>人我合一</a:t>
            </a:r>
            <a:endParaRPr lang="zh-TW" altLang="en-US" sz="2000" dirty="0">
              <a:latin typeface="華康超明體(P)" panose="02010600010101010101" pitchFamily="2" charset="-120"/>
              <a:ea typeface="華康超明體(P)" panose="0201060001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45" name="Text Box 77"/>
          <p:cNvSpPr txBox="1">
            <a:spLocks noChangeArrowheads="1"/>
          </p:cNvSpPr>
          <p:nvPr/>
        </p:nvSpPr>
        <p:spPr bwMode="auto">
          <a:xfrm>
            <a:off x="10292469" y="6488668"/>
            <a:ext cx="312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>
                <a:solidFill>
                  <a:schemeClr val="bg1">
                    <a:lumMod val="75000"/>
                  </a:schemeClr>
                </a:solidFill>
              </a:rPr>
              <a:t>8</a:t>
            </a:r>
            <a:endParaRPr lang="en-US" altLang="zh-TW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1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19" grpId="0" uiExpand="1" build="p"/>
      <p:bldP spid="20" grpId="0" animBg="1"/>
      <p:bldP spid="21" grpId="0" animBg="1"/>
      <p:bldP spid="36882" grpId="0"/>
      <p:bldP spid="38" grpId="0" animBg="1"/>
      <p:bldP spid="39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11986</TotalTime>
  <Words>2169</Words>
  <Application>Microsoft Office PowerPoint</Application>
  <PresentationFormat>寬螢幕</PresentationFormat>
  <Paragraphs>428</Paragraphs>
  <Slides>23</Slides>
  <Notes>19</Notes>
  <HiddenSlides>0</HiddenSlides>
  <MMClips>1</MMClips>
  <ScaleCrop>false</ScaleCrop>
  <HeadingPairs>
    <vt:vector size="8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23</vt:i4>
      </vt:variant>
    </vt:vector>
  </HeadingPairs>
  <TitlesOfParts>
    <vt:vector size="40" baseType="lpstr">
      <vt:lpstr>標楷體</vt:lpstr>
      <vt:lpstr>Heiti TC Medium</vt:lpstr>
      <vt:lpstr>Helvetica Light</vt:lpstr>
      <vt:lpstr>新細明體</vt:lpstr>
      <vt:lpstr>華康超明體(P)</vt:lpstr>
      <vt:lpstr>Baskerville Old Face</vt:lpstr>
      <vt:lpstr>華康超黑體(P)</vt:lpstr>
      <vt:lpstr>華康中黑體(P)</vt:lpstr>
      <vt:lpstr>華康楷書體W5(P)</vt:lpstr>
      <vt:lpstr>Times New Roman</vt:lpstr>
      <vt:lpstr>Wingdings</vt:lpstr>
      <vt:lpstr>Calibri</vt:lpstr>
      <vt:lpstr>Arial</vt:lpstr>
      <vt:lpstr>華康超明體</vt:lpstr>
      <vt:lpstr>Office 佈景主題</vt:lpstr>
      <vt:lpstr>CorelDRAW</vt:lpstr>
      <vt:lpstr>Image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Rong Huay Juang</cp:lastModifiedBy>
  <cp:revision>564</cp:revision>
  <cp:lastPrinted>2019-02-12T08:43:53Z</cp:lastPrinted>
  <dcterms:created xsi:type="dcterms:W3CDTF">2013-09-18T01:39:52Z</dcterms:created>
  <dcterms:modified xsi:type="dcterms:W3CDTF">2019-10-09T12:59:31Z</dcterms:modified>
</cp:coreProperties>
</file>