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2" r:id="rId1"/>
    <p:sldMasterId id="2147483675" r:id="rId2"/>
    <p:sldMasterId id="2147483688" r:id="rId3"/>
  </p:sldMasterIdLst>
  <p:notesMasterIdLst>
    <p:notesMasterId r:id="rId41"/>
  </p:notesMasterIdLst>
  <p:handoutMasterIdLst>
    <p:handoutMasterId r:id="rId42"/>
  </p:handoutMasterIdLst>
  <p:sldIdLst>
    <p:sldId id="749" r:id="rId4"/>
    <p:sldId id="769" r:id="rId5"/>
    <p:sldId id="870" r:id="rId6"/>
    <p:sldId id="916" r:id="rId7"/>
    <p:sldId id="871" r:id="rId8"/>
    <p:sldId id="923" r:id="rId9"/>
    <p:sldId id="783" r:id="rId10"/>
    <p:sldId id="822" r:id="rId11"/>
    <p:sldId id="787" r:id="rId12"/>
    <p:sldId id="793" r:id="rId13"/>
    <p:sldId id="790" r:id="rId14"/>
    <p:sldId id="910" r:id="rId15"/>
    <p:sldId id="913" r:id="rId16"/>
    <p:sldId id="914" r:id="rId17"/>
    <p:sldId id="847" r:id="rId18"/>
    <p:sldId id="862" r:id="rId19"/>
    <p:sldId id="915" r:id="rId20"/>
    <p:sldId id="907" r:id="rId21"/>
    <p:sldId id="908" r:id="rId22"/>
    <p:sldId id="909" r:id="rId23"/>
    <p:sldId id="898" r:id="rId24"/>
    <p:sldId id="869" r:id="rId25"/>
    <p:sldId id="922" r:id="rId26"/>
    <p:sldId id="936" r:id="rId27"/>
    <p:sldId id="935" r:id="rId28"/>
    <p:sldId id="924" r:id="rId29"/>
    <p:sldId id="928" r:id="rId30"/>
    <p:sldId id="927" r:id="rId31"/>
    <p:sldId id="925" r:id="rId32"/>
    <p:sldId id="929" r:id="rId33"/>
    <p:sldId id="930" r:id="rId34"/>
    <p:sldId id="931" r:id="rId35"/>
    <p:sldId id="932" r:id="rId36"/>
    <p:sldId id="933" r:id="rId37"/>
    <p:sldId id="937" r:id="rId38"/>
    <p:sldId id="934" r:id="rId39"/>
    <p:sldId id="926" r:id="rId40"/>
  </p:sldIdLst>
  <p:sldSz cx="9144000" cy="6858000" type="screen4x3"/>
  <p:notesSz cx="6797675" cy="9928225"/>
  <p:embeddedFontLst>
    <p:embeddedFont>
      <p:font typeface="華康仿宋體W4(P)" panose="02010600010101010101" pitchFamily="2" charset="-120"/>
      <p:regular r:id="rId43"/>
    </p:embeddedFont>
    <p:embeddedFont>
      <p:font typeface="華康楷書體W5(P)" panose="02010600010101010101" pitchFamily="2" charset="-120"/>
      <p:regular r:id="rId44"/>
    </p:embeddedFont>
    <p:embeddedFont>
      <p:font typeface="華康細明體(P)" panose="02010600010101010101" pitchFamily="2" charset="-120"/>
      <p:regular r:id="rId45"/>
    </p:embeddedFont>
    <p:embeddedFont>
      <p:font typeface="華康超明體(P)" panose="02010600010101010101" pitchFamily="2" charset="-120"/>
      <p:regular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華康超黑體(P)" panose="02010600010101010101" pitchFamily="2" charset="-120"/>
      <p:regular r:id="rId51"/>
    </p:embeddedFont>
    <p:embeddedFont>
      <p:font typeface="華康中黑體(P)" panose="02010600010101010101" pitchFamily="2" charset="-120"/>
      <p:regular r:id="rId52"/>
    </p:embeddedFont>
    <p:embeddedFont>
      <p:font typeface="華康隸書體W5(P)" panose="02010600010101010101" pitchFamily="2" charset="-120"/>
      <p:regular r:id="rId53"/>
    </p:embeddedFont>
  </p:embeddedFont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8FA"/>
    <a:srgbClr val="FEDEF8"/>
    <a:srgbClr val="DDF0C8"/>
    <a:srgbClr val="E1F2CE"/>
    <a:srgbClr val="D5D5FF"/>
    <a:srgbClr val="ECECEC"/>
    <a:srgbClr val="DDFFFF"/>
    <a:srgbClr val="006699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6" autoAdjust="0"/>
    <p:restoredTop sz="95407" autoAdjust="0"/>
  </p:normalViewPr>
  <p:slideViewPr>
    <p:cSldViewPr>
      <p:cViewPr varScale="1">
        <p:scale>
          <a:sx n="77" d="100"/>
          <a:sy n="77" d="100"/>
        </p:scale>
        <p:origin x="96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0464"/>
    </p:cViewPr>
  </p:sorterViewPr>
  <p:notesViewPr>
    <p:cSldViewPr>
      <p:cViewPr>
        <p:scale>
          <a:sx n="100" d="100"/>
          <a:sy n="100" d="100"/>
        </p:scale>
        <p:origin x="1806" y="-138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4.fntdata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7.fntdata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2.fntdata"/><Relationship Id="rId52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2944813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152" tIns="50576" rIns="101152" bIns="50576" numCol="1" anchor="t" anchorCtr="0" compatLnSpc="1">
            <a:prstTxWarp prst="textNoShape">
              <a:avLst/>
            </a:prstTxWarp>
          </a:bodyPr>
          <a:lstStyle>
            <a:lvl1pPr defTabSz="913530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 bwMode="auto">
          <a:xfrm>
            <a:off x="3851275" y="1"/>
            <a:ext cx="2944813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152" tIns="50576" rIns="101152" bIns="50576" numCol="1" anchor="t" anchorCtr="0" compatLnSpc="1">
            <a:prstTxWarp prst="textNoShape">
              <a:avLst/>
            </a:prstTxWarp>
          </a:bodyPr>
          <a:lstStyle>
            <a:lvl1pPr algn="r" defTabSz="913530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FA8F5A61-AE88-4616-A9F4-29C6CDDF9130}" type="datetimeFigureOut">
              <a:rPr lang="zh-TW" altLang="en-US"/>
              <a:pPr>
                <a:defRPr/>
              </a:pPr>
              <a:t>2018/5/12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 bwMode="auto">
          <a:xfrm>
            <a:off x="0" y="9428622"/>
            <a:ext cx="2944813" cy="49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152" tIns="50576" rIns="101152" bIns="50576" numCol="1" anchor="b" anchorCtr="0" compatLnSpc="1">
            <a:prstTxWarp prst="textNoShape">
              <a:avLst/>
            </a:prstTxWarp>
          </a:bodyPr>
          <a:lstStyle>
            <a:lvl1pPr defTabSz="913530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 bwMode="auto">
          <a:xfrm>
            <a:off x="3851275" y="9428622"/>
            <a:ext cx="2944813" cy="49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152" tIns="50576" rIns="101152" bIns="50576" numCol="1" anchor="b" anchorCtr="0" compatLnSpc="1">
            <a:prstTxWarp prst="textNoShape">
              <a:avLst/>
            </a:prstTxWarp>
          </a:bodyPr>
          <a:lstStyle>
            <a:lvl1pPr algn="r" defTabSz="913530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043BE15-9033-46A1-B445-4E6A3EE6F99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12" tIns="45756" rIns="91512" bIns="45756" numCol="1" anchor="t" anchorCtr="0" compatLnSpc="1">
            <a:prstTxWarp prst="textNoShape">
              <a:avLst/>
            </a:prstTxWarp>
          </a:bodyPr>
          <a:lstStyle>
            <a:lvl1pPr defTabSz="915288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1"/>
            <a:ext cx="2944813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12" tIns="45756" rIns="91512" bIns="45756" numCol="1" anchor="t" anchorCtr="0" compatLnSpc="1">
            <a:prstTxWarp prst="textNoShape">
              <a:avLst/>
            </a:prstTxWarp>
          </a:bodyPr>
          <a:lstStyle>
            <a:lvl1pPr algn="r" defTabSz="915288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58775" y="547688"/>
            <a:ext cx="6148388" cy="4613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63708" y="5326445"/>
            <a:ext cx="6138554" cy="396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12" tIns="45756" rIns="91512" bIns="457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5"/>
            <a:ext cx="2946400" cy="49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12" tIns="45756" rIns="91512" bIns="45756" numCol="1" anchor="b" anchorCtr="0" compatLnSpc="1">
            <a:prstTxWarp prst="textNoShape">
              <a:avLst/>
            </a:prstTxWarp>
          </a:bodyPr>
          <a:lstStyle>
            <a:lvl1pPr defTabSz="915288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815"/>
            <a:ext cx="2944813" cy="49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12" tIns="45756" rIns="91512" bIns="45756" numCol="1" anchor="b" anchorCtr="0" compatLnSpc="1">
            <a:prstTxWarp prst="textNoShape">
              <a:avLst/>
            </a:prstTxWarp>
          </a:bodyPr>
          <a:lstStyle>
            <a:lvl1pPr algn="r" defTabSz="915288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60CF5077-5BE2-49C9-B8CC-E72EC6772A3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125000"/>
      </a:lnSpc>
      <a:spcBef>
        <a:spcPct val="15000"/>
      </a:spcBef>
      <a:spcAft>
        <a:spcPct val="1500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lnSpc>
        <a:spcPct val="125000"/>
      </a:lnSpc>
      <a:spcBef>
        <a:spcPct val="15000"/>
      </a:spcBef>
      <a:spcAft>
        <a:spcPct val="1500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lnSpc>
        <a:spcPct val="125000"/>
      </a:lnSpc>
      <a:spcBef>
        <a:spcPct val="15000"/>
      </a:spcBef>
      <a:spcAft>
        <a:spcPct val="1500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lnSpc>
        <a:spcPct val="125000"/>
      </a:lnSpc>
      <a:spcBef>
        <a:spcPct val="15000"/>
      </a:spcBef>
      <a:spcAft>
        <a:spcPct val="1500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lnSpc>
        <a:spcPct val="125000"/>
      </a:lnSpc>
      <a:spcBef>
        <a:spcPct val="15000"/>
      </a:spcBef>
      <a:spcAft>
        <a:spcPct val="1500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51276" y="9431259"/>
            <a:ext cx="2944813" cy="49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1" tIns="45766" rIns="91531" bIns="45766" anchor="b"/>
          <a:lstStyle/>
          <a:p>
            <a:pPr algn="r" defTabSz="826738"/>
            <a:fld id="{F7C69BB5-7F25-4A6E-AD14-7E166AC3DAA7}" type="slidenum">
              <a:rPr lang="en-US" altLang="zh-TW" sz="1000"/>
              <a:pPr algn="r" defTabSz="826738"/>
              <a:t>1</a:t>
            </a:fld>
            <a:endParaRPr lang="en-US" altLang="zh-TW" sz="10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5326916"/>
            <a:ext cx="6119812" cy="3856653"/>
          </a:xfrm>
          <a:noFill/>
          <a:ln/>
        </p:spPr>
        <p:txBody>
          <a:bodyPr lIns="91531" tIns="45766" rIns="91531" bIns="45766"/>
          <a:lstStyle/>
          <a:p>
            <a:pPr eaLnBrk="1" hangingPunct="1"/>
            <a:r>
              <a:rPr lang="en-US" altLang="zh-TW" dirty="0" smtClean="0"/>
              <a:t>(1) </a:t>
            </a:r>
            <a:r>
              <a:rPr lang="zh-TW" altLang="en-US" dirty="0" smtClean="0"/>
              <a:t>分享心得</a:t>
            </a:r>
            <a:endParaRPr lang="en-US" altLang="zh-TW" dirty="0" smtClean="0"/>
          </a:p>
          <a:p>
            <a:pPr eaLnBrk="1" hangingPunct="1"/>
            <a:r>
              <a:rPr lang="en-US" altLang="zh-TW" dirty="0" smtClean="0"/>
              <a:t>(2) </a:t>
            </a:r>
            <a:r>
              <a:rPr lang="zh-TW" altLang="en-US" dirty="0" smtClean="0"/>
              <a:t>應該有用</a:t>
            </a:r>
            <a:endParaRPr lang="en-US" altLang="zh-TW" dirty="0" smtClean="0"/>
          </a:p>
          <a:p>
            <a:pPr eaLnBrk="1" hangingPunct="1"/>
            <a:r>
              <a:rPr lang="en-US" altLang="zh-TW" dirty="0" smtClean="0"/>
              <a:t>(3) pdf </a:t>
            </a:r>
            <a:r>
              <a:rPr lang="zh-TW" altLang="en-US" dirty="0" smtClean="0"/>
              <a:t>課後下載</a:t>
            </a:r>
            <a:endParaRPr lang="en-US" altLang="zh-TW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(</a:t>
            </a:r>
            <a:r>
              <a:rPr lang="en-US" altLang="zh-TW" dirty="0"/>
              <a:t>1</a:t>
            </a:r>
            <a:r>
              <a:rPr lang="en-US" altLang="zh-TW" dirty="0" smtClean="0"/>
              <a:t>)</a:t>
            </a:r>
            <a:r>
              <a:rPr lang="zh-TW" altLang="en-US" dirty="0" smtClean="0"/>
              <a:t> 鼓勵學生參加課程委員會</a:t>
            </a:r>
            <a:endParaRPr lang="en-US" altLang="zh-TW" dirty="0"/>
          </a:p>
          <a:p>
            <a:pPr eaLnBrk="1" hangingPunct="1"/>
            <a:r>
              <a:rPr lang="en-US" altLang="zh-TW" dirty="0"/>
              <a:t>(2</a:t>
            </a:r>
            <a:r>
              <a:rPr lang="en-US" altLang="zh-TW" dirty="0" smtClean="0"/>
              <a:t>)</a:t>
            </a:r>
            <a:r>
              <a:rPr lang="zh-TW" altLang="en-US" dirty="0" smtClean="0"/>
              <a:t> 教師也可以自己規劃深碗教學</a:t>
            </a:r>
            <a:endParaRPr lang="en-US" altLang="zh-TW" dirty="0"/>
          </a:p>
          <a:p>
            <a:pPr eaLnBrk="1" hangingPunct="1"/>
            <a:r>
              <a:rPr lang="en-US" altLang="zh-TW" dirty="0"/>
              <a:t>(3</a:t>
            </a:r>
            <a:r>
              <a:rPr lang="en-US" altLang="zh-TW" dirty="0" smtClean="0"/>
              <a:t>)</a:t>
            </a:r>
            <a:r>
              <a:rPr lang="zh-TW" altLang="en-US" dirty="0" smtClean="0"/>
              <a:t> 機械</a:t>
            </a:r>
            <a:r>
              <a:rPr lang="zh-TW" altLang="en-US" dirty="0"/>
              <a:t>、昆蟲、電機合作製作蜻蜓飛行器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5077-5BE2-49C9-B8CC-E72EC6772A35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93630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51276" y="9431259"/>
            <a:ext cx="2944813" cy="49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01" tIns="45551" rIns="91101" bIns="45551" anchor="b"/>
          <a:lstStyle/>
          <a:p>
            <a:pPr algn="r" defTabSz="901463"/>
            <a:fld id="{28C64938-177A-4706-82DE-3FF84FF5E093}" type="slidenum">
              <a:rPr lang="en-US" altLang="zh-TW" sz="1000">
                <a:cs typeface="Times New Roman" pitchFamily="18" charset="0"/>
              </a:rPr>
              <a:pPr algn="r" defTabSz="901463"/>
              <a:t>11</a:t>
            </a:fld>
            <a:endParaRPr lang="en-US" altLang="zh-TW" sz="1000">
              <a:cs typeface="Times New Roman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>
            <a:miter lim="800000"/>
          </a:ln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477" y="5325327"/>
            <a:ext cx="6119813" cy="3858241"/>
          </a:xfrm>
          <a:noFill/>
          <a:ln w="9525"/>
        </p:spPr>
        <p:txBody>
          <a:bodyPr lIns="91101" tIns="45551" rIns="91101" bIns="45551"/>
          <a:lstStyle/>
          <a:p>
            <a:pPr eaLnBrk="1" hangingPunct="1"/>
            <a:endParaRPr lang="zh-TW" alt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(1) </a:t>
            </a:r>
            <a:r>
              <a:rPr lang="zh-TW" altLang="en-US" dirty="0" smtClean="0"/>
              <a:t>交集是什麼？ </a:t>
            </a:r>
            <a:endParaRPr lang="en-US" altLang="zh-TW" dirty="0"/>
          </a:p>
          <a:p>
            <a:pPr eaLnBrk="1" hangingPunct="1"/>
            <a:r>
              <a:rPr lang="en-US" altLang="zh-TW" dirty="0"/>
              <a:t>(2) </a:t>
            </a:r>
            <a:r>
              <a:rPr lang="zh-TW" altLang="en-US" dirty="0"/>
              <a:t> </a:t>
            </a:r>
            <a:endParaRPr lang="en-US" altLang="zh-TW" dirty="0"/>
          </a:p>
          <a:p>
            <a:pPr eaLnBrk="1" hangingPunct="1"/>
            <a:r>
              <a:rPr lang="en-US" altLang="zh-TW" dirty="0"/>
              <a:t>(3)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5077-5BE2-49C9-B8CC-E72EC6772A35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00189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5077-5BE2-49C9-B8CC-E72EC6772A35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609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5077-5BE2-49C9-B8CC-E72EC6772A35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61164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5077-5BE2-49C9-B8CC-E72EC6772A35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4498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5077-5BE2-49C9-B8CC-E72EC6772A35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7646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5077-5BE2-49C9-B8CC-E72EC6772A35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775519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5077-5BE2-49C9-B8CC-E72EC6772A35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333645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5077-5BE2-49C9-B8CC-E72EC6772A35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325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5077-5BE2-49C9-B8CC-E72EC6772A35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28970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5077-5BE2-49C9-B8CC-E72EC6772A35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95422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5077-5BE2-49C9-B8CC-E72EC6772A35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28324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205">
              <a:spcBef>
                <a:spcPct val="10000"/>
              </a:spcBef>
              <a:spcAft>
                <a:spcPct val="2000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4064" indent="-286179" defTabSz="879205">
              <a:spcBef>
                <a:spcPct val="10000"/>
              </a:spcBef>
              <a:spcAft>
                <a:spcPct val="2000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4715" indent="-228943" defTabSz="879205">
              <a:spcBef>
                <a:spcPct val="10000"/>
              </a:spcBef>
              <a:spcAft>
                <a:spcPct val="2000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2600" indent="-228943" defTabSz="879205">
              <a:spcBef>
                <a:spcPct val="10000"/>
              </a:spcBef>
              <a:spcAft>
                <a:spcPct val="2000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60486" indent="-228943" defTabSz="879205">
              <a:spcBef>
                <a:spcPct val="10000"/>
              </a:spcBef>
              <a:spcAft>
                <a:spcPct val="2000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8372" indent="-228943" defTabSz="879205" eaLnBrk="0" fontAlgn="base" hangingPunct="0">
              <a:spcBef>
                <a:spcPct val="10000"/>
              </a:spcBef>
              <a:spcAft>
                <a:spcPct val="2000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6258" indent="-228943" defTabSz="879205" eaLnBrk="0" fontAlgn="base" hangingPunct="0">
              <a:spcBef>
                <a:spcPct val="10000"/>
              </a:spcBef>
              <a:spcAft>
                <a:spcPct val="2000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34144" indent="-228943" defTabSz="879205" eaLnBrk="0" fontAlgn="base" hangingPunct="0">
              <a:spcBef>
                <a:spcPct val="10000"/>
              </a:spcBef>
              <a:spcAft>
                <a:spcPct val="2000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92029" indent="-228943" defTabSz="879205" eaLnBrk="0" fontAlgn="base" hangingPunct="0">
              <a:spcBef>
                <a:spcPct val="10000"/>
              </a:spcBef>
              <a:spcAft>
                <a:spcPct val="20000"/>
              </a:spcAft>
              <a:defRPr kumimoji="1" sz="11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831CA0CC-AC43-4309-BE67-88B11F94DB2A}" type="slidenum">
              <a:rPr lang="en-US" altLang="zh-TW" sz="100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zh-TW" sz="1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1313" y="550863"/>
            <a:ext cx="6184900" cy="4638675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651" y="5355177"/>
            <a:ext cx="6121400" cy="3878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dirty="0" smtClean="0"/>
              <a:t>背後的影子：討論問題、解決問題</a:t>
            </a:r>
            <a:endParaRPr lang="zh-TW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4933558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7888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877888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877888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877888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877888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8778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C2CD15-3CFC-4868-BD71-B91582AB3087}" type="slidenum">
              <a:rPr kumimoji="1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8778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altLang="zh-TW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4650" y="544513"/>
            <a:ext cx="6118225" cy="4589462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650" y="5297488"/>
            <a:ext cx="6121400" cy="3836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6994227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5077-5BE2-49C9-B8CC-E72EC6772A35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20179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5077-5BE2-49C9-B8CC-E72EC6772A35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93659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5077-5BE2-49C9-B8CC-E72EC6772A35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61120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5077-5BE2-49C9-B8CC-E72EC6772A35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83814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5077-5BE2-49C9-B8CC-E72EC6772A35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78400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5077-5BE2-49C9-B8CC-E72EC6772A35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5353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5077-5BE2-49C9-B8CC-E72EC6772A35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236279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5077-5BE2-49C9-B8CC-E72EC6772A35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48660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5077-5BE2-49C9-B8CC-E72EC6772A35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369198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5077-5BE2-49C9-B8CC-E72EC6772A35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8095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5077-5BE2-49C9-B8CC-E72EC6772A35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211132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5077-5BE2-49C9-B8CC-E72EC6772A35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266023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5077-5BE2-49C9-B8CC-E72EC6772A35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318587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5077-5BE2-49C9-B8CC-E72EC6772A35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603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(1) </a:t>
            </a:r>
            <a:r>
              <a:rPr lang="zh-TW" altLang="en-US" dirty="0" smtClean="0"/>
              <a:t>挑戰大問題</a:t>
            </a:r>
            <a:endParaRPr lang="en-US" altLang="zh-TW" dirty="0"/>
          </a:p>
          <a:p>
            <a:pPr eaLnBrk="1" hangingPunct="1"/>
            <a:r>
              <a:rPr lang="en-US" altLang="zh-TW" dirty="0"/>
              <a:t>(2) </a:t>
            </a:r>
            <a:r>
              <a:rPr lang="zh-TW" altLang="en-US" dirty="0" smtClean="0"/>
              <a:t>又可影響每一個人</a:t>
            </a:r>
            <a:endParaRPr lang="en-US" altLang="zh-TW" dirty="0"/>
          </a:p>
          <a:p>
            <a:pPr eaLnBrk="1" hangingPunct="1"/>
            <a:r>
              <a:rPr lang="en-US" altLang="zh-TW" dirty="0"/>
              <a:t>(3)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5077-5BE2-49C9-B8CC-E72EC6772A35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3128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5077-5BE2-49C9-B8CC-E72EC6772A35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7499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90115" name="備忘稿版面配置區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448359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5077-5BE2-49C9-B8CC-E72EC6772A35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0097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5077-5BE2-49C9-B8CC-E72EC6772A35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6338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5077-5BE2-49C9-B8CC-E72EC6772A35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5534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22163-7B85-4B00-93AF-844E0054F2C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99FE2-CC53-4393-BC90-6C20562ECD9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0CA67-A853-4E2B-B416-3A75490BBA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DC1C6-6238-4B05-9AD3-334ECBDBB7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BD6AFA-195E-4EEC-ABDD-A89B8A218875}" type="slidenum">
              <a:rPr kumimoji="1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894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20AA6D-5E80-43A8-8C2B-43E288EBCA06}" type="slidenum">
              <a:rPr kumimoji="1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998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1E4A37-0D1F-478A-AD5D-94994E4D1540}" type="slidenum">
              <a:rPr kumimoji="1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887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4D5908-CE9B-492D-955F-9DD8CF1D9DDF}" type="slidenum">
              <a:rPr kumimoji="1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026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12D6-6D18-4773-A618-46020D63F758}" type="slidenum">
              <a:rPr kumimoji="1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906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EA5DB2-3CD1-44F7-ADE8-5645998C52A4}" type="slidenum">
              <a:rPr kumimoji="1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406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C64015-5540-42BD-8325-9D1B84C813BA}" type="slidenum">
              <a:rPr kumimoji="1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956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38760-D12B-47CD-A8E2-1184F52465D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A99D22-B271-4093-9041-7CF6249AD4AC}" type="slidenum">
              <a:rPr kumimoji="1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592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A2A9B5-22C8-4D71-A00C-E56A567E9987}" type="slidenum">
              <a:rPr kumimoji="1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134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262A14-A360-4E50-A0C2-20F928BC6890}" type="slidenum">
              <a:rPr kumimoji="1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598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631FF6-6832-4E4F-88B3-9AE02BB4B5CC}" type="slidenum">
              <a:rPr kumimoji="1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075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5E42EA-1F32-4DF1-97FB-090D74C0D08E}" type="slidenum">
              <a:rPr kumimoji="1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0199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46570A-4B09-41DA-9742-78D471C9FE58}" type="slidenum">
              <a:rPr kumimoji="1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757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185B74-3B7B-4F84-BEB4-40E70DDC3B03}" type="slidenum">
              <a:rPr kumimoji="1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1988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57495C-2840-45FF-A7B5-EC8AC5BB6ADD}" type="slidenum">
              <a:rPr kumimoji="1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0451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092BD9-7F04-4DD3-99C7-E94F6D28FB20}" type="slidenum">
              <a:rPr kumimoji="1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8984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6D5092-B4D6-4363-A164-15E1F7E66371}" type="slidenum">
              <a:rPr kumimoji="1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583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D987A-610A-4CBF-A558-29B4B0DA0DF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0082FE-26FB-4D1C-A487-33E8081B9FF3}" type="slidenum">
              <a:rPr kumimoji="1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0060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4B76C6-14F5-4002-BB17-0C373DF0EB80}" type="slidenum">
              <a:rPr kumimoji="1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0476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AF0E89-F560-4554-A38A-9D6FA066E03F}" type="slidenum">
              <a:rPr kumimoji="1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4632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5D17CB-454C-48E3-9B71-B35D620A34DE}" type="slidenum">
              <a:rPr kumimoji="1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4320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DC231C-6FE1-4076-B6BC-490F5012D7F9}" type="slidenum">
              <a:rPr kumimoji="1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1525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BFE32F-A195-4BA0-B493-60975E33E650}" type="slidenum">
              <a:rPr kumimoji="1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011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ABDE8-3B8E-4F16-9932-87A64808375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70657-1C73-482E-8E50-5EF55BE943A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EC571-44C7-4E01-9C0D-C123B5C4E5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FC24C-6D56-4816-B0B3-0A0AB816CEF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2ECF0-AA3A-4051-A7A6-14EB827B3AB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49E40-13A9-431D-A5D8-BB2170C2570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FE12C9D-EF91-44FC-9DF3-91FD023F45C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CB4922-BAD0-4667-9C48-6886B2142BFC}" type="slidenum">
              <a:rPr kumimoji="1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67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F64689-CFE7-4D07-BA5D-A1F31FBA45E9}" type="slidenum">
              <a:rPr kumimoji="1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07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7"/>
          <p:cNvSpPr>
            <a:spLocks noChangeArrowheads="1"/>
          </p:cNvSpPr>
          <p:nvPr/>
        </p:nvSpPr>
        <p:spPr bwMode="auto">
          <a:xfrm>
            <a:off x="1353254" y="5037681"/>
            <a:ext cx="6551794" cy="65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0" lang="zh-TW" altLang="en-US" sz="3000" dirty="0" smtClean="0">
                <a:solidFill>
                  <a:srgbClr val="333333"/>
                </a:solidFill>
                <a:latin typeface="華康超明體(P)" pitchFamily="2" charset="-120"/>
                <a:ea typeface="華康超明體(P)" pitchFamily="2" charset="-120"/>
              </a:rPr>
              <a:t>國立臺灣大學  生化科技學系  莊 </a:t>
            </a:r>
            <a:r>
              <a:rPr kumimoji="0" lang="zh-TW" altLang="en-US" sz="3000" dirty="0">
                <a:solidFill>
                  <a:srgbClr val="333333"/>
                </a:solidFill>
                <a:latin typeface="華康超明體(P)" pitchFamily="2" charset="-120"/>
                <a:ea typeface="華康超明體(P)" pitchFamily="2" charset="-120"/>
              </a:rPr>
              <a:t>榮 輝</a:t>
            </a:r>
          </a:p>
        </p:txBody>
      </p:sp>
      <p:pic>
        <p:nvPicPr>
          <p:cNvPr id="2052" name="Picture 11" descr="rhodo banner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1965887" y="1772816"/>
            <a:ext cx="526778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 smtClean="0">
                <a:solidFill>
                  <a:srgbClr val="CC0000"/>
                </a:solidFill>
                <a:latin typeface="華康超明體(P)" pitchFamily="2" charset="-120"/>
                <a:ea typeface="華康超明體(P)" pitchFamily="2" charset="-120"/>
              </a:rPr>
              <a:t>深碗課程 自主學習</a:t>
            </a:r>
            <a:endParaRPr lang="zh-TW" altLang="en-US" sz="4800" dirty="0">
              <a:solidFill>
                <a:srgbClr val="CC0000"/>
              </a:solidFill>
              <a:latin typeface="華康超明體(P)" pitchFamily="2" charset="-120"/>
              <a:ea typeface="華康超明體(P)" pitchFamily="2" charset="-120"/>
            </a:endParaRPr>
          </a:p>
        </p:txBody>
      </p:sp>
      <p:sp>
        <p:nvSpPr>
          <p:cNvPr id="2054" name="Text Box 80"/>
          <p:cNvSpPr txBox="1">
            <a:spLocks noChangeArrowheads="1"/>
          </p:cNvSpPr>
          <p:nvPr/>
        </p:nvSpPr>
        <p:spPr bwMode="auto">
          <a:xfrm>
            <a:off x="4141108" y="5786100"/>
            <a:ext cx="9284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2800" dirty="0" smtClean="0">
                <a:latin typeface="華康超明體(P)" pitchFamily="2" charset="-120"/>
                <a:ea typeface="華康超明體(P)" pitchFamily="2" charset="-120"/>
              </a:rPr>
              <a:t>2018</a:t>
            </a:r>
            <a:endParaRPr lang="en-US" altLang="zh-TW" sz="2800" dirty="0">
              <a:latin typeface="華康超明體(P)" pitchFamily="2" charset="-120"/>
              <a:ea typeface="華康超明體(P)" pitchFamily="2" charset="-120"/>
            </a:endParaRPr>
          </a:p>
        </p:txBody>
      </p:sp>
      <p:pic>
        <p:nvPicPr>
          <p:cNvPr id="6" name="Picture 13" descr="NTU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193142"/>
            <a:ext cx="1224136" cy="121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620713"/>
            <a:ext cx="4572000" cy="6237287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4679950" y="1340768"/>
            <a:ext cx="446405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TW" altLang="en-US" sz="2800" dirty="0">
                <a:solidFill>
                  <a:srgbClr val="6600CC"/>
                </a:solidFill>
                <a:ea typeface="華康超明體(P)" pitchFamily="2" charset="-120"/>
              </a:rPr>
              <a:t>由多位不同領域教師共同授課，鼓勵每位教師全程參與</a:t>
            </a:r>
          </a:p>
        </p:txBody>
      </p:sp>
      <p:pic>
        <p:nvPicPr>
          <p:cNvPr id="2970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2520950"/>
            <a:ext cx="13827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3200" dirty="0" smtClean="0">
                <a:solidFill>
                  <a:schemeClr val="bg1"/>
                </a:solidFill>
                <a:latin typeface="華康超明體(P)" pitchFamily="2" charset="-120"/>
                <a:ea typeface="華康超明體(P)" pitchFamily="2" charset="-120"/>
              </a:rPr>
              <a:t>以各種方式導入深化教學</a:t>
            </a:r>
            <a:endParaRPr lang="zh-TW" altLang="en-US" sz="3200" dirty="0">
              <a:solidFill>
                <a:schemeClr val="bg1"/>
              </a:solidFill>
              <a:latin typeface="華康超明體(P)" pitchFamily="2" charset="-120"/>
              <a:ea typeface="華康超明體(P)" pitchFamily="2" charset="-120"/>
            </a:endParaRPr>
          </a:p>
        </p:txBody>
      </p:sp>
      <p:sp>
        <p:nvSpPr>
          <p:cNvPr id="29702" name="Text Box 3"/>
          <p:cNvSpPr txBox="1">
            <a:spLocks noChangeArrowheads="1"/>
          </p:cNvSpPr>
          <p:nvPr/>
        </p:nvSpPr>
        <p:spPr bwMode="auto">
          <a:xfrm>
            <a:off x="8768472" y="0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</a:rPr>
              <a:t>9</a:t>
            </a:r>
            <a:endParaRPr lang="en-US" altLang="zh-TW" b="1" dirty="0">
              <a:solidFill>
                <a:schemeClr val="bg1"/>
              </a:solidFill>
            </a:endParaRPr>
          </a:p>
        </p:txBody>
      </p:sp>
      <p:sp>
        <p:nvSpPr>
          <p:cNvPr id="29704" name="Rectangle 5"/>
          <p:cNvSpPr>
            <a:spLocks noChangeArrowheads="1"/>
          </p:cNvSpPr>
          <p:nvPr/>
        </p:nvSpPr>
        <p:spPr bwMode="auto">
          <a:xfrm>
            <a:off x="107950" y="1340768"/>
            <a:ext cx="4464050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TW" altLang="en-US" sz="2800" dirty="0" smtClean="0">
                <a:solidFill>
                  <a:srgbClr val="FF00FF"/>
                </a:solidFill>
                <a:ea typeface="華康超明體(P)" pitchFamily="2" charset="-120"/>
              </a:rPr>
              <a:t>除了正規課堂演講之外，可規劃加上討論課或實習學分</a:t>
            </a:r>
            <a:endParaRPr lang="zh-TW" altLang="en-US" sz="2800" dirty="0">
              <a:solidFill>
                <a:srgbClr val="FF00FF"/>
              </a:solidFill>
              <a:ea typeface="華康超明體(P)" pitchFamily="2" charset="-12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107950" y="746125"/>
            <a:ext cx="3383930" cy="52322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zh-TW" sz="2800" dirty="0" smtClean="0">
                <a:solidFill>
                  <a:schemeClr val="bg1"/>
                </a:solidFill>
                <a:latin typeface="華康超明體(P)" pitchFamily="2" charset="-120"/>
                <a:ea typeface="華康超明體(P)" pitchFamily="2" charset="-120"/>
              </a:rPr>
              <a:t>(a)</a:t>
            </a:r>
            <a:r>
              <a:rPr lang="zh-TW" altLang="en-US" sz="2800" dirty="0" smtClean="0">
                <a:solidFill>
                  <a:schemeClr val="bg1"/>
                </a:solidFill>
                <a:latin typeface="華康超明體(P)" pitchFamily="2" charset="-120"/>
                <a:ea typeface="華康超明體(P)" pitchFamily="2" charset="-120"/>
              </a:rPr>
              <a:t> 深碗課程 </a:t>
            </a:r>
            <a:r>
              <a:rPr lang="en-US" altLang="zh-TW" sz="2800" dirty="0" smtClean="0">
                <a:solidFill>
                  <a:schemeClr val="bg1"/>
                </a:solidFill>
                <a:latin typeface="華康超明體(P)" pitchFamily="2" charset="-120"/>
                <a:ea typeface="華康超明體(P)" pitchFamily="2" charset="-120"/>
              </a:rPr>
              <a:t>(X + 1)</a:t>
            </a:r>
            <a:endParaRPr lang="en-US" altLang="zh-TW" sz="2800" dirty="0">
              <a:solidFill>
                <a:schemeClr val="bg1"/>
              </a:solidFill>
              <a:latin typeface="華康超明體(P)" pitchFamily="2" charset="-120"/>
              <a:ea typeface="華康超明體(P)" pitchFamily="2" charset="-120"/>
            </a:endParaRPr>
          </a:p>
        </p:txBody>
      </p:sp>
      <p:sp>
        <p:nvSpPr>
          <p:cNvPr id="29707" name="Rectangle 4"/>
          <p:cNvSpPr>
            <a:spLocks noChangeArrowheads="1"/>
          </p:cNvSpPr>
          <p:nvPr/>
        </p:nvSpPr>
        <p:spPr bwMode="auto">
          <a:xfrm>
            <a:off x="4700588" y="4073525"/>
            <a:ext cx="4335462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>
              <a:lnSpc>
                <a:spcPct val="120000"/>
              </a:lnSpc>
            </a:pPr>
            <a:r>
              <a:rPr lang="zh-TW" altLang="en-US" sz="2000" dirty="0">
                <a:solidFill>
                  <a:srgbClr val="6600CC"/>
                </a:solidFill>
                <a:latin typeface="Times New Roman" pitchFamily="18" charset="0"/>
                <a:ea typeface="華康超明體(P)" pitchFamily="2" charset="-120"/>
              </a:rPr>
              <a:t>開課原則</a:t>
            </a:r>
            <a:r>
              <a:rPr lang="en-US" altLang="zh-TW" sz="2000" dirty="0">
                <a:solidFill>
                  <a:srgbClr val="6600CC"/>
                </a:solidFill>
                <a:latin typeface="Times New Roman" pitchFamily="18" charset="0"/>
                <a:ea typeface="華康超明體(P)" pitchFamily="2" charset="-120"/>
              </a:rPr>
              <a:t>︰</a:t>
            </a:r>
          </a:p>
          <a:p>
            <a:pPr marL="265113" indent="-265113">
              <a:lnSpc>
                <a:spcPct val="130000"/>
              </a:lnSpc>
            </a:pPr>
            <a:r>
              <a:rPr lang="en-US" altLang="zh-TW" sz="2000" dirty="0">
                <a:latin typeface="Times New Roman" pitchFamily="18" charset="0"/>
                <a:ea typeface="華康楷書體W5(P)" pitchFamily="2" charset="-120"/>
              </a:rPr>
              <a:t>1) </a:t>
            </a:r>
            <a:r>
              <a:rPr lang="zh-TW" altLang="en-US" sz="2000" dirty="0">
                <a:latin typeface="Times New Roman" pitchFamily="18" charset="0"/>
                <a:ea typeface="華康楷書體W5(P)" pitchFamily="2" charset="-120"/>
              </a:rPr>
              <a:t>由兩位以上不同領域教師共同授課</a:t>
            </a:r>
            <a:endParaRPr lang="en-US" altLang="zh-TW" sz="2000" dirty="0">
              <a:latin typeface="Times New Roman" pitchFamily="18" charset="0"/>
              <a:ea typeface="華康楷書體W5(P)" pitchFamily="2" charset="-120"/>
            </a:endParaRPr>
          </a:p>
          <a:p>
            <a:pPr marL="265113" indent="-265113">
              <a:lnSpc>
                <a:spcPct val="120000"/>
              </a:lnSpc>
            </a:pPr>
            <a:r>
              <a:rPr lang="en-US" altLang="zh-TW" sz="2000" dirty="0" smtClean="0">
                <a:latin typeface="Times New Roman" pitchFamily="18" charset="0"/>
                <a:ea typeface="華康楷書體W5(P)" pitchFamily="2" charset="-120"/>
              </a:rPr>
              <a:t>2</a:t>
            </a:r>
            <a:r>
              <a:rPr lang="zh-TW" altLang="en-US" sz="2000" dirty="0" smtClean="0">
                <a:latin typeface="Times New Roman" pitchFamily="18" charset="0"/>
                <a:ea typeface="華康楷書體W5(P)" pitchFamily="2" charset="-120"/>
              </a:rPr>
              <a:t>) 鼓勵每位教師</a:t>
            </a:r>
            <a:r>
              <a:rPr lang="zh-TW" altLang="en-US" sz="2000" b="1" u="sng" dirty="0">
                <a:solidFill>
                  <a:srgbClr val="6600CC"/>
                </a:solidFill>
                <a:latin typeface="Times New Roman" pitchFamily="18" charset="0"/>
                <a:ea typeface="華康楷書體W5(P)" pitchFamily="2" charset="-120"/>
              </a:rPr>
              <a:t>全程上課</a:t>
            </a:r>
            <a:r>
              <a:rPr lang="zh-TW" altLang="en-US" sz="2000" dirty="0" smtClean="0">
                <a:latin typeface="Times New Roman" pitchFamily="18" charset="0"/>
                <a:ea typeface="華康楷書體W5(P)" pitchFamily="2" charset="-120"/>
              </a:rPr>
              <a:t>並參與討論</a:t>
            </a:r>
            <a:endParaRPr lang="en-US" altLang="zh-TW" sz="2000" dirty="0" smtClean="0">
              <a:latin typeface="Times New Roman" pitchFamily="18" charset="0"/>
              <a:ea typeface="華康楷書體W5(P)" pitchFamily="2" charset="-120"/>
            </a:endParaRPr>
          </a:p>
          <a:p>
            <a:pPr marL="265113" indent="-265113">
              <a:lnSpc>
                <a:spcPct val="120000"/>
              </a:lnSpc>
            </a:pPr>
            <a:r>
              <a:rPr lang="en-US" altLang="zh-TW" sz="2000" dirty="0" smtClean="0">
                <a:latin typeface="Times New Roman" pitchFamily="18" charset="0"/>
                <a:ea typeface="華康楷書體W5(P)" pitchFamily="2" charset="-120"/>
              </a:rPr>
              <a:t>3) </a:t>
            </a:r>
            <a:r>
              <a:rPr lang="zh-TW" altLang="en-US" sz="2000" dirty="0" smtClean="0">
                <a:latin typeface="Times New Roman" pitchFamily="18" charset="0"/>
                <a:ea typeface="華康楷書體W5(P)" pitchFamily="2" charset="-120"/>
              </a:rPr>
              <a:t>每位教師可依</a:t>
            </a:r>
            <a:r>
              <a:rPr lang="zh-TW" altLang="en-US" sz="2000" dirty="0">
                <a:latin typeface="Times New Roman" pitchFamily="18" charset="0"/>
                <a:ea typeface="華康楷書體W5(P)" pitchFamily="2" charset="-120"/>
              </a:rPr>
              <a:t>實際到課時數</a:t>
            </a:r>
            <a:r>
              <a:rPr lang="zh-TW" altLang="en-US" sz="2000" dirty="0" smtClean="0">
                <a:latin typeface="Times New Roman" pitchFamily="18" charset="0"/>
                <a:ea typeface="華康楷書體W5(P)" pitchFamily="2" charset="-120"/>
              </a:rPr>
              <a:t>計鐘點</a:t>
            </a:r>
            <a:endParaRPr lang="en-US" altLang="zh-TW" sz="2000" dirty="0" smtClean="0">
              <a:latin typeface="Times New Roman" pitchFamily="18" charset="0"/>
              <a:ea typeface="華康楷書體W5(P)" pitchFamily="2" charset="-120"/>
            </a:endParaRPr>
          </a:p>
          <a:p>
            <a:pPr marL="265113" indent="-265113">
              <a:lnSpc>
                <a:spcPct val="120000"/>
              </a:lnSpc>
            </a:pPr>
            <a:r>
              <a:rPr lang="en-US" altLang="zh-TW" sz="2000" dirty="0" smtClean="0">
                <a:latin typeface="Times New Roman" pitchFamily="18" charset="0"/>
                <a:ea typeface="華康楷書體W5(P)" pitchFamily="2" charset="-120"/>
              </a:rPr>
              <a:t>4) </a:t>
            </a:r>
            <a:r>
              <a:rPr lang="zh-TW" altLang="en-US" sz="2000" dirty="0">
                <a:latin typeface="Times New Roman" pitchFamily="18" charset="0"/>
                <a:ea typeface="華康楷書體W5(P)" pitchFamily="2" charset="-120"/>
              </a:rPr>
              <a:t>鼓勵規劃全新的</a:t>
            </a:r>
            <a:r>
              <a:rPr lang="zh-TW" altLang="en-US" sz="2000" b="1" u="sng" dirty="0">
                <a:solidFill>
                  <a:srgbClr val="6600CC"/>
                </a:solidFill>
                <a:latin typeface="Times New Roman" pitchFamily="18" charset="0"/>
                <a:ea typeface="華康楷書體W5(P)" pitchFamily="2" charset="-120"/>
              </a:rPr>
              <a:t>跨領域創新性</a:t>
            </a:r>
            <a:r>
              <a:rPr lang="zh-TW" altLang="en-US" sz="2000" dirty="0">
                <a:latin typeface="Times New Roman" pitchFamily="18" charset="0"/>
                <a:ea typeface="華康楷書體W5(P)" pitchFamily="2" charset="-120"/>
              </a:rPr>
              <a:t>課程</a:t>
            </a:r>
            <a:endParaRPr lang="en-US" altLang="zh-TW" sz="2000" dirty="0">
              <a:latin typeface="Times New Roman" pitchFamily="18" charset="0"/>
              <a:ea typeface="華康楷書體W5(P)" pitchFamily="2" charset="-120"/>
            </a:endParaRPr>
          </a:p>
          <a:p>
            <a:pPr marL="265113" indent="-265113">
              <a:lnSpc>
                <a:spcPct val="120000"/>
              </a:lnSpc>
            </a:pPr>
            <a:r>
              <a:rPr lang="en-US" altLang="zh-TW" sz="2000" dirty="0" smtClean="0">
                <a:latin typeface="Times New Roman" pitchFamily="18" charset="0"/>
                <a:ea typeface="華康楷書體W5(P)" pitchFamily="2" charset="-120"/>
              </a:rPr>
              <a:t>5) </a:t>
            </a:r>
            <a:r>
              <a:rPr lang="zh-TW" altLang="en-US" sz="2000" dirty="0">
                <a:latin typeface="Times New Roman" pitchFamily="18" charset="0"/>
                <a:ea typeface="華康楷書體W5(P)" pitchFamily="2" charset="-120"/>
              </a:rPr>
              <a:t>師生可經跨領域交流達成創意創新</a:t>
            </a:r>
          </a:p>
          <a:p>
            <a:pPr marL="265113" indent="-265113">
              <a:lnSpc>
                <a:spcPct val="120000"/>
              </a:lnSpc>
            </a:pPr>
            <a:r>
              <a:rPr lang="en-US" altLang="zh-TW" sz="2000" dirty="0" smtClean="0">
                <a:latin typeface="Times New Roman" pitchFamily="18" charset="0"/>
                <a:ea typeface="華康楷書體W5(P)" pitchFamily="2" charset="-120"/>
              </a:rPr>
              <a:t>6</a:t>
            </a:r>
            <a:r>
              <a:rPr lang="en-US" altLang="zh-TW" sz="2000" dirty="0">
                <a:latin typeface="Times New Roman" pitchFamily="18" charset="0"/>
                <a:ea typeface="華康楷書體W5(P)" pitchFamily="2" charset="-120"/>
              </a:rPr>
              <a:t>) </a:t>
            </a:r>
            <a:r>
              <a:rPr lang="zh-TW" altLang="en-US" sz="2000" dirty="0">
                <a:latin typeface="Times New Roman" pitchFamily="18" charset="0"/>
                <a:ea typeface="華康楷書體W5(P)" pitchFamily="2" charset="-120"/>
              </a:rPr>
              <a:t>教務處補助所需的教學助理或經費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4679950" y="746125"/>
            <a:ext cx="3276426" cy="523220"/>
          </a:xfrm>
          <a:prstGeom prst="rect">
            <a:avLst/>
          </a:prstGeom>
          <a:solidFill>
            <a:srgbClr val="6600CC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zh-TW" sz="2800" dirty="0" smtClean="0">
                <a:solidFill>
                  <a:schemeClr val="bg1"/>
                </a:solidFill>
                <a:latin typeface="華康超明體(P)" pitchFamily="2" charset="-120"/>
                <a:ea typeface="華康超明體(P)" pitchFamily="2" charset="-120"/>
              </a:rPr>
              <a:t>(b)</a:t>
            </a:r>
            <a:r>
              <a:rPr lang="zh-TW" altLang="en-US" sz="2800" dirty="0" smtClean="0">
                <a:solidFill>
                  <a:schemeClr val="bg1"/>
                </a:solidFill>
                <a:latin typeface="華康超明體(P)" pitchFamily="2" charset="-120"/>
                <a:ea typeface="華康超明體(P)" pitchFamily="2" charset="-120"/>
              </a:rPr>
              <a:t> </a:t>
            </a:r>
            <a:r>
              <a:rPr lang="zh-TW" altLang="en-US" sz="2800" dirty="0">
                <a:solidFill>
                  <a:schemeClr val="bg1"/>
                </a:solidFill>
                <a:latin typeface="華康超明體(P)" pitchFamily="2" charset="-120"/>
                <a:ea typeface="華康超明體(P)" pitchFamily="2" charset="-120"/>
              </a:rPr>
              <a:t>共授課</a:t>
            </a:r>
            <a:r>
              <a:rPr lang="zh-TW" altLang="en-US" sz="2800" dirty="0" smtClean="0">
                <a:solidFill>
                  <a:schemeClr val="bg1"/>
                </a:solidFill>
                <a:latin typeface="華康超明體(P)" pitchFamily="2" charset="-120"/>
                <a:ea typeface="華康超明體(P)" pitchFamily="2" charset="-120"/>
              </a:rPr>
              <a:t>程 </a:t>
            </a:r>
            <a:r>
              <a:rPr lang="en-US" altLang="zh-TW" sz="2800" dirty="0" smtClean="0">
                <a:solidFill>
                  <a:schemeClr val="bg1"/>
                </a:solidFill>
                <a:latin typeface="華康超明體(P)" pitchFamily="2" charset="-120"/>
                <a:ea typeface="華康超明體(P)" pitchFamily="2" charset="-120"/>
              </a:rPr>
              <a:t>(3 x 3)</a:t>
            </a:r>
            <a:endParaRPr lang="en-US" altLang="zh-TW" sz="2800" dirty="0">
              <a:solidFill>
                <a:schemeClr val="bg1"/>
              </a:solidFill>
              <a:latin typeface="華康超明體(P)" pitchFamily="2" charset="-120"/>
              <a:ea typeface="華康超明體(P)" pitchFamily="2" charset="-120"/>
            </a:endParaRPr>
          </a:p>
        </p:txBody>
      </p:sp>
      <p:pic>
        <p:nvPicPr>
          <p:cNvPr id="2970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2520950"/>
            <a:ext cx="1574800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3988" y="2693988"/>
            <a:ext cx="1370012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163513" y="4073525"/>
            <a:ext cx="433705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>
              <a:lnSpc>
                <a:spcPct val="120000"/>
              </a:lnSpc>
            </a:pPr>
            <a:r>
              <a:rPr lang="zh-TW" altLang="en-US" sz="2000" dirty="0">
                <a:solidFill>
                  <a:srgbClr val="FF00FF"/>
                </a:solidFill>
                <a:latin typeface="Times New Roman" pitchFamily="18" charset="0"/>
                <a:ea typeface="華康超明體(P)" pitchFamily="2" charset="-120"/>
              </a:rPr>
              <a:t>開課原則</a:t>
            </a:r>
            <a:r>
              <a:rPr lang="en-US" altLang="zh-TW" sz="2000" dirty="0">
                <a:solidFill>
                  <a:srgbClr val="FF00FF"/>
                </a:solidFill>
                <a:latin typeface="Times New Roman" pitchFamily="18" charset="0"/>
                <a:ea typeface="華康超明體(P)" pitchFamily="2" charset="-120"/>
              </a:rPr>
              <a:t>︰</a:t>
            </a:r>
          </a:p>
          <a:p>
            <a:pPr marL="265113" indent="-265113">
              <a:lnSpc>
                <a:spcPct val="130000"/>
              </a:lnSpc>
            </a:pPr>
            <a:r>
              <a:rPr lang="en-US" altLang="zh-TW" sz="2000" dirty="0">
                <a:latin typeface="Times New Roman" pitchFamily="18" charset="0"/>
                <a:ea typeface="華康楷書體W5(P)" pitchFamily="2" charset="-120"/>
              </a:rPr>
              <a:t>1) </a:t>
            </a:r>
            <a:r>
              <a:rPr lang="zh-TW" altLang="en-US" sz="2000" dirty="0" smtClean="0">
                <a:latin typeface="Times New Roman" pitchFamily="18" charset="0"/>
                <a:ea typeface="華康楷書體W5(P)" pitchFamily="2" charset="-120"/>
              </a:rPr>
              <a:t>重要科目可規劃額外學習活動時間</a:t>
            </a:r>
            <a:endParaRPr lang="en-US" altLang="zh-TW" sz="2000" dirty="0">
              <a:latin typeface="Times New Roman" pitchFamily="18" charset="0"/>
              <a:ea typeface="華康楷書體W5(P)" pitchFamily="2" charset="-120"/>
            </a:endParaRPr>
          </a:p>
          <a:p>
            <a:pPr marL="265113" indent="-265113">
              <a:lnSpc>
                <a:spcPct val="120000"/>
              </a:lnSpc>
            </a:pPr>
            <a:r>
              <a:rPr lang="en-US" altLang="zh-TW" sz="2000" dirty="0">
                <a:latin typeface="Times New Roman" pitchFamily="18" charset="0"/>
                <a:ea typeface="華康楷書體W5(P)" pitchFamily="2" charset="-120"/>
              </a:rPr>
              <a:t>2) </a:t>
            </a:r>
            <a:r>
              <a:rPr lang="zh-TW" altLang="en-US" sz="2000" dirty="0" smtClean="0">
                <a:latin typeface="Times New Roman" pitchFamily="18" charset="0"/>
                <a:ea typeface="華康楷書體W5(P)" pitchFamily="2" charset="-120"/>
              </a:rPr>
              <a:t>所增加時數可以計入課程之學分數</a:t>
            </a:r>
            <a:endParaRPr lang="en-US" altLang="zh-TW" sz="2000" dirty="0">
              <a:latin typeface="Times New Roman" pitchFamily="18" charset="0"/>
              <a:ea typeface="華康楷書體W5(P)" pitchFamily="2" charset="-120"/>
            </a:endParaRPr>
          </a:p>
          <a:p>
            <a:pPr marL="265113" indent="-265113">
              <a:lnSpc>
                <a:spcPct val="120000"/>
              </a:lnSpc>
            </a:pPr>
            <a:r>
              <a:rPr lang="en-US" altLang="zh-TW" sz="2000" dirty="0">
                <a:latin typeface="Times New Roman" pitchFamily="18" charset="0"/>
                <a:ea typeface="華康楷書體W5(P)" pitchFamily="2" charset="-120"/>
              </a:rPr>
              <a:t>3) </a:t>
            </a:r>
            <a:r>
              <a:rPr lang="zh-TW" altLang="en-US" sz="2000" dirty="0" smtClean="0">
                <a:latin typeface="Times New Roman" pitchFamily="18" charset="0"/>
                <a:ea typeface="華康楷書體W5(P)" pitchFamily="2" charset="-120"/>
              </a:rPr>
              <a:t>增加時數主要在加強學生</a:t>
            </a:r>
            <a:r>
              <a:rPr lang="zh-TW" altLang="en-US" sz="2000" b="1" u="sng" dirty="0" smtClean="0">
                <a:solidFill>
                  <a:srgbClr val="FF00FF"/>
                </a:solidFill>
                <a:latin typeface="Times New Roman" pitchFamily="18" charset="0"/>
                <a:ea typeface="華康楷書體W5(P)" pitchFamily="2" charset="-120"/>
              </a:rPr>
              <a:t>自我學習</a:t>
            </a:r>
            <a:endParaRPr lang="en-US" altLang="zh-TW" sz="2000" b="1" u="sng" dirty="0" smtClean="0">
              <a:solidFill>
                <a:srgbClr val="FF00FF"/>
              </a:solidFill>
              <a:latin typeface="Times New Roman" pitchFamily="18" charset="0"/>
              <a:ea typeface="華康楷書體W5(P)" pitchFamily="2" charset="-120"/>
            </a:endParaRPr>
          </a:p>
          <a:p>
            <a:pPr marL="265113" indent="-265113">
              <a:lnSpc>
                <a:spcPct val="120000"/>
              </a:lnSpc>
            </a:pPr>
            <a:r>
              <a:rPr lang="en-US" altLang="zh-TW" sz="2000" dirty="0" smtClean="0">
                <a:latin typeface="Times New Roman" pitchFamily="18" charset="0"/>
                <a:ea typeface="華康楷書體W5(P)" pitchFamily="2" charset="-120"/>
              </a:rPr>
              <a:t>4) </a:t>
            </a:r>
            <a:r>
              <a:rPr lang="zh-TW" altLang="en-US" sz="2000" dirty="0" smtClean="0">
                <a:latin typeface="Times New Roman" pitchFamily="18" charset="0"/>
                <a:ea typeface="華康楷書體W5(P)" pitchFamily="2" charset="-120"/>
              </a:rPr>
              <a:t>請</a:t>
            </a:r>
            <a:r>
              <a:rPr lang="zh-TW" altLang="en-US" sz="2000" b="1" u="sng" dirty="0" smtClean="0">
                <a:solidFill>
                  <a:srgbClr val="FF00FF"/>
                </a:solidFill>
                <a:latin typeface="Times New Roman" pitchFamily="18" charset="0"/>
                <a:ea typeface="華康楷書體W5(P)" pitchFamily="2" charset="-120"/>
              </a:rPr>
              <a:t>課程委員會</a:t>
            </a:r>
            <a:r>
              <a:rPr lang="zh-TW" altLang="en-US" sz="2000" dirty="0" smtClean="0">
                <a:latin typeface="Times New Roman" pitchFamily="18" charset="0"/>
                <a:ea typeface="華康楷書體W5(P)" pitchFamily="2" charset="-120"/>
              </a:rPr>
              <a:t>檢討必須深化的課程</a:t>
            </a:r>
            <a:endParaRPr lang="en-US" altLang="zh-TW" sz="2000" dirty="0" smtClean="0">
              <a:latin typeface="Times New Roman" pitchFamily="18" charset="0"/>
              <a:ea typeface="華康楷書體W5(P)" pitchFamily="2" charset="-120"/>
            </a:endParaRPr>
          </a:p>
          <a:p>
            <a:pPr marL="265113" indent="-265113">
              <a:lnSpc>
                <a:spcPct val="120000"/>
              </a:lnSpc>
            </a:pPr>
            <a:r>
              <a:rPr lang="en-US" altLang="zh-TW" sz="2000" dirty="0" smtClean="0">
                <a:latin typeface="Times New Roman" pitchFamily="18" charset="0"/>
                <a:ea typeface="華康楷書體W5(P)" pitchFamily="2" charset="-120"/>
              </a:rPr>
              <a:t>5) </a:t>
            </a:r>
            <a:r>
              <a:rPr lang="zh-TW" altLang="en-US" sz="2000" dirty="0" smtClean="0">
                <a:latin typeface="Times New Roman" pitchFamily="18" charset="0"/>
                <a:ea typeface="華康楷書體W5(P)" pitchFamily="2" charset="-120"/>
              </a:rPr>
              <a:t>教務處鼓勵並協助所需之經費補助</a:t>
            </a:r>
            <a:endParaRPr lang="zh-TW" altLang="en-US" sz="2000" dirty="0">
              <a:latin typeface="Times New Roman" pitchFamily="18" charset="0"/>
              <a:ea typeface="華康楷書體W5(P)" pitchFamily="2" charset="-120"/>
            </a:endParaRPr>
          </a:p>
          <a:p>
            <a:pPr marL="265113" indent="-265113">
              <a:lnSpc>
                <a:spcPct val="120000"/>
              </a:lnSpc>
            </a:pPr>
            <a:r>
              <a:rPr lang="en-US" altLang="zh-TW" sz="2000" dirty="0" smtClean="0">
                <a:latin typeface="Times New Roman" pitchFamily="18" charset="0"/>
                <a:ea typeface="華康楷書體W5(P)" pitchFamily="2" charset="-120"/>
              </a:rPr>
              <a:t>6</a:t>
            </a:r>
            <a:r>
              <a:rPr lang="zh-TW" altLang="en-US" sz="2000" dirty="0" smtClean="0">
                <a:latin typeface="Times New Roman" pitchFamily="18" charset="0"/>
                <a:ea typeface="華康楷書體W5(P)" pitchFamily="2" charset="-120"/>
              </a:rPr>
              <a:t>) 無法外加學分者可以</a:t>
            </a:r>
            <a:r>
              <a:rPr lang="zh-TW" altLang="en-US" sz="2000" b="1" u="sng" dirty="0">
                <a:solidFill>
                  <a:srgbClr val="FF0000"/>
                </a:solidFill>
                <a:latin typeface="Times New Roman" pitchFamily="18" charset="0"/>
                <a:ea typeface="華康楷書體W5(P)" pitchFamily="2" charset="-120"/>
              </a:rPr>
              <a:t>內部分割學分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043608" y="2361406"/>
            <a:ext cx="272542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3 = </a:t>
            </a:r>
            <a:r>
              <a:rPr lang="zh-TW" altLang="en-US" sz="3600" dirty="0" smtClean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  </a:t>
            </a:r>
            <a:r>
              <a:rPr lang="en-US" altLang="zh-TW" sz="3600" dirty="0" smtClean="0">
                <a:solidFill>
                  <a:srgbClr val="FF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2</a:t>
            </a:r>
            <a:r>
              <a:rPr lang="en-US" altLang="zh-TW" sz="3600" dirty="0" smtClean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 </a:t>
            </a:r>
            <a:r>
              <a:rPr lang="zh-TW" altLang="en-US" sz="3600" dirty="0" smtClean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 </a:t>
            </a:r>
            <a:r>
              <a:rPr lang="en-US" altLang="zh-TW" sz="3600" dirty="0" smtClean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+ </a:t>
            </a:r>
            <a:r>
              <a:rPr lang="zh-TW" altLang="en-US" sz="3600" dirty="0" smtClean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 </a:t>
            </a:r>
            <a:r>
              <a:rPr lang="en-US" altLang="zh-TW" sz="3600" dirty="0" smtClean="0">
                <a:solidFill>
                  <a:srgbClr val="008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1</a:t>
            </a:r>
          </a:p>
          <a:p>
            <a:r>
              <a:rPr lang="en-US" altLang="zh-TW" sz="3600" dirty="0" smtClean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3 = </a:t>
            </a:r>
            <a:r>
              <a:rPr lang="en-US" altLang="zh-TW" sz="3600" dirty="0" smtClean="0">
                <a:solidFill>
                  <a:srgbClr val="FF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2.5</a:t>
            </a:r>
            <a:r>
              <a:rPr lang="en-US" altLang="zh-TW" sz="3600" dirty="0" smtClean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 + </a:t>
            </a:r>
            <a:r>
              <a:rPr lang="en-US" altLang="zh-TW" sz="3600" dirty="0" smtClean="0">
                <a:solidFill>
                  <a:srgbClr val="008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0.5</a:t>
            </a:r>
          </a:p>
          <a:p>
            <a:r>
              <a:rPr lang="en-US" altLang="zh-TW" sz="3600" dirty="0" smtClean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2 = </a:t>
            </a:r>
            <a:r>
              <a:rPr lang="en-US" altLang="zh-TW" sz="3600" dirty="0" smtClean="0">
                <a:solidFill>
                  <a:srgbClr val="FF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1.5</a:t>
            </a:r>
            <a:r>
              <a:rPr lang="en-US" altLang="zh-TW" sz="3600" dirty="0" smtClean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 + </a:t>
            </a:r>
            <a:r>
              <a:rPr lang="en-US" altLang="zh-TW" sz="3600" dirty="0" smtClean="0">
                <a:solidFill>
                  <a:srgbClr val="008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0.5</a:t>
            </a:r>
            <a:endParaRPr lang="zh-TW" altLang="en-US" sz="3600" dirty="0">
              <a:solidFill>
                <a:srgbClr val="008000"/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29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29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29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29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29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29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0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29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9699" grpId="0" build="p"/>
      <p:bldP spid="29701" grpId="0" animBg="1"/>
      <p:bldP spid="29704" grpId="0"/>
      <p:bldP spid="9" grpId="0" animBg="1"/>
      <p:bldP spid="29707" grpId="0" uiExpand="1" build="p"/>
      <p:bldP spid="12" grpId="0" animBg="1"/>
      <p:bldP spid="26" grpId="0" uiExpand="1" build="p"/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/>
            <a:r>
              <a:rPr lang="en-US" altLang="zh-TW" sz="3200" dirty="0" smtClean="0">
                <a:solidFill>
                  <a:schemeClr val="bg1"/>
                </a:solidFill>
                <a:latin typeface="華康超明體(P)" pitchFamily="2" charset="-120"/>
                <a:ea typeface="華康超明體(P)" pitchFamily="2" charset="-120"/>
              </a:rPr>
              <a:t>(c) </a:t>
            </a:r>
            <a:r>
              <a:rPr lang="zh-TW" altLang="en-US" sz="3200" dirty="0" smtClean="0">
                <a:solidFill>
                  <a:schemeClr val="bg1"/>
                </a:solidFill>
                <a:latin typeface="華康超明體(P)" pitchFamily="2" charset="-120"/>
                <a:ea typeface="華康超明體(P)" pitchFamily="2" charset="-120"/>
              </a:rPr>
              <a:t>翻轉教室 </a:t>
            </a:r>
            <a:r>
              <a:rPr lang="en-US" altLang="zh-TW" sz="3200" dirty="0" smtClean="0">
                <a:solidFill>
                  <a:schemeClr val="bg1"/>
                </a:solidFill>
                <a:latin typeface="華康超明體(P)" pitchFamily="2" charset="-120"/>
                <a:ea typeface="華康超明體(P)" pitchFamily="2" charset="-120"/>
              </a:rPr>
              <a:t>(15 + 3)</a:t>
            </a:r>
            <a:endParaRPr lang="en-US" altLang="zh-TW" sz="3200" dirty="0">
              <a:solidFill>
                <a:schemeClr val="bg1"/>
              </a:solidFill>
              <a:latin typeface="華康超明體(P)" pitchFamily="2" charset="-120"/>
              <a:ea typeface="華康超明體(P)" pitchFamily="2" charset="-120"/>
            </a:endParaRPr>
          </a:p>
        </p:txBody>
      </p:sp>
      <p:sp>
        <p:nvSpPr>
          <p:cNvPr id="79" name="AutoShape 64"/>
          <p:cNvSpPr>
            <a:spLocks/>
          </p:cNvSpPr>
          <p:nvPr/>
        </p:nvSpPr>
        <p:spPr bwMode="auto">
          <a:xfrm>
            <a:off x="606425" y="1470199"/>
            <a:ext cx="4541838" cy="3182937"/>
          </a:xfrm>
          <a:prstGeom prst="roundRect">
            <a:avLst>
              <a:gd name="adj" fmla="val 9159"/>
            </a:avLst>
          </a:prstGeom>
          <a:solidFill>
            <a:schemeClr val="bg2"/>
          </a:solidFill>
          <a:ln w="3175">
            <a:noFill/>
            <a:prstDash val="dash"/>
            <a:miter lim="0"/>
            <a:headEnd/>
            <a:tailEnd/>
          </a:ln>
        </p:spPr>
        <p:txBody>
          <a:bodyPr wrap="none" lIns="35717" tIns="35717" rIns="35717" bIns="35717"/>
          <a:lstStyle/>
          <a:p>
            <a:pPr marL="241300" defTabSz="411163" eaLnBrk="1">
              <a:defRPr/>
            </a:pPr>
            <a:endParaRPr lang="zh-TW" altLang="zh-TW" sz="2400">
              <a:ea typeface="華康楷書體W5(P)" pitchFamily="2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3111500" y="1767061"/>
            <a:ext cx="1600199" cy="1533525"/>
            <a:chOff x="3111500" y="1767061"/>
            <a:chExt cx="1600199" cy="1533525"/>
          </a:xfrm>
        </p:grpSpPr>
        <p:cxnSp>
          <p:nvCxnSpPr>
            <p:cNvPr id="54" name="AutoShape 19"/>
            <p:cNvCxnSpPr>
              <a:cxnSpLocks noChangeShapeType="1"/>
              <a:stCxn id="57" idx="2"/>
              <a:endCxn id="56" idx="0"/>
            </p:cNvCxnSpPr>
            <p:nvPr/>
          </p:nvCxnSpPr>
          <p:spPr bwMode="auto">
            <a:xfrm>
              <a:off x="3911600" y="2238549"/>
              <a:ext cx="0" cy="588962"/>
            </a:xfrm>
            <a:prstGeom prst="straightConnector1">
              <a:avLst/>
            </a:prstGeom>
            <a:noFill/>
            <a:ln w="6350">
              <a:solidFill>
                <a:schemeClr val="accent5">
                  <a:lumMod val="25000"/>
                </a:schemeClr>
              </a:solidFill>
              <a:round/>
              <a:headEnd/>
              <a:tailEnd type="triangle" w="med" len="med"/>
            </a:ln>
          </p:spPr>
        </p:cxn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3111500" y="2827511"/>
              <a:ext cx="1600199" cy="4730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accent5">
                  <a:lumMod val="25000"/>
                </a:schemeClr>
              </a:solidFill>
              <a:miter lim="800000"/>
              <a:headEnd/>
              <a:tailEnd/>
            </a:ln>
            <a:effectLst>
              <a:outerShdw blurRad="101600" dist="88900" dir="2700000" algn="tl" rotWithShape="0">
                <a:prstClr val="black">
                  <a:alpha val="32000"/>
                </a:prstClr>
              </a:outerShdw>
            </a:effectLst>
          </p:spPr>
          <p:txBody>
            <a:bodyPr wrap="none" anchor="ctr"/>
            <a:lstStyle/>
            <a:p>
              <a:pPr algn="ctr" eaLnBrk="1">
                <a:defRPr/>
              </a:pPr>
              <a:r>
                <a:rPr lang="zh-TW" altLang="en-US" sz="2400" dirty="0" smtClean="0">
                  <a:solidFill>
                    <a:schemeClr val="tx1"/>
                  </a:solidFill>
                  <a:latin typeface="Arial" charset="0"/>
                  <a:ea typeface="華康超明體(P)" pitchFamily="2" charset="-120"/>
                </a:rPr>
                <a:t>討論提綱</a:t>
              </a:r>
              <a:endParaRPr lang="zh-TW" altLang="en-US" sz="2400" dirty="0">
                <a:solidFill>
                  <a:schemeClr val="tx1"/>
                </a:solidFill>
                <a:latin typeface="Arial" charset="0"/>
                <a:ea typeface="華康超明體(P)" pitchFamily="2" charset="-120"/>
              </a:endParaRPr>
            </a:p>
          </p:txBody>
        </p:sp>
        <p:sp>
          <p:nvSpPr>
            <p:cNvPr id="57" name="Rectangle 26"/>
            <p:cNvSpPr>
              <a:spLocks noChangeArrowheads="1"/>
            </p:cNvSpPr>
            <p:nvPr/>
          </p:nvSpPr>
          <p:spPr bwMode="auto">
            <a:xfrm>
              <a:off x="3111500" y="1767061"/>
              <a:ext cx="1600199" cy="4714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>
              <a:outerShdw blurRad="101600" dist="88900" dir="2700000" algn="tl" rotWithShape="0">
                <a:prstClr val="black">
                  <a:alpha val="32000"/>
                </a:prstClr>
              </a:outerShdw>
            </a:effectLst>
          </p:spPr>
          <p:txBody>
            <a:bodyPr wrap="none" anchor="ctr"/>
            <a:lstStyle/>
            <a:p>
              <a:pPr algn="ctr" eaLnBrk="1">
                <a:defRPr/>
              </a:pPr>
              <a:r>
                <a:rPr lang="zh-TW" altLang="en-US" sz="2400" dirty="0">
                  <a:solidFill>
                    <a:srgbClr val="C00000"/>
                  </a:solidFill>
                  <a:latin typeface="Arial" charset="0"/>
                  <a:ea typeface="華康超明體(P)" pitchFamily="2" charset="-120"/>
                </a:rPr>
                <a:t>授課教師</a:t>
              </a:r>
            </a:p>
          </p:txBody>
        </p:sp>
      </p:grpSp>
      <p:cxnSp>
        <p:nvCxnSpPr>
          <p:cNvPr id="67" name="AutoShape 19"/>
          <p:cNvCxnSpPr>
            <a:cxnSpLocks noChangeShapeType="1"/>
            <a:stCxn id="53" idx="3"/>
            <a:endCxn id="56" idx="1"/>
          </p:cNvCxnSpPr>
          <p:nvPr/>
        </p:nvCxnSpPr>
        <p:spPr bwMode="auto">
          <a:xfrm>
            <a:off x="2546350" y="3064049"/>
            <a:ext cx="565149" cy="0"/>
          </a:xfrm>
          <a:prstGeom prst="straightConnector1">
            <a:avLst/>
          </a:prstGeom>
          <a:noFill/>
          <a:ln w="6350">
            <a:solidFill>
              <a:schemeClr val="accent5">
                <a:lumMod val="25000"/>
              </a:schemeClr>
            </a:solidFill>
            <a:round/>
            <a:headEnd/>
            <a:tailEnd type="triangle" w="med" len="med"/>
          </a:ln>
        </p:spPr>
      </p:cxnSp>
      <p:pic>
        <p:nvPicPr>
          <p:cNvPr id="70" name="Picture 17" descr="OCW"/>
          <p:cNvPicPr>
            <a:picLocks noChangeAspect="1" noChangeArrowheads="1"/>
          </p:cNvPicPr>
          <p:nvPr/>
        </p:nvPicPr>
        <p:blipFill>
          <a:blip r:embed="rId3" cstate="print"/>
          <a:srcRect b="13364"/>
          <a:stretch>
            <a:fillRect/>
          </a:stretch>
        </p:blipFill>
        <p:spPr bwMode="auto">
          <a:xfrm>
            <a:off x="107950" y="5387975"/>
            <a:ext cx="2160588" cy="13541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" name="Picture 14" descr="F:\F\slide stock\Slide2013\Coursera.jpg"/>
          <p:cNvPicPr>
            <a:picLocks noChangeAspect="1" noChangeArrowheads="1"/>
          </p:cNvPicPr>
          <p:nvPr/>
        </p:nvPicPr>
        <p:blipFill>
          <a:blip r:embed="rId4" cstate="print"/>
          <a:srcRect t="-1177" b="16983"/>
          <a:stretch>
            <a:fillRect/>
          </a:stretch>
        </p:blipFill>
        <p:spPr bwMode="auto">
          <a:xfrm>
            <a:off x="2362200" y="5387975"/>
            <a:ext cx="2165350" cy="13541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2" name="Picture 2" descr="F:\F\slide stock\Slide2013\GET home.jpg"/>
          <p:cNvPicPr>
            <a:picLocks noChangeAspect="1" noChangeArrowheads="1"/>
          </p:cNvPicPr>
          <p:nvPr/>
        </p:nvPicPr>
        <p:blipFill>
          <a:blip r:embed="rId5" cstate="print">
            <a:lum bright="-4000" contrast="10000"/>
          </a:blip>
          <a:srcRect b="23425"/>
          <a:stretch>
            <a:fillRect/>
          </a:stretch>
        </p:blipFill>
        <p:spPr bwMode="auto">
          <a:xfrm>
            <a:off x="4608513" y="5387975"/>
            <a:ext cx="2165350" cy="1354138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32000"/>
              </a:prstClr>
            </a:outerShdw>
          </a:effectLst>
        </p:spPr>
      </p:pic>
      <p:pic>
        <p:nvPicPr>
          <p:cNvPr id="119810" name="Picture 2" descr="F:\F\slide stock\Slide2014\教學二館\TED talk 02.jpg"/>
          <p:cNvPicPr>
            <a:picLocks noChangeAspect="1" noChangeArrowheads="1"/>
          </p:cNvPicPr>
          <p:nvPr/>
        </p:nvPicPr>
        <p:blipFill>
          <a:blip r:embed="rId6" cstate="print"/>
          <a:srcRect b="6079"/>
          <a:stretch>
            <a:fillRect/>
          </a:stretch>
        </p:blipFill>
        <p:spPr bwMode="auto">
          <a:xfrm>
            <a:off x="6872288" y="5387975"/>
            <a:ext cx="2163762" cy="1354138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32000"/>
              </a:prstClr>
            </a:outerShdw>
          </a:effectLst>
        </p:spPr>
      </p:pic>
      <p:grpSp>
        <p:nvGrpSpPr>
          <p:cNvPr id="3" name="群組 77"/>
          <p:cNvGrpSpPr>
            <a:grpSpLocks/>
          </p:cNvGrpSpPr>
          <p:nvPr/>
        </p:nvGrpSpPr>
        <p:grpSpPr bwMode="auto">
          <a:xfrm>
            <a:off x="565150" y="5040313"/>
            <a:ext cx="7759700" cy="368300"/>
            <a:chOff x="565264" y="5003884"/>
            <a:chExt cx="7759029" cy="369332"/>
          </a:xfrm>
        </p:grpSpPr>
        <p:sp>
          <p:nvSpPr>
            <p:cNvPr id="74" name="Text Box 41"/>
            <p:cNvSpPr txBox="1">
              <a:spLocks noChangeArrowheads="1"/>
            </p:cNvSpPr>
            <p:nvPr/>
          </p:nvSpPr>
          <p:spPr bwMode="auto">
            <a:xfrm>
              <a:off x="565264" y="5003884"/>
              <a:ext cx="13127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>
                <a:defRPr/>
              </a:pPr>
              <a:r>
                <a:rPr lang="en-US" altLang="zh-TW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華康超明體(P)" pitchFamily="2" charset="-120"/>
                  <a:ea typeface="華康超明體(P)" pitchFamily="2" charset="-120"/>
                </a:rPr>
                <a:t>NTU OCW</a:t>
              </a:r>
              <a:endParaRPr lang="zh-TW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超明體(P)" pitchFamily="2" charset="-120"/>
                <a:ea typeface="華康超明體(P)" pitchFamily="2" charset="-120"/>
              </a:endParaRPr>
            </a:p>
          </p:txBody>
        </p:sp>
        <p:sp>
          <p:nvSpPr>
            <p:cNvPr id="75" name="Text Box 41"/>
            <p:cNvSpPr txBox="1">
              <a:spLocks noChangeArrowheads="1"/>
            </p:cNvSpPr>
            <p:nvPr/>
          </p:nvSpPr>
          <p:spPr bwMode="auto">
            <a:xfrm>
              <a:off x="2927260" y="5003884"/>
              <a:ext cx="107305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>
                <a:defRPr/>
              </a:pPr>
              <a:r>
                <a:rPr lang="en-US" altLang="zh-TW" sz="1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華康超明體(P)" pitchFamily="2" charset="-120"/>
                  <a:ea typeface="華康超明體(P)" pitchFamily="2" charset="-120"/>
                </a:rPr>
                <a:t>Coursera</a:t>
              </a:r>
              <a:endParaRPr lang="zh-TW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超明體(P)" pitchFamily="2" charset="-120"/>
                <a:ea typeface="華康超明體(P)" pitchFamily="2" charset="-120"/>
              </a:endParaRPr>
            </a:p>
          </p:txBody>
        </p:sp>
        <p:sp>
          <p:nvSpPr>
            <p:cNvPr id="76" name="Text Box 41"/>
            <p:cNvSpPr txBox="1">
              <a:spLocks noChangeArrowheads="1"/>
            </p:cNvSpPr>
            <p:nvPr/>
          </p:nvSpPr>
          <p:spPr bwMode="auto">
            <a:xfrm>
              <a:off x="5394021" y="5003884"/>
              <a:ext cx="65399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>
                <a:defRPr/>
              </a:pPr>
              <a:r>
                <a:rPr lang="en-US" altLang="zh-TW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華康超明體(P)" pitchFamily="2" charset="-120"/>
                  <a:ea typeface="華康超明體(P)" pitchFamily="2" charset="-120"/>
                </a:rPr>
                <a:t>GET</a:t>
              </a:r>
              <a:endParaRPr lang="zh-TW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超明體(P)" pitchFamily="2" charset="-120"/>
                <a:ea typeface="華康超明體(P)" pitchFamily="2" charset="-120"/>
              </a:endParaRPr>
            </a:p>
          </p:txBody>
        </p:sp>
        <p:sp>
          <p:nvSpPr>
            <p:cNvPr id="77" name="Text Box 41"/>
            <p:cNvSpPr txBox="1">
              <a:spLocks noChangeArrowheads="1"/>
            </p:cNvSpPr>
            <p:nvPr/>
          </p:nvSpPr>
          <p:spPr bwMode="auto">
            <a:xfrm>
              <a:off x="7667125" y="5003884"/>
              <a:ext cx="6571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>
                <a:defRPr/>
              </a:pPr>
              <a:r>
                <a:rPr lang="en-US" altLang="zh-TW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華康超明體(P)" pitchFamily="2" charset="-120"/>
                  <a:ea typeface="華康超明體(P)" pitchFamily="2" charset="-120"/>
                </a:rPr>
                <a:t>TED</a:t>
              </a:r>
              <a:endParaRPr lang="zh-TW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超明體(P)" pitchFamily="2" charset="-120"/>
                <a:ea typeface="華康超明體(P)" pitchFamily="2" charset="-120"/>
              </a:endParaRPr>
            </a:p>
          </p:txBody>
        </p:sp>
      </p:grpSp>
      <p:sp>
        <p:nvSpPr>
          <p:cNvPr id="80" name="Rectangle 26"/>
          <p:cNvSpPr>
            <a:spLocks noChangeArrowheads="1"/>
          </p:cNvSpPr>
          <p:nvPr/>
        </p:nvSpPr>
        <p:spPr bwMode="auto">
          <a:xfrm>
            <a:off x="5435600" y="812651"/>
            <a:ext cx="3600450" cy="42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>
              <a:spcAft>
                <a:spcPts val="300"/>
              </a:spcAft>
              <a:defRPr/>
            </a:pPr>
            <a:r>
              <a:rPr lang="zh-TW" altLang="en-US" sz="2200" dirty="0">
                <a:solidFill>
                  <a:srgbClr val="C00000"/>
                </a:solidFill>
                <a:latin typeface="Times New Roman" pitchFamily="18" charset="0"/>
                <a:ea typeface="華康楷書體W5(P)" pitchFamily="2" charset="-120"/>
                <a:cs typeface="Times New Roman" pitchFamily="18" charset="0"/>
              </a:rPr>
              <a:t>推動策略：</a:t>
            </a:r>
            <a:endParaRPr lang="en-US" altLang="zh-TW" sz="2200" dirty="0">
              <a:solidFill>
                <a:srgbClr val="C00000"/>
              </a:solidFill>
              <a:latin typeface="Times New Roman" pitchFamily="18" charset="0"/>
              <a:ea typeface="華康楷書體W5(P)" pitchFamily="2" charset="-120"/>
              <a:cs typeface="Times New Roman" pitchFamily="18" charset="0"/>
            </a:endParaRPr>
          </a:p>
          <a:p>
            <a:pPr marL="342900" indent="-342900" eaLnBrk="1">
              <a:spcAft>
                <a:spcPts val="300"/>
              </a:spcAft>
              <a:buFontTx/>
              <a:buAutoNum type="arabicParenBoth"/>
              <a:defRPr/>
            </a:pPr>
            <a:r>
              <a:rPr lang="zh-TW" altLang="en-US" sz="2200" dirty="0">
                <a:latin typeface="Times New Roman" pitchFamily="18" charset="0"/>
                <a:ea typeface="華康楷書體W5(P)" pitchFamily="2" charset="-120"/>
                <a:cs typeface="Times New Roman" pitchFamily="18" charset="0"/>
              </a:rPr>
              <a:t> 先鼓勵 </a:t>
            </a:r>
            <a:r>
              <a:rPr lang="en-US" altLang="zh-TW" sz="2200" u="sng" dirty="0">
                <a:latin typeface="Times New Roman" pitchFamily="18" charset="0"/>
                <a:ea typeface="華康楷書體W5(P)" pitchFamily="2" charset="-120"/>
                <a:cs typeface="Times New Roman" pitchFamily="18" charset="0"/>
              </a:rPr>
              <a:t>15 + 3</a:t>
            </a:r>
            <a:r>
              <a:rPr lang="en-US" altLang="zh-TW" sz="2200" dirty="0">
                <a:latin typeface="Times New Roman" pitchFamily="18" charset="0"/>
                <a:ea typeface="華康楷書體W5(P)" pitchFamily="2" charset="-120"/>
                <a:cs typeface="Times New Roman" pitchFamily="18" charset="0"/>
              </a:rPr>
              <a:t> </a:t>
            </a:r>
            <a:r>
              <a:rPr lang="zh-TW" altLang="en-US" sz="2200" dirty="0">
                <a:latin typeface="Times New Roman" pitchFamily="18" charset="0"/>
                <a:ea typeface="華康楷書體W5(P)" pitchFamily="2" charset="-120"/>
                <a:cs typeface="Times New Roman" pitchFamily="18" charset="0"/>
              </a:rPr>
              <a:t>部份翻轉</a:t>
            </a:r>
            <a:endParaRPr lang="en-US" altLang="zh-TW" sz="2200" dirty="0">
              <a:latin typeface="Times New Roman" pitchFamily="18" charset="0"/>
              <a:ea typeface="華康楷書體W5(P)" pitchFamily="2" charset="-120"/>
              <a:cs typeface="Times New Roman" pitchFamily="18" charset="0"/>
            </a:endParaRPr>
          </a:p>
          <a:p>
            <a:pPr marL="342900" indent="-342900" eaLnBrk="1">
              <a:spcAft>
                <a:spcPts val="300"/>
              </a:spcAft>
              <a:buFontTx/>
              <a:buAutoNum type="arabicParenBoth"/>
              <a:defRPr/>
            </a:pPr>
            <a:r>
              <a:rPr lang="zh-TW" altLang="en-US" sz="2200" dirty="0">
                <a:latin typeface="Times New Roman" pitchFamily="18" charset="0"/>
                <a:ea typeface="華康楷書體W5(P)" pitchFamily="2" charset="-120"/>
                <a:cs typeface="Times New Roman" pitchFamily="18" charset="0"/>
              </a:rPr>
              <a:t> 最終以</a:t>
            </a:r>
            <a:r>
              <a:rPr lang="zh-TW" altLang="en-US" sz="2200" u="sng" dirty="0">
                <a:latin typeface="Times New Roman" pitchFamily="18" charset="0"/>
                <a:ea typeface="華康楷書體W5(P)" pitchFamily="2" charset="-120"/>
                <a:cs typeface="Times New Roman" pitchFamily="18" charset="0"/>
              </a:rPr>
              <a:t>全部翻轉</a:t>
            </a:r>
            <a:r>
              <a:rPr lang="zh-TW" altLang="en-US" sz="2200" dirty="0">
                <a:latin typeface="Times New Roman" pitchFamily="18" charset="0"/>
                <a:ea typeface="華康楷書體W5(P)" pitchFamily="2" charset="-120"/>
                <a:cs typeface="Times New Roman" pitchFamily="18" charset="0"/>
              </a:rPr>
              <a:t>為目標</a:t>
            </a:r>
            <a:endParaRPr lang="en-US" altLang="zh-TW" sz="2200" dirty="0">
              <a:latin typeface="Times New Roman" pitchFamily="18" charset="0"/>
              <a:ea typeface="華康楷書體W5(P)" pitchFamily="2" charset="-120"/>
              <a:cs typeface="Times New Roman" pitchFamily="18" charset="0"/>
            </a:endParaRPr>
          </a:p>
          <a:p>
            <a:pPr marL="342900" indent="-342900" eaLnBrk="1">
              <a:spcAft>
                <a:spcPts val="300"/>
              </a:spcAft>
              <a:buFontTx/>
              <a:buAutoNum type="arabicParenBoth"/>
              <a:defRPr/>
            </a:pPr>
            <a:r>
              <a:rPr lang="zh-TW" altLang="en-US" sz="2200" dirty="0">
                <a:latin typeface="Times New Roman" pitchFamily="18" charset="0"/>
                <a:ea typeface="華康楷書體W5(P)" pitchFamily="2" charset="-120"/>
                <a:cs typeface="Times New Roman" pitchFamily="18" charset="0"/>
              </a:rPr>
              <a:t> 以</a:t>
            </a:r>
            <a:r>
              <a:rPr lang="zh-TW" altLang="en-US" sz="2200" u="sng" dirty="0">
                <a:latin typeface="Times New Roman" pitchFamily="18" charset="0"/>
                <a:ea typeface="華康楷書體W5(P)" pitchFamily="2" charset="-120"/>
                <a:cs typeface="Times New Roman" pitchFamily="18" charset="0"/>
              </a:rPr>
              <a:t>基礎學科</a:t>
            </a:r>
            <a:r>
              <a:rPr lang="zh-TW" altLang="en-US" sz="2200" dirty="0">
                <a:latin typeface="Times New Roman" pitchFamily="18" charset="0"/>
                <a:ea typeface="華康楷書體W5(P)" pitchFamily="2" charset="-120"/>
                <a:cs typeface="Times New Roman" pitchFamily="18" charset="0"/>
              </a:rPr>
              <a:t>為先導試行</a:t>
            </a:r>
            <a:endParaRPr lang="en-US" altLang="zh-TW" sz="2200" dirty="0">
              <a:latin typeface="Times New Roman" pitchFamily="18" charset="0"/>
              <a:ea typeface="華康楷書體W5(P)" pitchFamily="2" charset="-120"/>
              <a:cs typeface="Times New Roman" pitchFamily="18" charset="0"/>
            </a:endParaRPr>
          </a:p>
          <a:p>
            <a:pPr marL="342900" indent="-342900" eaLnBrk="1">
              <a:spcAft>
                <a:spcPts val="300"/>
              </a:spcAft>
              <a:buFontTx/>
              <a:buAutoNum type="arabicParenBoth"/>
              <a:defRPr/>
            </a:pPr>
            <a:r>
              <a:rPr lang="zh-TW" altLang="en-US" sz="2200" dirty="0">
                <a:latin typeface="Times New Roman" pitchFamily="18" charset="0"/>
                <a:ea typeface="華康楷書體W5(P)" pitchFamily="2" charset="-120"/>
                <a:cs typeface="Times New Roman" pitchFamily="18" charset="0"/>
              </a:rPr>
              <a:t> 尋求</a:t>
            </a:r>
            <a:r>
              <a:rPr lang="zh-TW" altLang="en-US" sz="2200" u="sng" dirty="0">
                <a:latin typeface="Times New Roman" pitchFamily="18" charset="0"/>
                <a:ea typeface="華康楷書體W5(P)" pitchFamily="2" charset="-120"/>
                <a:cs typeface="Times New Roman" pitchFamily="18" charset="0"/>
              </a:rPr>
              <a:t>典範系所</a:t>
            </a:r>
            <a:r>
              <a:rPr lang="zh-TW" altLang="en-US" sz="2200" dirty="0">
                <a:latin typeface="Times New Roman" pitchFamily="18" charset="0"/>
                <a:ea typeface="華康楷書體W5(P)" pitchFamily="2" charset="-120"/>
                <a:cs typeface="Times New Roman" pitchFamily="18" charset="0"/>
              </a:rPr>
              <a:t>合作推廣</a:t>
            </a:r>
          </a:p>
          <a:p>
            <a:pPr marL="342900" indent="-342900" eaLnBrk="1">
              <a:spcAft>
                <a:spcPts val="300"/>
              </a:spcAft>
              <a:buFontTx/>
              <a:buAutoNum type="arabicParenBoth"/>
              <a:defRPr/>
            </a:pPr>
            <a:r>
              <a:rPr lang="zh-TW" altLang="en-US" sz="2200" dirty="0">
                <a:latin typeface="Times New Roman" pitchFamily="18" charset="0"/>
                <a:ea typeface="華康楷書體W5(P)" pitchFamily="2" charset="-120"/>
                <a:cs typeface="Times New Roman" pitchFamily="18" charset="0"/>
              </a:rPr>
              <a:t> 推出開設翻轉課程</a:t>
            </a:r>
            <a:r>
              <a:rPr lang="zh-TW" altLang="en-US" sz="2200" u="sng" dirty="0">
                <a:latin typeface="Times New Roman" pitchFamily="18" charset="0"/>
                <a:ea typeface="華康楷書體W5(P)" pitchFamily="2" charset="-120"/>
                <a:cs typeface="Times New Roman" pitchFamily="18" charset="0"/>
              </a:rPr>
              <a:t>誘因</a:t>
            </a:r>
            <a:endParaRPr lang="en-US" altLang="zh-TW" sz="2200" u="sng" dirty="0">
              <a:latin typeface="Times New Roman" pitchFamily="18" charset="0"/>
              <a:ea typeface="華康楷書體W5(P)" pitchFamily="2" charset="-120"/>
              <a:cs typeface="Times New Roman" pitchFamily="18" charset="0"/>
            </a:endParaRPr>
          </a:p>
          <a:p>
            <a:pPr marL="342900" indent="-342900" eaLnBrk="1">
              <a:spcAft>
                <a:spcPts val="300"/>
              </a:spcAft>
              <a:buFontTx/>
              <a:buAutoNum type="arabicParenBoth"/>
              <a:defRPr/>
            </a:pPr>
            <a:r>
              <a:rPr lang="zh-TW" altLang="en-US" sz="2200" dirty="0">
                <a:latin typeface="Times New Roman" pitchFamily="18" charset="0"/>
                <a:ea typeface="華康楷書體W5(P)" pitchFamily="2" charset="-120"/>
                <a:cs typeface="Times New Roman" pitchFamily="18" charset="0"/>
              </a:rPr>
              <a:t> 優先配置翻轉</a:t>
            </a:r>
            <a:r>
              <a:rPr lang="zh-TW" altLang="en-US" sz="2200" u="sng" dirty="0">
                <a:latin typeface="Times New Roman" pitchFamily="18" charset="0"/>
                <a:ea typeface="華康楷書體W5(P)" pitchFamily="2" charset="-120"/>
                <a:cs typeface="Times New Roman" pitchFamily="18" charset="0"/>
              </a:rPr>
              <a:t>教學助理</a:t>
            </a:r>
            <a:endParaRPr lang="en-US" altLang="zh-TW" sz="2200" u="sng" dirty="0">
              <a:latin typeface="Times New Roman" pitchFamily="18" charset="0"/>
              <a:ea typeface="華康楷書體W5(P)" pitchFamily="2" charset="-120"/>
              <a:cs typeface="Times New Roman" pitchFamily="18" charset="0"/>
            </a:endParaRPr>
          </a:p>
          <a:p>
            <a:pPr marL="342900" indent="-342900" eaLnBrk="1">
              <a:spcAft>
                <a:spcPts val="300"/>
              </a:spcAft>
              <a:buFontTx/>
              <a:buAutoNum type="arabicParenBoth"/>
              <a:defRPr/>
            </a:pPr>
            <a:r>
              <a:rPr lang="zh-TW" altLang="en-US" sz="2200" dirty="0">
                <a:latin typeface="Times New Roman" pitchFamily="18" charset="0"/>
                <a:ea typeface="華康楷書體W5(P)" pitchFamily="2" charset="-120"/>
                <a:cs typeface="Times New Roman" pitchFamily="18" charset="0"/>
              </a:rPr>
              <a:t> </a:t>
            </a:r>
            <a:r>
              <a:rPr lang="zh-TW" altLang="en-US" sz="2200" dirty="0" smtClean="0">
                <a:latin typeface="Times New Roman" pitchFamily="18" charset="0"/>
                <a:ea typeface="華康楷書體W5(P)" pitchFamily="2" charset="-120"/>
                <a:cs typeface="Times New Roman" pitchFamily="18" charset="0"/>
              </a:rPr>
              <a:t>多開設</a:t>
            </a:r>
            <a:r>
              <a:rPr lang="zh-TW" altLang="en-US" sz="2200" dirty="0">
                <a:latin typeface="Times New Roman" pitchFamily="18" charset="0"/>
                <a:ea typeface="華康楷書體W5(P)" pitchFamily="2" charset="-120"/>
                <a:cs typeface="Times New Roman" pitchFamily="18" charset="0"/>
              </a:rPr>
              <a:t>翻轉</a:t>
            </a:r>
            <a:r>
              <a:rPr lang="zh-TW" altLang="en-US" sz="2200" dirty="0" smtClean="0">
                <a:latin typeface="Times New Roman" pitchFamily="18" charset="0"/>
                <a:ea typeface="華康楷書體W5(P)" pitchFamily="2" charset="-120"/>
                <a:cs typeface="Times New Roman" pitchFamily="18" charset="0"/>
              </a:rPr>
              <a:t>教室</a:t>
            </a:r>
            <a:r>
              <a:rPr lang="zh-TW" altLang="en-US" sz="2200" u="sng" dirty="0" smtClean="0">
                <a:latin typeface="Times New Roman" pitchFamily="18" charset="0"/>
                <a:ea typeface="華康楷書體W5(P)" pitchFamily="2" charset="-120"/>
                <a:cs typeface="Times New Roman" pitchFamily="18" charset="0"/>
              </a:rPr>
              <a:t>工作</a:t>
            </a:r>
            <a:r>
              <a:rPr lang="zh-TW" altLang="en-US" sz="2200" u="sng" dirty="0">
                <a:latin typeface="Times New Roman" pitchFamily="18" charset="0"/>
                <a:ea typeface="華康楷書體W5(P)" pitchFamily="2" charset="-120"/>
                <a:cs typeface="Times New Roman" pitchFamily="18" charset="0"/>
              </a:rPr>
              <a:t>坊</a:t>
            </a:r>
            <a:endParaRPr lang="en-US" altLang="zh-TW" sz="2200" u="sng" dirty="0">
              <a:latin typeface="Times New Roman" pitchFamily="18" charset="0"/>
              <a:ea typeface="華康楷書體W5(P)" pitchFamily="2" charset="-120"/>
              <a:cs typeface="Times New Roman" pitchFamily="18" charset="0"/>
            </a:endParaRPr>
          </a:p>
          <a:p>
            <a:pPr marL="342900" indent="-342900" eaLnBrk="1">
              <a:spcAft>
                <a:spcPts val="300"/>
              </a:spcAft>
              <a:buFontTx/>
              <a:buAutoNum type="arabicParenBoth"/>
              <a:defRPr/>
            </a:pPr>
            <a:r>
              <a:rPr lang="zh-TW" altLang="en-US" sz="2200" dirty="0">
                <a:latin typeface="Times New Roman" pitchFamily="18" charset="0"/>
                <a:ea typeface="華康楷書體W5(P)" pitchFamily="2" charset="-120"/>
                <a:cs typeface="Times New Roman" pitchFamily="18" charset="0"/>
              </a:rPr>
              <a:t> </a:t>
            </a:r>
            <a:r>
              <a:rPr lang="zh-TW" altLang="en-US" sz="2200" dirty="0" smtClean="0">
                <a:latin typeface="Times New Roman" pitchFamily="18" charset="0"/>
                <a:ea typeface="華康楷書體W5(P)" pitchFamily="2" charset="-120"/>
                <a:cs typeface="Times New Roman" pitchFamily="18" charset="0"/>
              </a:rPr>
              <a:t>鼓勵教師組成</a:t>
            </a:r>
            <a:r>
              <a:rPr lang="zh-TW" altLang="en-US" sz="2200" u="sng" dirty="0" smtClean="0">
                <a:latin typeface="Times New Roman" pitchFamily="18" charset="0"/>
                <a:ea typeface="華康楷書體W5(P)" pitchFamily="2" charset="-120"/>
                <a:cs typeface="Times New Roman" pitchFamily="18" charset="0"/>
              </a:rPr>
              <a:t>翻轉社群</a:t>
            </a:r>
            <a:endParaRPr lang="en-US" altLang="zh-TW" sz="2200" u="sng" dirty="0">
              <a:latin typeface="Times New Roman" pitchFamily="18" charset="0"/>
              <a:ea typeface="華康楷書體W5(P)" pitchFamily="2" charset="-120"/>
              <a:cs typeface="Times New Roman" pitchFamily="18" charset="0"/>
            </a:endParaRPr>
          </a:p>
          <a:p>
            <a:pPr marL="342900" indent="-342900" eaLnBrk="1">
              <a:spcAft>
                <a:spcPts val="300"/>
              </a:spcAft>
              <a:buFontTx/>
              <a:buAutoNum type="arabicParenBoth"/>
              <a:defRPr/>
            </a:pPr>
            <a:r>
              <a:rPr lang="zh-TW" altLang="en-US" sz="2200" dirty="0">
                <a:latin typeface="Times New Roman" pitchFamily="18" charset="0"/>
                <a:ea typeface="華康楷書體W5(P)" pitchFamily="2" charset="-120"/>
                <a:cs typeface="Times New Roman" pitchFamily="18" charset="0"/>
              </a:rPr>
              <a:t> </a:t>
            </a:r>
            <a:r>
              <a:rPr lang="zh-TW" altLang="en-US" sz="2200" dirty="0" smtClean="0">
                <a:latin typeface="Times New Roman" pitchFamily="18" charset="0"/>
                <a:ea typeface="華康楷書體W5(P)" pitchFamily="2" charset="-120"/>
                <a:cs typeface="Times New Roman" pitchFamily="18" charset="0"/>
              </a:rPr>
              <a:t>檢討</a:t>
            </a:r>
            <a:r>
              <a:rPr lang="zh-TW" altLang="en-US" sz="2200" u="sng" dirty="0">
                <a:solidFill>
                  <a:srgbClr val="FF0000"/>
                </a:solidFill>
                <a:latin typeface="Times New Roman" pitchFamily="18" charset="0"/>
                <a:ea typeface="華康楷書體W5(P)" pitchFamily="2" charset="-120"/>
                <a:cs typeface="Times New Roman" pitchFamily="18" charset="0"/>
              </a:rPr>
              <a:t>學生</a:t>
            </a:r>
            <a:r>
              <a:rPr lang="zh-TW" altLang="en-US" sz="2200" u="sng" dirty="0" smtClean="0">
                <a:solidFill>
                  <a:srgbClr val="FF0000"/>
                </a:solidFill>
                <a:latin typeface="Times New Roman" pitchFamily="18" charset="0"/>
                <a:ea typeface="華康楷書體W5(P)" pitchFamily="2" charset="-120"/>
                <a:cs typeface="Times New Roman" pitchFamily="18" charset="0"/>
              </a:rPr>
              <a:t>能否適應</a:t>
            </a:r>
            <a:r>
              <a:rPr lang="zh-TW" altLang="en-US" sz="2200" dirty="0" smtClean="0">
                <a:latin typeface="Times New Roman" pitchFamily="18" charset="0"/>
                <a:ea typeface="華康楷書體W5(P)" pitchFamily="2" charset="-120"/>
                <a:cs typeface="Times New Roman" pitchFamily="18" charset="0"/>
              </a:rPr>
              <a:t>翻轉</a:t>
            </a:r>
            <a:endParaRPr lang="en-US" altLang="zh-TW" sz="2200" u="sng" dirty="0">
              <a:latin typeface="Times New Roman" pitchFamily="18" charset="0"/>
              <a:ea typeface="華康楷書體W5(P)" pitchFamily="2" charset="-120"/>
              <a:cs typeface="Times New Roman" pitchFamily="18" charset="0"/>
            </a:endParaRPr>
          </a:p>
          <a:p>
            <a:pPr marL="342900" indent="-342900" eaLnBrk="1">
              <a:spcAft>
                <a:spcPts val="300"/>
              </a:spcAft>
              <a:buFontTx/>
              <a:buAutoNum type="arabicParenBoth"/>
              <a:defRPr/>
            </a:pPr>
            <a:endParaRPr lang="en-US" altLang="zh-TW" sz="2200" dirty="0">
              <a:latin typeface="Times New Roman" pitchFamily="18" charset="0"/>
              <a:ea typeface="華康楷書體W5(P)" pitchFamily="2" charset="-120"/>
              <a:cs typeface="Times New Roman" pitchFamily="18" charset="0"/>
            </a:endParaRPr>
          </a:p>
        </p:txBody>
      </p:sp>
      <p:sp>
        <p:nvSpPr>
          <p:cNvPr id="1035" name="矩形 81"/>
          <p:cNvSpPr>
            <a:spLocks noChangeArrowheads="1"/>
          </p:cNvSpPr>
          <p:nvPr/>
        </p:nvSpPr>
        <p:spPr bwMode="auto">
          <a:xfrm>
            <a:off x="750431" y="3652722"/>
            <a:ext cx="20313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/>
            <a:r>
              <a:rPr lang="zh-TW" altLang="en-US" sz="2400" dirty="0">
                <a:latin typeface="華康超黑體(P)" pitchFamily="2" charset="-120"/>
                <a:ea typeface="華康超黑體(P)" pitchFamily="2" charset="-120"/>
                <a:cs typeface="Times New Roman" pitchFamily="18" charset="0"/>
              </a:rPr>
              <a:t>可自行錄製或</a:t>
            </a:r>
            <a:endParaRPr lang="en-US" altLang="zh-TW" sz="2400" dirty="0">
              <a:latin typeface="華康超黑體(P)" pitchFamily="2" charset="-120"/>
              <a:ea typeface="華康超黑體(P)" pitchFamily="2" charset="-120"/>
              <a:cs typeface="Times New Roman" pitchFamily="18" charset="0"/>
            </a:endParaRPr>
          </a:p>
          <a:p>
            <a:pPr algn="ctr" eaLnBrk="1"/>
            <a:r>
              <a:rPr lang="zh-TW" altLang="en-US" sz="2400" dirty="0">
                <a:latin typeface="華康超黑體(P)" pitchFamily="2" charset="-120"/>
                <a:ea typeface="華康超黑體(P)" pitchFamily="2" charset="-120"/>
                <a:cs typeface="Times New Roman" pitchFamily="18" charset="0"/>
              </a:rPr>
              <a:t>使用現有教材</a:t>
            </a:r>
          </a:p>
        </p:txBody>
      </p:sp>
      <p:sp>
        <p:nvSpPr>
          <p:cNvPr id="26" name="矩形 25"/>
          <p:cNvSpPr/>
          <p:nvPr/>
        </p:nvSpPr>
        <p:spPr>
          <a:xfrm>
            <a:off x="683568" y="804585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3600" dirty="0" smtClean="0">
                <a:solidFill>
                  <a:srgbClr val="0000FF"/>
                </a:solidFill>
                <a:latin typeface="華康超黑體(P)" pitchFamily="2" charset="-120"/>
                <a:ea typeface="華康超黑體(P)" pitchFamily="2" charset="-120"/>
              </a:rPr>
              <a:t>翻轉教學其實不難！</a:t>
            </a:r>
            <a:endParaRPr lang="en-US" altLang="zh-TW" sz="3600" dirty="0">
              <a:solidFill>
                <a:srgbClr val="0000FF"/>
              </a:solidFill>
              <a:latin typeface="華康超黑體(P)" pitchFamily="2" charset="-120"/>
              <a:ea typeface="華康超黑體(P)" pitchFamily="2" charset="-12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8704352" y="0"/>
            <a:ext cx="441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</a:rPr>
              <a:t>10</a:t>
            </a:r>
            <a:endParaRPr lang="en-US" altLang="zh-TW" b="1" dirty="0">
              <a:solidFill>
                <a:schemeClr val="bg1"/>
              </a:solidFill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1221582" y="4483719"/>
            <a:ext cx="6774656" cy="556594"/>
            <a:chOff x="1221582" y="4483719"/>
            <a:chExt cx="6774656" cy="556594"/>
          </a:xfrm>
        </p:grpSpPr>
        <p:cxnSp>
          <p:nvCxnSpPr>
            <p:cNvPr id="30" name="肘形接點 29"/>
            <p:cNvCxnSpPr>
              <a:stCxn id="1035" idx="2"/>
              <a:endCxn id="74" idx="0"/>
            </p:cNvCxnSpPr>
            <p:nvPr/>
          </p:nvCxnSpPr>
          <p:spPr>
            <a:xfrm rot="5400000">
              <a:off x="1215541" y="4489760"/>
              <a:ext cx="556594" cy="544512"/>
            </a:xfrm>
            <a:prstGeom prst="bentConnector3">
              <a:avLst>
                <a:gd name="adj1" fmla="val 50000"/>
              </a:avLst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肘形接點 30"/>
            <p:cNvCxnSpPr>
              <a:stCxn id="1035" idx="2"/>
              <a:endCxn id="75" idx="0"/>
            </p:cNvCxnSpPr>
            <p:nvPr/>
          </p:nvCxnSpPr>
          <p:spPr>
            <a:xfrm rot="16200000" flipH="1">
              <a:off x="2336712" y="3913100"/>
              <a:ext cx="556594" cy="1697831"/>
            </a:xfrm>
            <a:prstGeom prst="bentConnector3">
              <a:avLst>
                <a:gd name="adj1" fmla="val 50000"/>
              </a:avLst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肘形接點 33"/>
            <p:cNvCxnSpPr>
              <a:stCxn id="1035" idx="2"/>
              <a:endCxn id="76" idx="0"/>
            </p:cNvCxnSpPr>
            <p:nvPr/>
          </p:nvCxnSpPr>
          <p:spPr>
            <a:xfrm rot="16200000" flipH="1">
              <a:off x="3465425" y="2784388"/>
              <a:ext cx="556594" cy="3955256"/>
            </a:xfrm>
            <a:prstGeom prst="bentConnector3">
              <a:avLst>
                <a:gd name="adj1" fmla="val 50000"/>
              </a:avLst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肘形接點 36"/>
            <p:cNvCxnSpPr>
              <a:stCxn id="1035" idx="2"/>
              <a:endCxn id="77" idx="0"/>
            </p:cNvCxnSpPr>
            <p:nvPr/>
          </p:nvCxnSpPr>
          <p:spPr>
            <a:xfrm rot="16200000" flipH="1">
              <a:off x="4602869" y="1646944"/>
              <a:ext cx="556594" cy="6230144"/>
            </a:xfrm>
            <a:prstGeom prst="bentConnector3">
              <a:avLst>
                <a:gd name="adj1" fmla="val 50000"/>
              </a:avLst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群組 5"/>
          <p:cNvGrpSpPr/>
          <p:nvPr/>
        </p:nvGrpSpPr>
        <p:grpSpPr>
          <a:xfrm>
            <a:off x="3111500" y="3300586"/>
            <a:ext cx="1600199" cy="1017588"/>
            <a:chOff x="3111500" y="3300586"/>
            <a:chExt cx="1600199" cy="1017588"/>
          </a:xfrm>
        </p:grpSpPr>
        <p:sp>
          <p:nvSpPr>
            <p:cNvPr id="52" name="Rectangle 23"/>
            <p:cNvSpPr>
              <a:spLocks noChangeArrowheads="1"/>
            </p:cNvSpPr>
            <p:nvPr/>
          </p:nvSpPr>
          <p:spPr bwMode="auto">
            <a:xfrm>
              <a:off x="3111500" y="3846686"/>
              <a:ext cx="1600199" cy="471488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>
              <a:outerShdw blurRad="101600" dist="88900" dir="2700000" algn="tl" rotWithShape="0">
                <a:prstClr val="black">
                  <a:alpha val="32000"/>
                </a:prstClr>
              </a:outerShdw>
            </a:effectLst>
          </p:spPr>
          <p:txBody>
            <a:bodyPr wrap="none" anchor="ctr"/>
            <a:lstStyle/>
            <a:p>
              <a:pPr algn="ctr" eaLnBrk="1">
                <a:defRPr/>
              </a:pPr>
              <a:r>
                <a:rPr lang="zh-TW" altLang="en-US" sz="2400" dirty="0">
                  <a:solidFill>
                    <a:schemeClr val="bg1"/>
                  </a:solidFill>
                  <a:latin typeface="Arial" charset="0"/>
                  <a:ea typeface="華康超明體(P)" pitchFamily="2" charset="-120"/>
                </a:rPr>
                <a:t>翻轉教學</a:t>
              </a:r>
            </a:p>
          </p:txBody>
        </p:sp>
        <p:cxnSp>
          <p:nvCxnSpPr>
            <p:cNvPr id="61" name="AutoShape 19"/>
            <p:cNvCxnSpPr>
              <a:cxnSpLocks noChangeShapeType="1"/>
              <a:stCxn id="56" idx="2"/>
              <a:endCxn id="52" idx="0"/>
            </p:cNvCxnSpPr>
            <p:nvPr/>
          </p:nvCxnSpPr>
          <p:spPr bwMode="auto">
            <a:xfrm>
              <a:off x="3911600" y="3300586"/>
              <a:ext cx="0" cy="546099"/>
            </a:xfrm>
            <a:prstGeom prst="straightConnector1">
              <a:avLst/>
            </a:prstGeom>
            <a:noFill/>
            <a:ln w="6350">
              <a:solidFill>
                <a:schemeClr val="accent5">
                  <a:lumMod val="25000"/>
                </a:schemeClr>
              </a:solidFill>
              <a:round/>
              <a:headEnd/>
              <a:tailEnd type="triangle" w="med" len="med"/>
            </a:ln>
          </p:spPr>
        </p:cxnSp>
        <p:sp>
          <p:nvSpPr>
            <p:cNvPr id="32" name="矩形 31"/>
            <p:cNvSpPr/>
            <p:nvPr/>
          </p:nvSpPr>
          <p:spPr>
            <a:xfrm>
              <a:off x="3203848" y="3429000"/>
              <a:ext cx="5950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1600" dirty="0" smtClean="0"/>
                <a:t>上課</a:t>
              </a:r>
              <a:endParaRPr lang="zh-TW" altLang="en-US" sz="1600" dirty="0"/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946150" y="1767061"/>
            <a:ext cx="2265829" cy="1533525"/>
            <a:chOff x="946150" y="1767061"/>
            <a:chExt cx="2265829" cy="1533525"/>
          </a:xfrm>
        </p:grpSpPr>
        <p:sp>
          <p:nvSpPr>
            <p:cNvPr id="53" name="Rectangle 26"/>
            <p:cNvSpPr>
              <a:spLocks noChangeArrowheads="1"/>
            </p:cNvSpPr>
            <p:nvPr/>
          </p:nvSpPr>
          <p:spPr bwMode="auto">
            <a:xfrm>
              <a:off x="946150" y="2827511"/>
              <a:ext cx="1600199" cy="4730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accent5">
                  <a:lumMod val="25000"/>
                </a:schemeClr>
              </a:solidFill>
              <a:miter lim="800000"/>
              <a:headEnd/>
              <a:tailEnd/>
            </a:ln>
            <a:effectLst>
              <a:outerShdw blurRad="101600" dist="88900" dir="2700000" algn="tl" rotWithShape="0">
                <a:prstClr val="black">
                  <a:alpha val="32000"/>
                </a:prstClr>
              </a:outerShdw>
            </a:effectLst>
          </p:spPr>
          <p:txBody>
            <a:bodyPr wrap="none" anchor="ctr"/>
            <a:lstStyle/>
            <a:p>
              <a:pPr algn="ctr" eaLnBrk="1">
                <a:defRPr/>
              </a:pPr>
              <a:r>
                <a:rPr lang="zh-TW" altLang="en-US" sz="2400" dirty="0">
                  <a:solidFill>
                    <a:schemeClr val="tx1"/>
                  </a:solidFill>
                  <a:latin typeface="Arial" charset="0"/>
                  <a:ea typeface="華康超明體(P)" pitchFamily="2" charset="-120"/>
                </a:rPr>
                <a:t>線上課程</a:t>
              </a:r>
            </a:p>
          </p:txBody>
        </p:sp>
        <p:sp>
          <p:nvSpPr>
            <p:cNvPr id="58" name="Rectangle 26"/>
            <p:cNvSpPr>
              <a:spLocks noChangeArrowheads="1"/>
            </p:cNvSpPr>
            <p:nvPr/>
          </p:nvSpPr>
          <p:spPr bwMode="auto">
            <a:xfrm>
              <a:off x="946150" y="1767061"/>
              <a:ext cx="1600199" cy="4714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>
              <a:outerShdw blurRad="101600" dist="88900" dir="2700000" algn="tl" rotWithShape="0">
                <a:prstClr val="black">
                  <a:alpha val="32000"/>
                </a:prstClr>
              </a:outerShdw>
            </a:effectLst>
          </p:spPr>
          <p:txBody>
            <a:bodyPr wrap="none" anchor="ctr"/>
            <a:lstStyle/>
            <a:p>
              <a:pPr algn="ctr" eaLnBrk="1">
                <a:defRPr/>
              </a:pPr>
              <a:r>
                <a:rPr lang="zh-TW" altLang="en-US" sz="2400" dirty="0">
                  <a:solidFill>
                    <a:srgbClr val="C00000"/>
                  </a:solidFill>
                  <a:latin typeface="Arial" charset="0"/>
                  <a:ea typeface="華康超明體(P)" pitchFamily="2" charset="-120"/>
                </a:rPr>
                <a:t>修課學生</a:t>
              </a:r>
            </a:p>
          </p:txBody>
        </p:sp>
        <p:cxnSp>
          <p:nvCxnSpPr>
            <p:cNvPr id="64" name="AutoShape 19"/>
            <p:cNvCxnSpPr>
              <a:cxnSpLocks noChangeShapeType="1"/>
              <a:stCxn id="58" idx="2"/>
              <a:endCxn id="53" idx="0"/>
            </p:cNvCxnSpPr>
            <p:nvPr/>
          </p:nvCxnSpPr>
          <p:spPr bwMode="auto">
            <a:xfrm>
              <a:off x="1746250" y="2238549"/>
              <a:ext cx="0" cy="588962"/>
            </a:xfrm>
            <a:prstGeom prst="straightConnector1">
              <a:avLst/>
            </a:prstGeom>
            <a:noFill/>
            <a:ln w="6350">
              <a:solidFill>
                <a:schemeClr val="accent5">
                  <a:lumMod val="25000"/>
                </a:schemeClr>
              </a:solidFill>
              <a:round/>
              <a:headEnd/>
              <a:tailEnd type="triangle" w="med" len="med"/>
            </a:ln>
          </p:spPr>
        </p:cxnSp>
        <p:sp>
          <p:nvSpPr>
            <p:cNvPr id="33" name="矩形 32"/>
            <p:cNvSpPr/>
            <p:nvPr/>
          </p:nvSpPr>
          <p:spPr>
            <a:xfrm>
              <a:off x="2411760" y="2395487"/>
              <a:ext cx="8002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1600" dirty="0" smtClean="0"/>
                <a:t>上課前</a:t>
              </a:r>
              <a:endParaRPr lang="zh-TW" altLang="en-US" sz="16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79" grpId="0" animBg="1"/>
      <p:bldP spid="80" grpId="0" uiExpand="1" build="p"/>
      <p:bldP spid="1035" grpId="0" uiExpand="1" build="p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800532" y="0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圓角矩形圖說文字 2"/>
          <p:cNvSpPr/>
          <p:nvPr/>
        </p:nvSpPr>
        <p:spPr>
          <a:xfrm>
            <a:off x="5292080" y="2420888"/>
            <a:ext cx="3024336" cy="1656184"/>
          </a:xfrm>
          <a:prstGeom prst="wedgeRoundRectCallout">
            <a:avLst>
              <a:gd name="adj1" fmla="val -64939"/>
              <a:gd name="adj2" fmla="val -19648"/>
              <a:gd name="adj3" fmla="val 16667"/>
            </a:avLst>
          </a:prstGeom>
          <a:solidFill>
            <a:srgbClr val="EFF8E4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9600" dirty="0" smtClean="0">
                <a:solidFill>
                  <a:srgbClr val="008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解題</a:t>
            </a:r>
            <a:endParaRPr lang="zh-TW" altLang="en-US" sz="9600" dirty="0">
              <a:solidFill>
                <a:srgbClr val="008000"/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30275" y="2561489"/>
            <a:ext cx="81144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8000" dirty="0" smtClean="0">
                <a:latin typeface="華康超黑體(P)" panose="02010600010101010101" pitchFamily="2" charset="-120"/>
                <a:ea typeface="華康超黑體(P)" panose="02010600010101010101" pitchFamily="2" charset="-120"/>
              </a:rPr>
              <a:t>+</a:t>
            </a:r>
            <a:endParaRPr lang="zh-TW" altLang="en-US" sz="8000" dirty="0">
              <a:latin typeface="華康超黑體(P)" panose="02010600010101010101" pitchFamily="2" charset="-120"/>
              <a:ea typeface="華康超黑體(P)" panose="02010600010101010101" pitchFamily="2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876308" y="371703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華康楷書體W5(P)" panose="02010600010101010101" pitchFamily="2" charset="-120"/>
                <a:ea typeface="華康楷書體W5(P)" panose="02010600010101010101" pitchFamily="2" charset="-120"/>
              </a:rPr>
              <a:t>深碗課程</a:t>
            </a:r>
            <a:endParaRPr lang="zh-TW" altLang="en-US" sz="2400" dirty="0">
              <a:latin typeface="華康楷書體W5(P)" panose="02010600010101010101" pitchFamily="2" charset="-120"/>
              <a:ea typeface="華康楷書體W5(P)" panose="02010600010101010101" pitchFamily="2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62021" y="4856633"/>
            <a:ext cx="3024336" cy="1008113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cap="sq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網上自習</a:t>
            </a:r>
            <a:endParaRPr lang="zh-TW" altLang="en-US" sz="4800" dirty="0">
              <a:solidFill>
                <a:schemeClr val="tx1">
                  <a:lumMod val="50000"/>
                  <a:lumOff val="50000"/>
                </a:schemeClr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5292080" y="4509120"/>
            <a:ext cx="3024336" cy="1656184"/>
          </a:xfrm>
          <a:prstGeom prst="wedgeRoundRectCallout">
            <a:avLst>
              <a:gd name="adj1" fmla="val -50219"/>
              <a:gd name="adj2" fmla="val -18921"/>
              <a:gd name="adj3" fmla="val 16667"/>
            </a:avLst>
          </a:prstGeom>
          <a:solidFill>
            <a:srgbClr val="EFF8E4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9600" dirty="0" smtClean="0">
                <a:solidFill>
                  <a:srgbClr val="008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解題</a:t>
            </a:r>
            <a:endParaRPr lang="zh-TW" altLang="en-US" sz="9600" dirty="0">
              <a:solidFill>
                <a:srgbClr val="008000"/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876308" y="580526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華康楷書體W5(P)" panose="02010600010101010101" pitchFamily="2" charset="-120"/>
                <a:ea typeface="華康楷書體W5(P)" panose="02010600010101010101" pitchFamily="2" charset="-120"/>
              </a:rPr>
              <a:t>翻轉教學</a:t>
            </a:r>
            <a:endParaRPr lang="zh-TW" altLang="en-US" sz="2400" dirty="0">
              <a:latin typeface="華康楷書體W5(P)" panose="02010600010101010101" pitchFamily="2" charset="-120"/>
              <a:ea typeface="華康楷書體W5(P)" panose="02010600010101010101" pitchFamily="2" charset="-120"/>
            </a:endParaRPr>
          </a:p>
        </p:txBody>
      </p:sp>
      <p:sp>
        <p:nvSpPr>
          <p:cNvPr id="7" name="向右箭號 6"/>
          <p:cNvSpPr/>
          <p:nvPr/>
        </p:nvSpPr>
        <p:spPr>
          <a:xfrm>
            <a:off x="4199637" y="5049180"/>
            <a:ext cx="792088" cy="57606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圖說文字 12"/>
          <p:cNvSpPr/>
          <p:nvPr/>
        </p:nvSpPr>
        <p:spPr>
          <a:xfrm>
            <a:off x="5292080" y="332656"/>
            <a:ext cx="3024336" cy="1656184"/>
          </a:xfrm>
          <a:prstGeom prst="wedgeRoundRectCallout">
            <a:avLst>
              <a:gd name="adj1" fmla="val -50219"/>
              <a:gd name="adj2" fmla="val -18921"/>
              <a:gd name="adj3" fmla="val 16667"/>
            </a:avLst>
          </a:prstGeom>
          <a:solidFill>
            <a:srgbClr val="EFF8E4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9600" dirty="0" smtClean="0">
                <a:solidFill>
                  <a:srgbClr val="008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解題</a:t>
            </a:r>
            <a:endParaRPr lang="zh-TW" altLang="en-US" sz="9600" dirty="0">
              <a:solidFill>
                <a:srgbClr val="008000"/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890862" y="569072"/>
            <a:ext cx="13292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Problem-</a:t>
            </a:r>
          </a:p>
          <a:p>
            <a:pPr algn="ctr"/>
            <a:r>
              <a:rPr lang="en-US" altLang="zh-TW" sz="24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Based </a:t>
            </a:r>
          </a:p>
          <a:p>
            <a:pPr algn="ctr"/>
            <a:r>
              <a:rPr lang="en-US" altLang="zh-TW" sz="24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Learning</a:t>
            </a:r>
            <a:endParaRPr lang="zh-TW" altLang="en-US" sz="2400" dirty="0"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12" name="矩形圖說文字 11"/>
          <p:cNvSpPr/>
          <p:nvPr/>
        </p:nvSpPr>
        <p:spPr>
          <a:xfrm>
            <a:off x="762021" y="2492896"/>
            <a:ext cx="3024336" cy="1584176"/>
          </a:xfrm>
          <a:prstGeom prst="wedgeRectCallout">
            <a:avLst>
              <a:gd name="adj1" fmla="val 64700"/>
              <a:gd name="adj2" fmla="val 10921"/>
            </a:avLst>
          </a:prstGeom>
          <a:solidFill>
            <a:srgbClr val="FFEFFF"/>
          </a:solidFill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9600" dirty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講課</a:t>
            </a:r>
            <a:endParaRPr lang="zh-TW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755576" y="692695"/>
            <a:ext cx="3024336" cy="1008113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 smtClean="0">
                <a:solidFill>
                  <a:schemeClr val="bg1">
                    <a:lumMod val="65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自求多福</a:t>
            </a:r>
            <a:endParaRPr lang="zh-TW" altLang="en-US" sz="4800" dirty="0">
              <a:solidFill>
                <a:schemeClr val="bg1">
                  <a:lumMod val="65000"/>
                </a:schemeClr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cxnSp>
        <p:nvCxnSpPr>
          <p:cNvPr id="17" name="直線單箭頭接點 16"/>
          <p:cNvCxnSpPr>
            <a:stCxn id="12" idx="2"/>
            <a:endCxn id="8" idx="0"/>
          </p:cNvCxnSpPr>
          <p:nvPr/>
        </p:nvCxnSpPr>
        <p:spPr>
          <a:xfrm>
            <a:off x="2274189" y="4077072"/>
            <a:ext cx="0" cy="77956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1515028" y="4311423"/>
            <a:ext cx="1556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華康楷書體W5(P)" panose="02010600010101010101" pitchFamily="2" charset="-120"/>
                <a:ea typeface="華康楷書體W5(P)" panose="02010600010101010101" pitchFamily="2" charset="-120"/>
              </a:rPr>
              <a:t>錄製  課程</a:t>
            </a:r>
            <a:endParaRPr lang="zh-TW" altLang="en-US" sz="2400" dirty="0">
              <a:latin typeface="華康楷書體W5(P)" panose="02010600010101010101" pitchFamily="2" charset="-120"/>
              <a:ea typeface="華康楷書體W5(P)" panose="02010600010101010101" pitchFamily="2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-934" y="6457890"/>
            <a:ext cx="9144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深碗課程、翻轉教學、</a:t>
            </a:r>
            <a:r>
              <a:rPr lang="en-US" altLang="zh-TW" sz="20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PBL </a:t>
            </a:r>
            <a:r>
              <a:rPr lang="zh-TW" altLang="en-US" sz="20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三者之間的意外相似性</a:t>
            </a:r>
            <a:endParaRPr lang="zh-TW" altLang="en-US" sz="2000" dirty="0"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8710732" y="0"/>
            <a:ext cx="42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70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 animBg="1"/>
      <p:bldP spid="9" grpId="0" animBg="1"/>
      <p:bldP spid="11" grpId="0"/>
      <p:bldP spid="7" grpId="0" animBg="1"/>
      <p:bldP spid="13" grpId="0" animBg="1"/>
      <p:bldP spid="14" grpId="0"/>
      <p:bldP spid="12" grpId="0" animBg="1"/>
      <p:bldP spid="16" grpId="0" animBg="1"/>
      <p:bldP spid="19" grpId="0"/>
      <p:bldP spid="18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i1.wp.com/www.brainpickings.org/wp-content/uploads/2013/08/tobeornottobe_adventure4.jpg?w=500&amp;ssl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125" y="270243"/>
            <a:ext cx="4392488" cy="640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7223281" y="6543575"/>
            <a:ext cx="1920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Cartoon: Brain Pickings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16188" y="188640"/>
            <a:ext cx="56236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4800" dirty="0" smtClean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To be, or not to be,</a:t>
            </a:r>
          </a:p>
          <a:p>
            <a:pPr algn="ctr"/>
            <a:r>
              <a:rPr lang="en-US" altLang="zh-TW" sz="4800" dirty="0" smtClean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that is the question...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7380312" y="548680"/>
            <a:ext cx="71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Hamlet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704352" y="0"/>
            <a:ext cx="441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49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6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88" t="5900" r="6567"/>
          <a:stretch/>
        </p:blipFill>
        <p:spPr>
          <a:xfrm>
            <a:off x="1595908" y="0"/>
            <a:ext cx="6504484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84846" y="188640"/>
            <a:ext cx="4963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5400" dirty="0" smtClean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Trolley problem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256162" y="960983"/>
            <a:ext cx="1723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Philippa 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Foot </a:t>
            </a:r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(1967)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704352" y="0"/>
            <a:ext cx="441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13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1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704352" y="0"/>
            <a:ext cx="441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14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9144000" cy="686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7" rIns="91412" bIns="45707">
            <a:spAutoFit/>
          </a:bodyPr>
          <a:lstStyle/>
          <a:p>
            <a:pPr algn="ctr"/>
            <a:r>
              <a:rPr lang="zh-TW" altLang="en-US" sz="11000" dirty="0" smtClean="0">
                <a:solidFill>
                  <a:srgbClr val="C00000"/>
                </a:solidFill>
                <a:latin typeface="華康超黑體(P)" pitchFamily="2" charset="-120"/>
                <a:ea typeface="華康超黑體(P)" pitchFamily="2" charset="-120"/>
              </a:rPr>
              <a:t>人生</a:t>
            </a:r>
            <a:r>
              <a:rPr lang="zh-TW" altLang="en-US" sz="11000" dirty="0" smtClean="0">
                <a:latin typeface="華康超黑體(P)" pitchFamily="2" charset="-120"/>
                <a:ea typeface="華康超黑體(P)" pitchFamily="2" charset="-120"/>
              </a:rPr>
              <a:t>充滿問題</a:t>
            </a:r>
            <a:endParaRPr lang="en-US" altLang="zh-TW" sz="11000" dirty="0" smtClean="0">
              <a:latin typeface="華康超黑體(P)" pitchFamily="2" charset="-120"/>
              <a:ea typeface="華康超黑體(P)" pitchFamily="2" charset="-120"/>
            </a:endParaRPr>
          </a:p>
          <a:p>
            <a:pPr algn="ctr"/>
            <a:r>
              <a:rPr lang="zh-TW" altLang="en-US" sz="11000" dirty="0">
                <a:latin typeface="華康超黑體(P)" pitchFamily="2" charset="-120"/>
                <a:ea typeface="華康超黑體(P)" pitchFamily="2" charset="-120"/>
              </a:rPr>
              <a:t>問題誘發</a:t>
            </a:r>
            <a:r>
              <a:rPr lang="zh-TW" altLang="en-US" sz="11000" dirty="0">
                <a:solidFill>
                  <a:srgbClr val="C00000"/>
                </a:solidFill>
                <a:latin typeface="華康超黑體(P)" pitchFamily="2" charset="-120"/>
                <a:ea typeface="華康超黑體(P)" pitchFamily="2" charset="-120"/>
              </a:rPr>
              <a:t>反思</a:t>
            </a:r>
            <a:endParaRPr lang="en-US" altLang="zh-TW" sz="11000" dirty="0">
              <a:solidFill>
                <a:srgbClr val="C00000"/>
              </a:solidFill>
              <a:latin typeface="華康超黑體(P)" pitchFamily="2" charset="-120"/>
              <a:ea typeface="華康超黑體(P)" pitchFamily="2" charset="-120"/>
            </a:endParaRPr>
          </a:p>
          <a:p>
            <a:pPr algn="ctr"/>
            <a:r>
              <a:rPr lang="zh-TW" altLang="en-US" sz="11000" dirty="0" smtClean="0">
                <a:latin typeface="華康超黑體(P)" pitchFamily="2" charset="-120"/>
                <a:ea typeface="華康超黑體(P)" pitchFamily="2" charset="-120"/>
              </a:rPr>
              <a:t>操練</a:t>
            </a:r>
            <a:r>
              <a:rPr lang="zh-TW" altLang="en-US" sz="11000" dirty="0" smtClean="0">
                <a:solidFill>
                  <a:srgbClr val="C00000"/>
                </a:solidFill>
                <a:latin typeface="華康超黑體(P)" pitchFamily="2" charset="-120"/>
                <a:ea typeface="華康超黑體(P)" pitchFamily="2" charset="-120"/>
              </a:rPr>
              <a:t>解題</a:t>
            </a:r>
            <a:r>
              <a:rPr lang="zh-TW" altLang="en-US" sz="11000" dirty="0" smtClean="0">
                <a:latin typeface="華康超黑體(P)" pitchFamily="2" charset="-120"/>
                <a:ea typeface="華康超黑體(P)" pitchFamily="2" charset="-120"/>
              </a:rPr>
              <a:t>流程</a:t>
            </a:r>
            <a:endParaRPr lang="en-US" altLang="zh-TW" sz="11000" dirty="0">
              <a:latin typeface="華康超黑體(P)" pitchFamily="2" charset="-120"/>
              <a:ea typeface="華康超黑體(P)" pitchFamily="2" charset="-120"/>
            </a:endParaRPr>
          </a:p>
          <a:p>
            <a:pPr algn="ctr"/>
            <a:r>
              <a:rPr lang="zh-TW" altLang="en-US" sz="11000" dirty="0" smtClean="0">
                <a:latin typeface="華康超黑體(P)" pitchFamily="2" charset="-120"/>
                <a:ea typeface="華康超黑體(P)" pitchFamily="2" charset="-120"/>
              </a:rPr>
              <a:t>成就帶來</a:t>
            </a:r>
            <a:r>
              <a:rPr lang="zh-TW" altLang="en-US" sz="11000" dirty="0" smtClean="0">
                <a:solidFill>
                  <a:srgbClr val="C00000"/>
                </a:solidFill>
                <a:latin typeface="華康超黑體(P)" pitchFamily="2" charset="-120"/>
                <a:ea typeface="華康超黑體(P)" pitchFamily="2" charset="-120"/>
              </a:rPr>
              <a:t>自信</a:t>
            </a:r>
            <a:endParaRPr lang="en-US" altLang="zh-TW" sz="11000" dirty="0" smtClean="0">
              <a:solidFill>
                <a:srgbClr val="C00000"/>
              </a:solidFill>
              <a:latin typeface="華康超黑體(P)" pitchFamily="2" charset="-120"/>
              <a:ea typeface="華康超黑體(P)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468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9144000" cy="686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7" rIns="91412" bIns="45707">
            <a:spAutoFit/>
          </a:bodyPr>
          <a:lstStyle/>
          <a:p>
            <a:pPr algn="ctr"/>
            <a:r>
              <a:rPr lang="zh-TW" altLang="en-US" sz="11000" dirty="0" smtClean="0">
                <a:latin typeface="華康超黑體(P)" pitchFamily="2" charset="-120"/>
                <a:ea typeface="華康超黑體(P)" pitchFamily="2" charset="-120"/>
              </a:rPr>
              <a:t>課後作業</a:t>
            </a:r>
            <a:endParaRPr lang="en-US" altLang="zh-TW" sz="11000" dirty="0" smtClean="0">
              <a:latin typeface="華康超黑體(P)" pitchFamily="2" charset="-120"/>
              <a:ea typeface="華康超黑體(P)" pitchFamily="2" charset="-120"/>
            </a:endParaRPr>
          </a:p>
          <a:p>
            <a:pPr algn="ctr"/>
            <a:r>
              <a:rPr lang="zh-TW" altLang="en-US" sz="11000" dirty="0" smtClean="0">
                <a:latin typeface="華康超黑體(P)" pitchFamily="2" charset="-120"/>
                <a:ea typeface="華康超黑體(P)" pitchFamily="2" charset="-120"/>
              </a:rPr>
              <a:t>時事問題</a:t>
            </a:r>
            <a:endParaRPr lang="en-US" altLang="zh-TW" sz="11000" dirty="0">
              <a:latin typeface="華康超黑體(P)" pitchFamily="2" charset="-120"/>
              <a:ea typeface="華康超黑體(P)" pitchFamily="2" charset="-120"/>
            </a:endParaRPr>
          </a:p>
          <a:p>
            <a:pPr algn="ctr"/>
            <a:r>
              <a:rPr lang="zh-TW" altLang="en-US" sz="11000" dirty="0" smtClean="0">
                <a:latin typeface="華康超黑體(P)" pitchFamily="2" charset="-120"/>
                <a:ea typeface="華康超黑體(P)" pitchFamily="2" charset="-120"/>
              </a:rPr>
              <a:t>專案</a:t>
            </a:r>
            <a:r>
              <a:rPr lang="zh-TW" altLang="en-US" sz="11000" dirty="0">
                <a:latin typeface="華康超黑體(P)" pitchFamily="2" charset="-120"/>
                <a:ea typeface="華康超黑體(P)" pitchFamily="2" charset="-120"/>
              </a:rPr>
              <a:t>研究</a:t>
            </a:r>
            <a:endParaRPr lang="en-US" altLang="zh-TW" sz="11000" dirty="0">
              <a:latin typeface="華康超黑體(P)" pitchFamily="2" charset="-120"/>
              <a:ea typeface="華康超黑體(P)" pitchFamily="2" charset="-120"/>
            </a:endParaRPr>
          </a:p>
          <a:p>
            <a:pPr algn="ctr"/>
            <a:r>
              <a:rPr lang="zh-TW" altLang="en-US" sz="11000" dirty="0" smtClean="0">
                <a:latin typeface="華康超黑體(P)" pitchFamily="2" charset="-120"/>
                <a:ea typeface="華康超黑體(P)" pitchFamily="2" charset="-120"/>
              </a:rPr>
              <a:t>實習實踐</a:t>
            </a:r>
            <a:endParaRPr lang="en-US" altLang="zh-TW" sz="11000" dirty="0">
              <a:latin typeface="華康超黑體(P)" pitchFamily="2" charset="-120"/>
              <a:ea typeface="華康超黑體(P)" pitchFamily="2" charset="-12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704352" y="0"/>
            <a:ext cx="441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15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95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「救生圈」的圖片搜尋結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9739">
            <a:off x="7619311" y="1142329"/>
            <a:ext cx="1540854" cy="160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9144000" cy="178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7" rIns="91412" bIns="45707">
            <a:spAutoFit/>
          </a:bodyPr>
          <a:lstStyle/>
          <a:p>
            <a:pPr algn="ctr"/>
            <a:r>
              <a:rPr lang="zh-TW" altLang="en-US" sz="11000" dirty="0" smtClean="0">
                <a:solidFill>
                  <a:srgbClr val="FF00FF"/>
                </a:solidFill>
                <a:latin typeface="華康超黑體(P)" pitchFamily="2" charset="-120"/>
                <a:ea typeface="華康超黑體(P)" pitchFamily="2" charset="-120"/>
              </a:rPr>
              <a:t>考前急救班</a:t>
            </a:r>
            <a:endParaRPr lang="en-US" altLang="zh-TW" sz="11000" dirty="0">
              <a:solidFill>
                <a:srgbClr val="FF00FF"/>
              </a:solidFill>
              <a:latin typeface="華康超黑體(P)" pitchFamily="2" charset="-120"/>
              <a:ea typeface="華康超黑體(P)" pitchFamily="2" charset="-12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704351" y="0"/>
            <a:ext cx="441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16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5085184"/>
            <a:ext cx="9144000" cy="178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7" rIns="91412" bIns="45707">
            <a:spAutoFit/>
          </a:bodyPr>
          <a:lstStyle/>
          <a:p>
            <a:pPr algn="ctr"/>
            <a:r>
              <a:rPr lang="zh-TW" altLang="en-US" sz="11000" dirty="0" smtClean="0">
                <a:solidFill>
                  <a:srgbClr val="0000FF"/>
                </a:solidFill>
                <a:latin typeface="華康超黑體(P)" pitchFamily="2" charset="-120"/>
                <a:ea typeface="華康超黑體(P)" pitchFamily="2" charset="-120"/>
              </a:rPr>
              <a:t>考前解題班</a:t>
            </a:r>
            <a:endParaRPr lang="en-US" altLang="zh-TW" sz="11000" dirty="0">
              <a:solidFill>
                <a:srgbClr val="0000FF"/>
              </a:solidFill>
              <a:latin typeface="華康超黑體(P)" pitchFamily="2" charset="-120"/>
              <a:ea typeface="華康超黑體(P)" pitchFamily="2" charset="-120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323528" y="3212976"/>
            <a:ext cx="8496944" cy="412572"/>
            <a:chOff x="467544" y="3212976"/>
            <a:chExt cx="10369152" cy="432048"/>
          </a:xfrm>
        </p:grpSpPr>
        <p:grpSp>
          <p:nvGrpSpPr>
            <p:cNvPr id="5" name="群組 4"/>
            <p:cNvGrpSpPr/>
            <p:nvPr/>
          </p:nvGrpSpPr>
          <p:grpSpPr>
            <a:xfrm>
              <a:off x="467544" y="3212976"/>
              <a:ext cx="5184576" cy="432048"/>
              <a:chOff x="467544" y="3212976"/>
              <a:chExt cx="5184576" cy="432048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467544" y="3212976"/>
                <a:ext cx="576064" cy="432048"/>
              </a:xfrm>
              <a:prstGeom prst="rect">
                <a:avLst/>
              </a:prstGeom>
              <a:solidFill>
                <a:srgbClr val="E9F5DB"/>
              </a:solidFill>
              <a:ln w="6350">
                <a:solidFill>
                  <a:schemeClr val="bg1">
                    <a:lumMod val="75000"/>
                  </a:schemeClr>
                </a:solidFill>
              </a:ln>
              <a:scene3d>
                <a:camera prst="obliqueTopRight">
                  <a:rot lat="600000" lon="0" rev="0"/>
                </a:camera>
                <a:lightRig rig="flat" dir="t"/>
              </a:scene3d>
              <a:sp3d extrusionH="127000"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zh-TW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043608" y="3212976"/>
                <a:ext cx="576064" cy="43204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  <a:scene3d>
                <a:camera prst="obliqueTopRight">
                  <a:rot lat="600000" lon="0" rev="0"/>
                </a:camera>
                <a:lightRig rig="flat" dir="t"/>
              </a:scene3d>
              <a:sp3d extrusionH="127000"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zh-TW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1619672" y="3212976"/>
                <a:ext cx="576064" cy="432048"/>
              </a:xfrm>
              <a:prstGeom prst="rect">
                <a:avLst/>
              </a:prstGeom>
              <a:solidFill>
                <a:srgbClr val="E9F5DB"/>
              </a:solidFill>
              <a:ln w="6350">
                <a:solidFill>
                  <a:schemeClr val="bg1">
                    <a:lumMod val="75000"/>
                  </a:schemeClr>
                </a:solidFill>
              </a:ln>
              <a:scene3d>
                <a:camera prst="obliqueTopRight">
                  <a:rot lat="600000" lon="0" rev="0"/>
                </a:camera>
                <a:lightRig rig="flat" dir="t"/>
              </a:scene3d>
              <a:sp3d extrusionH="127000"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zh-TW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2195736" y="3212976"/>
                <a:ext cx="576064" cy="43204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  <a:scene3d>
                <a:camera prst="obliqueTopRight">
                  <a:rot lat="600000" lon="0" rev="0"/>
                </a:camera>
                <a:lightRig rig="flat" dir="t"/>
              </a:scene3d>
              <a:sp3d extrusionH="127000"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zh-TW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2771800" y="3212976"/>
                <a:ext cx="576064" cy="432048"/>
              </a:xfrm>
              <a:prstGeom prst="rect">
                <a:avLst/>
              </a:prstGeom>
              <a:solidFill>
                <a:srgbClr val="E9F5DB"/>
              </a:solidFill>
              <a:ln w="6350">
                <a:solidFill>
                  <a:schemeClr val="bg1">
                    <a:lumMod val="75000"/>
                  </a:schemeClr>
                </a:solidFill>
              </a:ln>
              <a:scene3d>
                <a:camera prst="obliqueTopRight">
                  <a:rot lat="600000" lon="0" rev="0"/>
                </a:camera>
                <a:lightRig rig="flat" dir="t"/>
              </a:scene3d>
              <a:sp3d extrusionH="127000"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zh-TW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347864" y="3212976"/>
                <a:ext cx="576064" cy="43204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  <a:scene3d>
                <a:camera prst="obliqueTopRight">
                  <a:rot lat="600000" lon="0" rev="0"/>
                </a:camera>
                <a:lightRig rig="flat" dir="t"/>
              </a:scene3d>
              <a:sp3d extrusionH="127000"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endParaRPr lang="zh-TW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3923928" y="3212976"/>
                <a:ext cx="576064" cy="432048"/>
              </a:xfrm>
              <a:prstGeom prst="rect">
                <a:avLst/>
              </a:prstGeom>
              <a:solidFill>
                <a:srgbClr val="E9F5DB"/>
              </a:solidFill>
              <a:ln w="6350">
                <a:solidFill>
                  <a:schemeClr val="bg1">
                    <a:lumMod val="75000"/>
                  </a:schemeClr>
                </a:solidFill>
              </a:ln>
              <a:scene3d>
                <a:camera prst="obliqueTopRight">
                  <a:rot lat="600000" lon="0" rev="0"/>
                </a:camera>
                <a:lightRig rig="flat" dir="t"/>
              </a:scene3d>
              <a:sp3d extrusionH="127000"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endParaRPr lang="zh-TW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4499992" y="3212976"/>
                <a:ext cx="576064" cy="43204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  <a:scene3d>
                <a:camera prst="obliqueTopRight">
                  <a:rot lat="600000" lon="0" rev="0"/>
                </a:camera>
                <a:lightRig rig="flat" dir="t"/>
              </a:scene3d>
              <a:sp3d extrusionH="127000"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endParaRPr lang="zh-TW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5076056" y="3212976"/>
                <a:ext cx="576064" cy="432048"/>
              </a:xfrm>
              <a:prstGeom prst="rect">
                <a:avLst/>
              </a:prstGeom>
              <a:solidFill>
                <a:srgbClr val="E9F5DB"/>
              </a:solidFill>
              <a:ln w="6350">
                <a:solidFill>
                  <a:schemeClr val="bg1">
                    <a:lumMod val="75000"/>
                  </a:schemeClr>
                </a:solidFill>
              </a:ln>
              <a:scene3d>
                <a:camera prst="obliqueTopRight">
                  <a:rot lat="600000" lon="0" rev="0"/>
                </a:camera>
                <a:lightRig rig="flat" dir="t"/>
              </a:scene3d>
              <a:sp3d extrusionH="127000"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0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  <a:endParaRPr lang="zh-TW" alt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群組 15"/>
            <p:cNvGrpSpPr/>
            <p:nvPr/>
          </p:nvGrpSpPr>
          <p:grpSpPr>
            <a:xfrm>
              <a:off x="5652120" y="3212976"/>
              <a:ext cx="5184576" cy="432048"/>
              <a:chOff x="1043608" y="3212976"/>
              <a:chExt cx="5184576" cy="432048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1043608" y="3212976"/>
                <a:ext cx="576064" cy="43204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  <a:scene3d>
                <a:camera prst="obliqueTopRight">
                  <a:rot lat="600000" lon="0" rev="0"/>
                </a:camera>
                <a:lightRig rig="flat" dir="t"/>
              </a:scene3d>
              <a:sp3d extrusionH="127000"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endParaRPr lang="zh-TW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1619672" y="3212976"/>
                <a:ext cx="576064" cy="432048"/>
              </a:xfrm>
              <a:prstGeom prst="rect">
                <a:avLst/>
              </a:prstGeom>
              <a:solidFill>
                <a:srgbClr val="E9F5DB"/>
              </a:solidFill>
              <a:ln w="6350">
                <a:solidFill>
                  <a:schemeClr val="bg1">
                    <a:lumMod val="75000"/>
                  </a:schemeClr>
                </a:solidFill>
              </a:ln>
              <a:scene3d>
                <a:camera prst="obliqueTopRight">
                  <a:rot lat="600000" lon="0" rev="0"/>
                </a:camera>
                <a:lightRig rig="flat" dir="t"/>
              </a:scene3d>
              <a:sp3d extrusionH="127000"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11</a:t>
                </a:r>
                <a:endParaRPr lang="zh-TW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2195736" y="3212976"/>
                <a:ext cx="576064" cy="43204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  <a:scene3d>
                <a:camera prst="obliqueTopRight">
                  <a:rot lat="600000" lon="0" rev="0"/>
                </a:camera>
                <a:lightRig rig="flat" dir="t"/>
              </a:scene3d>
              <a:sp3d extrusionH="127000"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</a:t>
                </a:r>
                <a:endParaRPr lang="zh-TW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2771800" y="3212976"/>
                <a:ext cx="576064" cy="432048"/>
              </a:xfrm>
              <a:prstGeom prst="rect">
                <a:avLst/>
              </a:prstGeom>
              <a:solidFill>
                <a:srgbClr val="E9F5DB"/>
              </a:solidFill>
              <a:ln w="6350">
                <a:solidFill>
                  <a:schemeClr val="bg1">
                    <a:lumMod val="75000"/>
                  </a:schemeClr>
                </a:solidFill>
              </a:ln>
              <a:scene3d>
                <a:camera prst="obliqueTopRight">
                  <a:rot lat="600000" lon="0" rev="0"/>
                </a:camera>
                <a:lightRig rig="flat" dir="t"/>
              </a:scene3d>
              <a:sp3d extrusionH="127000"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13</a:t>
                </a:r>
                <a:endParaRPr lang="zh-TW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3347864" y="3212976"/>
                <a:ext cx="576064" cy="43204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  <a:scene3d>
                <a:camera prst="obliqueTopRight">
                  <a:rot lat="600000" lon="0" rev="0"/>
                </a:camera>
                <a:lightRig rig="flat" dir="t"/>
              </a:scene3d>
              <a:sp3d extrusionH="127000"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14</a:t>
                </a:r>
                <a:endParaRPr lang="zh-TW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3923928" y="3212976"/>
                <a:ext cx="576064" cy="432048"/>
              </a:xfrm>
              <a:prstGeom prst="rect">
                <a:avLst/>
              </a:prstGeom>
              <a:solidFill>
                <a:srgbClr val="E9F5DB"/>
              </a:solidFill>
              <a:ln w="6350">
                <a:solidFill>
                  <a:schemeClr val="bg1">
                    <a:lumMod val="75000"/>
                  </a:schemeClr>
                </a:solidFill>
              </a:ln>
              <a:scene3d>
                <a:camera prst="obliqueTopRight">
                  <a:rot lat="600000" lon="0" rev="0"/>
                </a:camera>
                <a:lightRig rig="flat" dir="t"/>
              </a:scene3d>
              <a:sp3d extrusionH="127000"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15</a:t>
                </a:r>
                <a:endParaRPr lang="zh-TW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4499992" y="3212976"/>
                <a:ext cx="576064" cy="43204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  <a:scene3d>
                <a:camera prst="obliqueTopRight">
                  <a:rot lat="600000" lon="0" rev="0"/>
                </a:camera>
                <a:lightRig rig="flat" dir="t"/>
              </a:scene3d>
              <a:sp3d extrusionH="127000"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16</a:t>
                </a:r>
                <a:endParaRPr lang="zh-TW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5076056" y="3212976"/>
                <a:ext cx="576064" cy="432048"/>
              </a:xfrm>
              <a:prstGeom prst="rect">
                <a:avLst/>
              </a:prstGeom>
              <a:solidFill>
                <a:srgbClr val="E9F5DB"/>
              </a:solidFill>
              <a:ln w="6350">
                <a:solidFill>
                  <a:schemeClr val="bg1">
                    <a:lumMod val="75000"/>
                  </a:schemeClr>
                </a:solidFill>
              </a:ln>
              <a:scene3d>
                <a:camera prst="obliqueTopRight">
                  <a:rot lat="600000" lon="0" rev="0"/>
                </a:camera>
                <a:lightRig rig="flat" dir="t"/>
              </a:scene3d>
              <a:sp3d extrusionH="127000"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17</a:t>
                </a:r>
                <a:endParaRPr lang="zh-TW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5652120" y="3212976"/>
                <a:ext cx="576064" cy="43204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  <a:scene3d>
                <a:camera prst="obliqueTopRight">
                  <a:rot lat="600000" lon="0" rev="0"/>
                </a:camera>
                <a:lightRig rig="flat" dir="t"/>
              </a:scene3d>
              <a:sp3d extrusionH="127000"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0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</a:t>
                </a:r>
                <a:endParaRPr lang="zh-TW" alt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7" name="向下箭號 26"/>
          <p:cNvSpPr/>
          <p:nvPr/>
        </p:nvSpPr>
        <p:spPr>
          <a:xfrm>
            <a:off x="3913468" y="2811167"/>
            <a:ext cx="400045" cy="401809"/>
          </a:xfrm>
          <a:prstGeom prst="downArrow">
            <a:avLst/>
          </a:prstGeom>
          <a:solidFill>
            <a:srgbClr val="FF00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3872240" y="1670823"/>
            <a:ext cx="3724096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3538" indent="-363538">
              <a:spcAft>
                <a:spcPts val="300"/>
              </a:spcAft>
              <a:buAutoNum type="arabicParenBoth"/>
            </a:pPr>
            <a:r>
              <a:rPr lang="zh-TW" altLang="en-US" sz="20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考試當天或前一週討論試題</a:t>
            </a:r>
            <a:endParaRPr lang="en-US" altLang="zh-TW" sz="2000" dirty="0" smtClean="0"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pPr marL="363538" indent="-363538">
              <a:spcAft>
                <a:spcPts val="300"/>
              </a:spcAft>
              <a:buAutoNum type="arabicParenBoth"/>
            </a:pPr>
            <a:r>
              <a:rPr lang="zh-TW" altLang="en-US" sz="20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教師提示每一試題的</a:t>
            </a:r>
            <a:r>
              <a:rPr lang="zh-TW" altLang="en-US" sz="2000" dirty="0" smtClean="0">
                <a:solidFill>
                  <a:srgbClr val="FF00FF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關鍵字</a:t>
            </a:r>
            <a:endParaRPr lang="en-US" altLang="zh-TW" sz="2000" dirty="0" smtClean="0">
              <a:solidFill>
                <a:srgbClr val="FF00FF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pPr marL="363538" indent="-363538">
              <a:spcAft>
                <a:spcPts val="300"/>
              </a:spcAft>
              <a:buAutoNum type="arabicParenBoth"/>
            </a:pPr>
            <a:r>
              <a:rPr lang="zh-TW" altLang="en-US" sz="20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學生就關鍵字提出問題討論</a:t>
            </a:r>
            <a:endParaRPr lang="zh-TW" altLang="en-US" sz="2000" dirty="0"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31" name="向下箭號 30"/>
          <p:cNvSpPr/>
          <p:nvPr/>
        </p:nvSpPr>
        <p:spPr>
          <a:xfrm>
            <a:off x="8139473" y="2830643"/>
            <a:ext cx="400045" cy="401809"/>
          </a:xfrm>
          <a:prstGeom prst="downArrow">
            <a:avLst/>
          </a:prstGeom>
          <a:solidFill>
            <a:srgbClr val="FF00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向下箭號 31"/>
          <p:cNvSpPr/>
          <p:nvPr/>
        </p:nvSpPr>
        <p:spPr>
          <a:xfrm flipV="1">
            <a:off x="3170614" y="3645024"/>
            <a:ext cx="400045" cy="401809"/>
          </a:xfrm>
          <a:prstGeom prst="downArrow">
            <a:avLst/>
          </a:prstGeom>
          <a:solidFill>
            <a:srgbClr val="0000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向下箭號 32"/>
          <p:cNvSpPr/>
          <p:nvPr/>
        </p:nvSpPr>
        <p:spPr>
          <a:xfrm flipV="1">
            <a:off x="7911242" y="3645024"/>
            <a:ext cx="400045" cy="401809"/>
          </a:xfrm>
          <a:prstGeom prst="downArrow">
            <a:avLst/>
          </a:prstGeom>
          <a:solidFill>
            <a:srgbClr val="0000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/>
          <p:cNvSpPr txBox="1"/>
          <p:nvPr/>
        </p:nvSpPr>
        <p:spPr>
          <a:xfrm>
            <a:off x="943597" y="4094570"/>
            <a:ext cx="3724096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3538" indent="-363538">
              <a:spcAft>
                <a:spcPts val="300"/>
              </a:spcAft>
              <a:buAutoNum type="arabicParenBoth"/>
            </a:pPr>
            <a:r>
              <a:rPr lang="zh-TW" altLang="en-US" sz="20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每半學期整理出關鍵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問題集</a:t>
            </a:r>
            <a:endParaRPr lang="en-US" altLang="zh-TW" sz="2000" dirty="0" smtClean="0">
              <a:solidFill>
                <a:srgbClr val="0000FF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pPr marL="363538" indent="-363538">
              <a:spcAft>
                <a:spcPts val="300"/>
              </a:spcAft>
              <a:buAutoNum type="arabicParenBoth"/>
            </a:pPr>
            <a:r>
              <a:rPr lang="zh-TW" altLang="en-US" sz="20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學生自行組團進行自主解題</a:t>
            </a:r>
            <a:endParaRPr lang="en-US" altLang="zh-TW" sz="2000" dirty="0" smtClean="0"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pPr marL="363538" indent="-363538">
              <a:spcAft>
                <a:spcPts val="300"/>
              </a:spcAft>
              <a:buAutoNum type="arabicParenBoth"/>
            </a:pPr>
            <a:r>
              <a:rPr lang="zh-TW" altLang="en-US" sz="20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考試前教師開放給學生提問</a:t>
            </a:r>
            <a:endParaRPr lang="zh-TW" altLang="en-US" sz="2000" dirty="0"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35" name="向下箭號 34"/>
          <p:cNvSpPr/>
          <p:nvPr/>
        </p:nvSpPr>
        <p:spPr>
          <a:xfrm flipV="1">
            <a:off x="2255712" y="3645024"/>
            <a:ext cx="400045" cy="401809"/>
          </a:xfrm>
          <a:prstGeom prst="downArrow">
            <a:avLst/>
          </a:prstGeom>
          <a:solidFill>
            <a:srgbClr val="AFA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向下箭號 35"/>
          <p:cNvSpPr/>
          <p:nvPr/>
        </p:nvSpPr>
        <p:spPr>
          <a:xfrm flipV="1">
            <a:off x="6980267" y="3645024"/>
            <a:ext cx="400045" cy="401809"/>
          </a:xfrm>
          <a:prstGeom prst="downArrow">
            <a:avLst/>
          </a:prstGeom>
          <a:solidFill>
            <a:srgbClr val="AFA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文字方塊 36"/>
          <p:cNvSpPr txBox="1"/>
          <p:nvPr/>
        </p:nvSpPr>
        <p:spPr>
          <a:xfrm>
            <a:off x="4932040" y="4094570"/>
            <a:ext cx="3724096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3538" indent="-363538">
              <a:spcAft>
                <a:spcPts val="300"/>
              </a:spcAft>
              <a:buAutoNum type="alphaLcParenBoth"/>
            </a:pP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考試內容有六成出自問題集</a:t>
            </a:r>
            <a:endParaRPr lang="en-US" altLang="zh-TW" sz="20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pPr marL="363538" indent="-363538">
              <a:spcAft>
                <a:spcPts val="300"/>
              </a:spcAft>
              <a:buAutoNum type="alphaLcParenBoth"/>
            </a:pP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另外兩成題目由問題集衍生</a:t>
            </a:r>
            <a:endParaRPr lang="en-US" altLang="zh-TW" sz="20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pPr marL="363538" indent="-363538">
              <a:spcAft>
                <a:spcPts val="300"/>
              </a:spcAft>
              <a:buAutoNum type="alphaLcParenBoth"/>
            </a:pP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最後兩成題目則為全新題目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3935864" y="3662522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/>
              <a:t>期中考</a:t>
            </a:r>
            <a:endParaRPr lang="zh-TW" altLang="en-US" sz="1600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8236277" y="3662522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/>
              <a:t>期末考</a:t>
            </a:r>
            <a:endParaRPr lang="zh-TW" altLang="en-US" sz="1600" dirty="0"/>
          </a:p>
        </p:txBody>
      </p:sp>
      <p:sp>
        <p:nvSpPr>
          <p:cNvPr id="40" name="向下箭號 39"/>
          <p:cNvSpPr/>
          <p:nvPr/>
        </p:nvSpPr>
        <p:spPr>
          <a:xfrm flipV="1">
            <a:off x="1324737" y="3645024"/>
            <a:ext cx="400045" cy="401809"/>
          </a:xfrm>
          <a:prstGeom prst="downArrow">
            <a:avLst/>
          </a:prstGeom>
          <a:solidFill>
            <a:srgbClr val="D5D5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向下箭號 40"/>
          <p:cNvSpPr/>
          <p:nvPr/>
        </p:nvSpPr>
        <p:spPr>
          <a:xfrm flipV="1">
            <a:off x="6049292" y="3645024"/>
            <a:ext cx="400045" cy="401809"/>
          </a:xfrm>
          <a:prstGeom prst="downArrow">
            <a:avLst/>
          </a:prstGeom>
          <a:solidFill>
            <a:srgbClr val="D5D5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文字方塊 41"/>
          <p:cNvSpPr txBox="1"/>
          <p:nvPr/>
        </p:nvSpPr>
        <p:spPr>
          <a:xfrm>
            <a:off x="827584" y="1772816"/>
            <a:ext cx="2236510" cy="1077218"/>
          </a:xfrm>
          <a:prstGeom prst="rect">
            <a:avLst/>
          </a:prstGeom>
          <a:solidFill>
            <a:srgbClr val="C00000"/>
          </a:solidFill>
          <a:effectLst>
            <a:outerShdw blurRad="76200" dist="76200" dir="2700000" algn="tl" rotWithShape="0">
              <a:prstClr val="black">
                <a:alpha val="32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bg1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把關鍵內容</a:t>
            </a:r>
            <a:endParaRPr lang="en-US" altLang="zh-TW" sz="3200" dirty="0" smtClean="0">
              <a:solidFill>
                <a:schemeClr val="bg1"/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  <a:p>
            <a:pPr algn="ctr"/>
            <a:r>
              <a:rPr lang="zh-TW" altLang="en-US" sz="3200" dirty="0" smtClean="0">
                <a:solidFill>
                  <a:schemeClr val="bg1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轉化成問題</a:t>
            </a:r>
            <a:endParaRPr lang="zh-TW" altLang="en-US" sz="3200" dirty="0">
              <a:solidFill>
                <a:schemeClr val="bg1"/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0470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50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  <p:bldP spid="4" grpId="0" uiExpand="1" build="p"/>
      <p:bldP spid="27" grpId="0" animBg="1"/>
      <p:bldP spid="30" grpId="0" uiExpand="1" build="p"/>
      <p:bldP spid="31" grpId="0" animBg="1"/>
      <p:bldP spid="32" grpId="0" animBg="1"/>
      <p:bldP spid="33" grpId="0" animBg="1"/>
      <p:bldP spid="34" grpId="0" uiExpand="1" build="p"/>
      <p:bldP spid="35" grpId="0" animBg="1"/>
      <p:bldP spid="36" grpId="0" animBg="1"/>
      <p:bldP spid="37" grpId="0" uiExpand="1" build="p"/>
      <p:bldP spid="38" grpId="0" build="p"/>
      <p:bldP spid="39" grpId="0" build="p"/>
      <p:bldP spid="40" grpId="0" animBg="1"/>
      <p:bldP spid="41" grpId="0" animBg="1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800528" y="0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9938" name="Picture 2" descr="http://reports.weforum.org/future-of-jobs-2016/wp-content/blogs.dir/96/mp/image-cache/site/0/foj-topskills.146f5f9b5287ae5393466bc754a9d13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 t="29884" r="2898" b="30444"/>
          <a:stretch/>
        </p:blipFill>
        <p:spPr bwMode="auto">
          <a:xfrm>
            <a:off x="39609" y="2708920"/>
            <a:ext cx="911501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3995936" y="6450268"/>
            <a:ext cx="5129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0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2016</a:t>
            </a:r>
            <a:r>
              <a:rPr lang="en-US" altLang="zh-TW" sz="11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 </a:t>
            </a:r>
            <a:r>
              <a:rPr lang="zh-TW" altLang="en-US" sz="20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年世界經濟論壇 </a:t>
            </a:r>
            <a:r>
              <a:rPr lang="en-US" altLang="zh-TW" sz="20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(WEF)</a:t>
            </a:r>
            <a:r>
              <a:rPr lang="zh-TW" altLang="en-US" sz="20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Top ten job skills</a:t>
            </a:r>
            <a:endParaRPr lang="zh-TW" altLang="en-US" sz="2000" dirty="0"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298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7" rIns="91412" bIns="45707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zh-TW" altLang="en-US" sz="1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超黑體(P)" pitchFamily="2" charset="-120"/>
                <a:ea typeface="華康超黑體(P)" pitchFamily="2" charset="-120"/>
              </a:rPr>
              <a:t>世界經濟論壇</a:t>
            </a:r>
            <a:endParaRPr lang="en-US" altLang="zh-TW" sz="11000" dirty="0" smtClean="0">
              <a:solidFill>
                <a:schemeClr val="tx1">
                  <a:lumMod val="50000"/>
                  <a:lumOff val="50000"/>
                </a:schemeClr>
              </a:solidFill>
              <a:latin typeface="華康超黑體(P)" pitchFamily="2" charset="-120"/>
              <a:ea typeface="華康超黑體(P)" pitchFamily="2" charset="-120"/>
            </a:endParaRPr>
          </a:p>
          <a:p>
            <a:pPr algn="ctr">
              <a:lnSpc>
                <a:spcPct val="90000"/>
              </a:lnSpc>
            </a:pPr>
            <a:r>
              <a:rPr lang="en-US" altLang="zh-TW" sz="8800" dirty="0" smtClean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Top 10 skills</a:t>
            </a:r>
            <a:endParaRPr lang="en-US" altLang="zh-TW" sz="7200" dirty="0">
              <a:solidFill>
                <a:srgbClr val="C00000"/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cxnSp>
        <p:nvCxnSpPr>
          <p:cNvPr id="11" name="直線單箭頭接點 10"/>
          <p:cNvCxnSpPr/>
          <p:nvPr/>
        </p:nvCxnSpPr>
        <p:spPr>
          <a:xfrm flipH="1" flipV="1">
            <a:off x="2627785" y="3861049"/>
            <a:ext cx="2376263" cy="504055"/>
          </a:xfrm>
          <a:prstGeom prst="straightConnector1">
            <a:avLst/>
          </a:prstGeom>
          <a:ln w="127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H="1" flipV="1">
            <a:off x="1948298" y="4084694"/>
            <a:ext cx="3030698" cy="1883991"/>
          </a:xfrm>
          <a:prstGeom prst="straightConnector1">
            <a:avLst/>
          </a:prstGeom>
          <a:ln w="127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H="1">
            <a:off x="3635897" y="3586531"/>
            <a:ext cx="1414123" cy="5892"/>
          </a:xfrm>
          <a:prstGeom prst="straightConnector1">
            <a:avLst/>
          </a:prstGeom>
          <a:ln w="127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0" y="6334780"/>
            <a:ext cx="4003019" cy="52322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chemeClr val="bg1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4~10 = </a:t>
            </a:r>
            <a:r>
              <a:rPr lang="zh-TW" altLang="en-US" sz="2800" dirty="0" smtClean="0">
                <a:solidFill>
                  <a:schemeClr val="bg1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與人相處的能力</a:t>
            </a:r>
            <a:endParaRPr lang="zh-TW" altLang="en-US" sz="2800" dirty="0">
              <a:solidFill>
                <a:schemeClr val="bg1"/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 flipH="1">
            <a:off x="572150" y="3483128"/>
            <a:ext cx="300108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3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TW" altLang="en-US" sz="2000" dirty="0" smtClean="0">
                <a:solidFill>
                  <a:srgbClr val="C00000"/>
                </a:solidFill>
                <a:latin typeface="華康楷書體W5(P)" panose="02010600010101010101" pitchFamily="2" charset="-120"/>
                <a:ea typeface="華康楷書體W5(P)" panose="02010600010101010101" pitchFamily="2" charset="-120"/>
              </a:rPr>
              <a:t>做事</a:t>
            </a:r>
            <a:endParaRPr lang="zh-TW" altLang="en-US" sz="2000" dirty="0">
              <a:solidFill>
                <a:srgbClr val="C00000"/>
              </a:solidFill>
              <a:latin typeface="華康楷書體W5(P)" panose="02010600010101010101" pitchFamily="2" charset="-120"/>
              <a:ea typeface="華康楷書體W5(P)" panose="02010600010101010101" pitchFamily="2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 flipH="1">
            <a:off x="572150" y="4264230"/>
            <a:ext cx="302390" cy="1785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3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altLang="zh-TW" sz="2000" dirty="0" smtClean="0">
              <a:solidFill>
                <a:srgbClr val="C00000"/>
              </a:solidFill>
              <a:latin typeface="華康楷書體W5(P)" panose="02010600010101010101" pitchFamily="2" charset="-120"/>
              <a:ea typeface="華康楷書體W5(P)" panose="02010600010101010101" pitchFamily="2" charset="-12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TW" altLang="en-US" sz="2000" dirty="0" smtClean="0">
                <a:solidFill>
                  <a:srgbClr val="C00000"/>
                </a:solidFill>
                <a:latin typeface="華康楷書體W5(P)" panose="02010600010101010101" pitchFamily="2" charset="-120"/>
                <a:ea typeface="華康楷書體W5(P)" panose="02010600010101010101" pitchFamily="2" charset="-120"/>
              </a:rPr>
              <a:t>做</a:t>
            </a:r>
            <a:endParaRPr lang="en-US" altLang="zh-TW" sz="2000" dirty="0" smtClean="0">
              <a:solidFill>
                <a:srgbClr val="C00000"/>
              </a:solidFill>
              <a:latin typeface="華康楷書體W5(P)" panose="02010600010101010101" pitchFamily="2" charset="-120"/>
              <a:ea typeface="華康楷書體W5(P)" panose="02010600010101010101" pitchFamily="2" charset="-12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TW" altLang="en-US" sz="2000" dirty="0" smtClean="0">
                <a:solidFill>
                  <a:srgbClr val="C00000"/>
                </a:solidFill>
                <a:latin typeface="華康楷書體W5(P)" panose="02010600010101010101" pitchFamily="2" charset="-120"/>
                <a:ea typeface="華康楷書體W5(P)" panose="02010600010101010101" pitchFamily="2" charset="-120"/>
              </a:rPr>
              <a:t>人</a:t>
            </a:r>
            <a:endParaRPr lang="en-US" altLang="zh-TW" sz="2000" dirty="0" smtClean="0">
              <a:solidFill>
                <a:srgbClr val="C00000"/>
              </a:solidFill>
              <a:latin typeface="華康楷書體W5(P)" panose="02010600010101010101" pitchFamily="2" charset="-120"/>
              <a:ea typeface="華康楷書體W5(P)" panose="02010600010101010101" pitchFamily="2" charset="-12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zh-TW" altLang="en-US" sz="2000" dirty="0">
              <a:solidFill>
                <a:srgbClr val="C00000"/>
              </a:solidFill>
              <a:latin typeface="華康楷書體W5(P)" panose="02010600010101010101" pitchFamily="2" charset="-120"/>
              <a:ea typeface="華康楷書體W5(P)" panose="02010600010101010101" pitchFamily="2" charset="-120"/>
            </a:endParaRPr>
          </a:p>
        </p:txBody>
      </p:sp>
      <p:cxnSp>
        <p:nvCxnSpPr>
          <p:cNvPr id="3" name="直線接點 2"/>
          <p:cNvCxnSpPr/>
          <p:nvPr/>
        </p:nvCxnSpPr>
        <p:spPr>
          <a:xfrm>
            <a:off x="251520" y="4215078"/>
            <a:ext cx="3960440" cy="73216"/>
          </a:xfrm>
          <a:prstGeom prst="line">
            <a:avLst/>
          </a:prstGeom>
          <a:ln w="31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8704349" y="0"/>
            <a:ext cx="441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17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75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 uiExpand="1" build="p"/>
      <p:bldP spid="12" grpId="0" animBg="1"/>
      <p:bldP spid="14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800528" y="0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9144000" cy="584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7" rIns="91412" bIns="45707">
            <a:spAutoFit/>
          </a:bodyPr>
          <a:lstStyle/>
          <a:p>
            <a:pPr algn="ctr"/>
            <a:r>
              <a:rPr lang="zh-TW" altLang="en-US" sz="11000" dirty="0" smtClean="0">
                <a:solidFill>
                  <a:srgbClr val="0000FF"/>
                </a:solidFill>
                <a:latin typeface="華康超黑體(P)" pitchFamily="2" charset="-120"/>
                <a:ea typeface="華康超黑體(P)" pitchFamily="2" charset="-120"/>
              </a:rPr>
              <a:t>未來技能</a:t>
            </a:r>
            <a:endParaRPr lang="en-US" altLang="zh-TW" sz="11000" dirty="0" smtClean="0">
              <a:solidFill>
                <a:srgbClr val="0000FF"/>
              </a:solidFill>
              <a:latin typeface="華康超黑體(P)" pitchFamily="2" charset="-120"/>
              <a:ea typeface="華康超黑體(P)" pitchFamily="2" charset="-120"/>
            </a:endParaRPr>
          </a:p>
          <a:p>
            <a:pPr algn="ctr"/>
            <a:r>
              <a:rPr lang="en-US" altLang="zh-TW" sz="8800" dirty="0" smtClean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(1) </a:t>
            </a:r>
            <a:r>
              <a:rPr lang="zh-TW" altLang="en-US" sz="8800" dirty="0" smtClean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解決</a:t>
            </a:r>
            <a:r>
              <a:rPr lang="zh-TW" altLang="en-US" sz="8800" dirty="0" smtClean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問題</a:t>
            </a:r>
            <a:r>
              <a:rPr lang="zh-TW" altLang="en-US" sz="8800" dirty="0" smtClean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能力</a:t>
            </a:r>
            <a:endParaRPr lang="en-US" altLang="zh-TW" sz="8800" dirty="0" smtClean="0"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  <a:p>
            <a:pPr algn="ctr"/>
            <a:r>
              <a:rPr lang="en-US" altLang="zh-TW" sz="8800" dirty="0" smtClean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(2) </a:t>
            </a:r>
            <a:r>
              <a:rPr lang="zh-TW" altLang="en-US" sz="8800" dirty="0" smtClean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批判性</a:t>
            </a:r>
            <a:r>
              <a:rPr lang="zh-TW" altLang="en-US" sz="8800" dirty="0" smtClean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思考</a:t>
            </a:r>
            <a:r>
              <a:rPr lang="zh-TW" altLang="en-US" sz="8800" dirty="0" smtClean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力</a:t>
            </a:r>
            <a:endParaRPr lang="en-US" altLang="zh-TW" sz="8800" dirty="0" smtClean="0"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  <a:p>
            <a:pPr algn="ctr"/>
            <a:r>
              <a:rPr lang="en-US" altLang="zh-TW" sz="8800" dirty="0" smtClean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(3) </a:t>
            </a:r>
            <a:r>
              <a:rPr lang="zh-TW" altLang="en-US" sz="8800" dirty="0" smtClean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創意或</a:t>
            </a:r>
            <a:r>
              <a:rPr lang="zh-TW" altLang="en-US" sz="8800" dirty="0" smtClean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創造</a:t>
            </a:r>
            <a:r>
              <a:rPr lang="zh-TW" altLang="en-US" sz="8800" dirty="0" smtClean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力</a:t>
            </a:r>
            <a:endParaRPr lang="en-US" altLang="zh-TW" sz="8800" dirty="0"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995936" y="6450268"/>
            <a:ext cx="5129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0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2016</a:t>
            </a:r>
            <a:r>
              <a:rPr lang="en-US" altLang="zh-TW" sz="11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 </a:t>
            </a:r>
            <a:r>
              <a:rPr lang="zh-TW" altLang="en-US" sz="20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年世界經濟論壇 </a:t>
            </a:r>
            <a:r>
              <a:rPr lang="en-US" altLang="zh-TW" sz="20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(WEF)</a:t>
            </a:r>
            <a:r>
              <a:rPr lang="zh-TW" altLang="en-US" sz="20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Top ten job skills</a:t>
            </a:r>
            <a:endParaRPr lang="zh-TW" altLang="en-US" sz="2000" dirty="0"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704345" y="0"/>
            <a:ext cx="441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99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768471" y="0"/>
            <a:ext cx="3129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9144000" cy="347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7" rIns="91412" bIns="45707">
            <a:spAutoFit/>
          </a:bodyPr>
          <a:lstStyle/>
          <a:p>
            <a:pPr algn="ctr"/>
            <a:r>
              <a:rPr lang="zh-TW" altLang="en-US" sz="11000" dirty="0" smtClean="0">
                <a:latin typeface="華康超黑體(P)" pitchFamily="2" charset="-120"/>
                <a:ea typeface="華康超黑體(P)" pitchFamily="2" charset="-120"/>
              </a:rPr>
              <a:t>臺灣學生學習</a:t>
            </a:r>
            <a:endParaRPr lang="en-US" altLang="zh-TW" sz="11000" dirty="0" smtClean="0">
              <a:latin typeface="華康超黑體(P)" pitchFamily="2" charset="-120"/>
              <a:ea typeface="華康超黑體(P)" pitchFamily="2" charset="-120"/>
            </a:endParaRPr>
          </a:p>
          <a:p>
            <a:pPr algn="ctr"/>
            <a:r>
              <a:rPr lang="zh-TW" altLang="en-US" sz="11000" dirty="0" smtClean="0">
                <a:latin typeface="華康超黑體(P)" pitchFamily="2" charset="-120"/>
                <a:ea typeface="華康超黑體(P)" pitchFamily="2" charset="-120"/>
              </a:rPr>
              <a:t>的</a:t>
            </a:r>
            <a:r>
              <a:rPr lang="zh-TW" altLang="en-US" sz="11000" dirty="0" smtClean="0">
                <a:solidFill>
                  <a:srgbClr val="C00000"/>
                </a:solidFill>
                <a:latin typeface="華康超黑體(P)" pitchFamily="2" charset="-120"/>
                <a:ea typeface="華康超黑體(P)" pitchFamily="2" charset="-120"/>
              </a:rPr>
              <a:t>最大問題</a:t>
            </a:r>
            <a:r>
              <a:rPr lang="zh-TW" altLang="en-US" sz="11000" dirty="0" smtClean="0">
                <a:latin typeface="華康超黑體(P)" pitchFamily="2" charset="-120"/>
                <a:ea typeface="華康超黑體(P)" pitchFamily="2" charset="-120"/>
              </a:rPr>
              <a:t>？</a:t>
            </a:r>
            <a:endParaRPr lang="en-US" altLang="zh-TW" sz="11000" dirty="0">
              <a:latin typeface="華康超黑體(P)" pitchFamily="2" charset="-120"/>
              <a:ea typeface="華康超黑體(P)" pitchFamily="2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800528" y="0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流程圖: 程序 2"/>
          <p:cNvSpPr/>
          <p:nvPr/>
        </p:nvSpPr>
        <p:spPr>
          <a:xfrm>
            <a:off x="3059832" y="260648"/>
            <a:ext cx="3024336" cy="1512168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effectLst>
            <a:outerShdw blurRad="152400" dist="1016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000" dirty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問題</a:t>
            </a:r>
            <a:endParaRPr lang="zh-TW" altLang="en-US" sz="10000" dirty="0"/>
          </a:p>
        </p:txBody>
      </p:sp>
      <p:sp>
        <p:nvSpPr>
          <p:cNvPr id="7" name="流程圖: 程序 6"/>
          <p:cNvSpPr/>
          <p:nvPr/>
        </p:nvSpPr>
        <p:spPr>
          <a:xfrm>
            <a:off x="3059832" y="2564904"/>
            <a:ext cx="3024336" cy="1512168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effectLst>
            <a:outerShdw blurRad="152400" dist="1016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000" dirty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反思</a:t>
            </a:r>
          </a:p>
        </p:txBody>
      </p:sp>
      <p:cxnSp>
        <p:nvCxnSpPr>
          <p:cNvPr id="8" name="AutoShape 19"/>
          <p:cNvCxnSpPr>
            <a:cxnSpLocks noChangeShapeType="1"/>
            <a:stCxn id="3" idx="2"/>
            <a:endCxn id="7" idx="0"/>
          </p:cNvCxnSpPr>
          <p:nvPr/>
        </p:nvCxnSpPr>
        <p:spPr bwMode="auto">
          <a:xfrm>
            <a:off x="4572000" y="1772816"/>
            <a:ext cx="0" cy="792088"/>
          </a:xfrm>
          <a:prstGeom prst="straightConnector1">
            <a:avLst/>
          </a:prstGeom>
          <a:noFill/>
          <a:ln w="19050">
            <a:solidFill>
              <a:schemeClr val="accent5">
                <a:lumMod val="25000"/>
              </a:schemeClr>
            </a:solidFill>
            <a:round/>
            <a:headEnd/>
            <a:tailEnd type="stealth" w="lg" len="lg"/>
          </a:ln>
        </p:spPr>
      </p:cxnSp>
      <p:sp>
        <p:nvSpPr>
          <p:cNvPr id="11" name="流程圖: 程序 10"/>
          <p:cNvSpPr/>
          <p:nvPr/>
        </p:nvSpPr>
        <p:spPr>
          <a:xfrm>
            <a:off x="3059832" y="4869160"/>
            <a:ext cx="3024336" cy="1512168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effectLst>
            <a:outerShdw blurRad="152400" dist="1016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000" dirty="0" smtClean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創造</a:t>
            </a:r>
            <a:endParaRPr lang="zh-TW" altLang="en-US" sz="10000" dirty="0"/>
          </a:p>
        </p:txBody>
      </p:sp>
      <p:cxnSp>
        <p:nvCxnSpPr>
          <p:cNvPr id="12" name="AutoShape 19"/>
          <p:cNvCxnSpPr>
            <a:cxnSpLocks noChangeShapeType="1"/>
            <a:stCxn id="7" idx="2"/>
            <a:endCxn id="11" idx="0"/>
          </p:cNvCxnSpPr>
          <p:nvPr/>
        </p:nvCxnSpPr>
        <p:spPr bwMode="auto">
          <a:xfrm>
            <a:off x="4572000" y="4077072"/>
            <a:ext cx="0" cy="792088"/>
          </a:xfrm>
          <a:prstGeom prst="straightConnector1">
            <a:avLst/>
          </a:prstGeom>
          <a:noFill/>
          <a:ln w="19050">
            <a:solidFill>
              <a:schemeClr val="accent5">
                <a:lumMod val="25000"/>
              </a:schemeClr>
            </a:solidFill>
            <a:round/>
            <a:headEnd/>
            <a:tailEnd type="stealth" w="lg" len="lg"/>
          </a:ln>
        </p:spPr>
      </p:cxnSp>
      <p:sp>
        <p:nvSpPr>
          <p:cNvPr id="9" name="文字方塊 8"/>
          <p:cNvSpPr txBox="1"/>
          <p:nvPr/>
        </p:nvSpPr>
        <p:spPr>
          <a:xfrm>
            <a:off x="6907490" y="646032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0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看見未來教育的光</a:t>
            </a:r>
            <a:endParaRPr lang="zh-TW" altLang="en-US" sz="2000" dirty="0"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8704348" y="0"/>
            <a:ext cx="441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47755" y="-27384"/>
            <a:ext cx="1980029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zh-TW" altLang="en-US" sz="14000" dirty="0" smtClean="0">
                <a:solidFill>
                  <a:schemeClr val="bg1">
                    <a:lumMod val="85000"/>
                  </a:schemeClr>
                </a:solidFill>
                <a:latin typeface="華康超黑體(P)" panose="02010600010101010101" pitchFamily="2" charset="-120"/>
                <a:ea typeface="華康超黑體(P)" panose="02010600010101010101" pitchFamily="2" charset="-120"/>
                <a:cs typeface="Times New Roman" panose="02020603050405020304" pitchFamily="18" charset="0"/>
              </a:rPr>
              <a:t>聞</a:t>
            </a:r>
            <a:endParaRPr lang="en-US" altLang="zh-TW" sz="14000" dirty="0" smtClean="0">
              <a:solidFill>
                <a:schemeClr val="bg1">
                  <a:lumMod val="85000"/>
                </a:schemeClr>
              </a:solidFill>
              <a:latin typeface="華康超黑體(P)" panose="02010600010101010101" pitchFamily="2" charset="-120"/>
              <a:ea typeface="華康超黑體(P)" panose="02010600010101010101" pitchFamily="2" charset="-120"/>
              <a:cs typeface="Times New Roman" panose="02020603050405020304" pitchFamily="18" charset="0"/>
            </a:endParaRPr>
          </a:p>
          <a:p>
            <a:pPr algn="r">
              <a:spcAft>
                <a:spcPts val="1200"/>
              </a:spcAft>
            </a:pPr>
            <a:r>
              <a:rPr lang="zh-TW" altLang="en-US" sz="14000" dirty="0" smtClean="0">
                <a:solidFill>
                  <a:schemeClr val="bg1">
                    <a:lumMod val="85000"/>
                  </a:schemeClr>
                </a:solidFill>
                <a:latin typeface="華康超黑體(P)" panose="02010600010101010101" pitchFamily="2" charset="-120"/>
                <a:ea typeface="華康超黑體(P)" panose="02010600010101010101" pitchFamily="2" charset="-120"/>
                <a:cs typeface="Times New Roman" panose="02020603050405020304" pitchFamily="18" charset="0"/>
              </a:rPr>
              <a:t>思</a:t>
            </a:r>
            <a:endParaRPr lang="en-US" altLang="zh-TW" sz="14000" dirty="0" smtClean="0">
              <a:solidFill>
                <a:schemeClr val="bg1">
                  <a:lumMod val="85000"/>
                </a:schemeClr>
              </a:solidFill>
              <a:latin typeface="華康超黑體(P)" panose="02010600010101010101" pitchFamily="2" charset="-120"/>
              <a:ea typeface="華康超黑體(P)" panose="02010600010101010101" pitchFamily="2" charset="-120"/>
              <a:cs typeface="Times New Roman" panose="02020603050405020304" pitchFamily="18" charset="0"/>
            </a:endParaRPr>
          </a:p>
          <a:p>
            <a:pPr algn="r">
              <a:spcAft>
                <a:spcPts val="1200"/>
              </a:spcAft>
            </a:pPr>
            <a:r>
              <a:rPr lang="zh-TW" altLang="en-US" sz="14000" dirty="0" smtClean="0">
                <a:solidFill>
                  <a:schemeClr val="bg1">
                    <a:lumMod val="85000"/>
                  </a:schemeClr>
                </a:solidFill>
                <a:latin typeface="華康超黑體(P)" panose="02010600010101010101" pitchFamily="2" charset="-120"/>
                <a:ea typeface="華康超黑體(P)" panose="02010600010101010101" pitchFamily="2" charset="-120"/>
                <a:cs typeface="Times New Roman" panose="02020603050405020304" pitchFamily="18" charset="0"/>
              </a:rPr>
              <a:t>修</a:t>
            </a:r>
            <a:endParaRPr lang="zh-TW" altLang="en-US" sz="14000" dirty="0">
              <a:solidFill>
                <a:schemeClr val="bg1">
                  <a:lumMod val="85000"/>
                </a:schemeClr>
              </a:solidFill>
              <a:latin typeface="華康超黑體(P)" panose="02010600010101010101" pitchFamily="2" charset="-120"/>
              <a:ea typeface="華康超黑體(P)" panose="02010600010101010101" pitchFamily="2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88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1" grpId="0" animBg="1"/>
      <p:bldP spid="9" grpId="0" uiExpand="1" build="p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704351" y="0"/>
            <a:ext cx="441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9144000" cy="517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7" rIns="91412" bIns="45707">
            <a:spAutoFit/>
          </a:bodyPr>
          <a:lstStyle/>
          <a:p>
            <a:pPr algn="ctr"/>
            <a:r>
              <a:rPr lang="zh-TW" altLang="en-US" sz="11000" dirty="0" smtClean="0">
                <a:latin typeface="華康超黑體(P)" pitchFamily="2" charset="-120"/>
                <a:ea typeface="華康超黑體(P)" pitchFamily="2" charset="-120"/>
              </a:rPr>
              <a:t>深碗課程將可</a:t>
            </a:r>
            <a:endParaRPr lang="en-US" altLang="zh-TW" sz="11000" dirty="0" smtClean="0">
              <a:latin typeface="華康超黑體(P)" pitchFamily="2" charset="-120"/>
              <a:ea typeface="華康超黑體(P)" pitchFamily="2" charset="-120"/>
            </a:endParaRPr>
          </a:p>
          <a:p>
            <a:pPr algn="ctr"/>
            <a:r>
              <a:rPr lang="zh-TW" altLang="en-US" sz="11000" dirty="0" smtClean="0">
                <a:latin typeface="華康超黑體(P)" pitchFamily="2" charset="-120"/>
                <a:ea typeface="華康超黑體(P)" pitchFamily="2" charset="-120"/>
              </a:rPr>
              <a:t>改變臺灣學生</a:t>
            </a:r>
            <a:endParaRPr lang="en-US" altLang="zh-TW" sz="11000" dirty="0" smtClean="0">
              <a:latin typeface="華康超黑體(P)" pitchFamily="2" charset="-120"/>
              <a:ea typeface="華康超黑體(P)" pitchFamily="2" charset="-120"/>
            </a:endParaRPr>
          </a:p>
          <a:p>
            <a:pPr algn="ctr"/>
            <a:r>
              <a:rPr lang="zh-TW" altLang="en-US" sz="11000" dirty="0" smtClean="0">
                <a:latin typeface="華康超黑體(P)" pitchFamily="2" charset="-120"/>
                <a:ea typeface="華康超黑體(P)" pitchFamily="2" charset="-120"/>
              </a:rPr>
              <a:t>之</a:t>
            </a:r>
            <a:r>
              <a:rPr lang="zh-TW" altLang="en-US" sz="11000" dirty="0" smtClean="0">
                <a:solidFill>
                  <a:srgbClr val="C00000"/>
                </a:solidFill>
                <a:latin typeface="華康超黑體(P)" pitchFamily="2" charset="-120"/>
                <a:ea typeface="華康超黑體(P)" pitchFamily="2" charset="-120"/>
              </a:rPr>
              <a:t>學習態度</a:t>
            </a:r>
            <a:r>
              <a:rPr lang="zh-TW" altLang="en-US" sz="11000" dirty="0" smtClean="0">
                <a:latin typeface="華康超黑體(P)" pitchFamily="2" charset="-120"/>
                <a:ea typeface="華康超黑體(P)" pitchFamily="2" charset="-120"/>
              </a:rPr>
              <a:t>！</a:t>
            </a:r>
            <a:endParaRPr lang="en-US" altLang="zh-TW" sz="11000" dirty="0">
              <a:latin typeface="華康超黑體(P)" pitchFamily="2" charset="-120"/>
              <a:ea typeface="華康超黑體(P)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214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線單箭頭接點 32"/>
          <p:cNvCxnSpPr/>
          <p:nvPr/>
        </p:nvCxnSpPr>
        <p:spPr>
          <a:xfrm>
            <a:off x="4570855" y="4015550"/>
            <a:ext cx="0" cy="55018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>
            <a:off x="4570855" y="4565730"/>
            <a:ext cx="0" cy="55018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矩形 102"/>
          <p:cNvSpPr/>
          <p:nvPr/>
        </p:nvSpPr>
        <p:spPr>
          <a:xfrm>
            <a:off x="467544" y="779181"/>
            <a:ext cx="8222371" cy="31539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8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0" tIns="0" rIns="288000" rtlCol="0" anchor="t" anchorCtr="0"/>
          <a:lstStyle/>
          <a:p>
            <a:pPr algn="r">
              <a:lnSpc>
                <a:spcPct val="150000"/>
              </a:lnSpc>
              <a:spcBef>
                <a:spcPts val="2400"/>
              </a:spcBef>
            </a:pPr>
            <a:r>
              <a:rPr lang="zh-TW" altLang="en-US" sz="3200" dirty="0" smtClean="0">
                <a:solidFill>
                  <a:schemeClr val="tx1"/>
                </a:solidFill>
                <a:latin typeface="華康楷書體W5(P)" panose="02010600010101010101" pitchFamily="2" charset="-120"/>
                <a:ea typeface="華康楷書體W5(P)" panose="02010600010101010101" pitchFamily="2" charset="-120"/>
              </a:rPr>
              <a:t>共授</a:t>
            </a:r>
            <a:endParaRPr lang="en-US" altLang="zh-TW" sz="3200" dirty="0" smtClean="0">
              <a:solidFill>
                <a:schemeClr val="tx1"/>
              </a:solidFill>
              <a:latin typeface="華康楷書體W5(P)" panose="02010600010101010101" pitchFamily="2" charset="-120"/>
              <a:ea typeface="華康楷書體W5(P)" panose="02010600010101010101" pitchFamily="2" charset="-120"/>
            </a:endParaRPr>
          </a:p>
          <a:p>
            <a:pPr algn="r">
              <a:lnSpc>
                <a:spcPts val="3600"/>
              </a:lnSpc>
            </a:pPr>
            <a:r>
              <a:rPr lang="zh-TW" altLang="en-US" sz="3200" dirty="0" smtClean="0">
                <a:solidFill>
                  <a:schemeClr val="tx1"/>
                </a:solidFill>
                <a:latin typeface="華康楷書體W5(P)" panose="02010600010101010101" pitchFamily="2" charset="-120"/>
                <a:ea typeface="華康楷書體W5(P)" panose="02010600010101010101" pitchFamily="2" charset="-120"/>
              </a:rPr>
              <a:t>課程</a:t>
            </a:r>
            <a:endParaRPr lang="zh-TW" altLang="en-US" sz="3200" dirty="0">
              <a:solidFill>
                <a:schemeClr val="tx1"/>
              </a:solidFill>
              <a:latin typeface="華康楷書體W5(P)" panose="02010600010101010101" pitchFamily="2" charset="-120"/>
              <a:ea typeface="華康楷書體W5(P)" panose="02010600010101010101" pitchFamily="2" charset="-120"/>
            </a:endParaRPr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dirty="0" smtClean="0">
                <a:solidFill>
                  <a:srgbClr val="FFFFFF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自主學習的黃金地圖</a:t>
            </a:r>
            <a:endParaRPr lang="en-US" altLang="zh-TW" dirty="0">
              <a:solidFill>
                <a:srgbClr val="FFFFFF"/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8704346" y="0"/>
            <a:ext cx="441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 smtClean="0">
                <a:solidFill>
                  <a:schemeClr val="bg1"/>
                </a:solidFill>
              </a:rPr>
              <a:t>21</a:t>
            </a:r>
            <a:endParaRPr lang="en-US" altLang="zh-TW" b="1" dirty="0">
              <a:solidFill>
                <a:schemeClr val="bg1"/>
              </a:solidFill>
            </a:endParaRPr>
          </a:p>
        </p:txBody>
      </p:sp>
      <p:cxnSp>
        <p:nvCxnSpPr>
          <p:cNvPr id="13" name="直線單箭頭接點 12"/>
          <p:cNvCxnSpPr>
            <a:stCxn id="48" idx="2"/>
            <a:endCxn id="12" idx="0"/>
          </p:cNvCxnSpPr>
          <p:nvPr/>
        </p:nvCxnSpPr>
        <p:spPr>
          <a:xfrm>
            <a:off x="4570855" y="5115910"/>
            <a:ext cx="0" cy="453089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4020674" y="5569000"/>
            <a:ext cx="1100361" cy="1100360"/>
          </a:xfrm>
          <a:prstGeom prst="rect">
            <a:avLst/>
          </a:prstGeom>
          <a:solidFill>
            <a:srgbClr val="FFEFFF"/>
          </a:solidFill>
          <a:ln w="19050">
            <a:solidFill>
              <a:schemeClr val="tx1"/>
            </a:solidFill>
          </a:ln>
          <a:effectLst>
            <a:outerShdw blurRad="76200" dist="76200" dir="2700000" algn="tl" rotWithShape="0">
              <a:schemeClr val="tx1">
                <a:lumMod val="50000"/>
                <a:lumOff val="50000"/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學習成效</a:t>
            </a:r>
            <a:endParaRPr lang="zh-TW" altLang="en-US" sz="3200" dirty="0">
              <a:solidFill>
                <a:srgbClr val="C00000"/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020674" y="4015550"/>
            <a:ext cx="1100361" cy="1100360"/>
          </a:xfrm>
          <a:prstGeom prst="rect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  <a:effectLst>
            <a:outerShdw blurRad="76200" dist="76200" dir="2700000" algn="tl" rotWithShape="0">
              <a:schemeClr val="tx1">
                <a:lumMod val="95000"/>
                <a:lumOff val="5000"/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bg1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自主學習</a:t>
            </a:r>
            <a:endParaRPr lang="zh-TW" altLang="en-US" sz="3200" dirty="0">
              <a:solidFill>
                <a:schemeClr val="bg1"/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cxnSp>
        <p:nvCxnSpPr>
          <p:cNvPr id="51" name="直線單箭頭接點 50"/>
          <p:cNvCxnSpPr>
            <a:stCxn id="54" idx="2"/>
            <a:endCxn id="48" idx="0"/>
          </p:cNvCxnSpPr>
          <p:nvPr/>
        </p:nvCxnSpPr>
        <p:spPr>
          <a:xfrm>
            <a:off x="4570855" y="3562461"/>
            <a:ext cx="0" cy="453089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/>
          <p:cNvSpPr/>
          <p:nvPr/>
        </p:nvSpPr>
        <p:spPr>
          <a:xfrm>
            <a:off x="4020674" y="2462101"/>
            <a:ext cx="1100361" cy="1100360"/>
          </a:xfrm>
          <a:prstGeom prst="rect">
            <a:avLst/>
          </a:prstGeom>
          <a:solidFill>
            <a:srgbClr val="FFEFFF"/>
          </a:solidFill>
          <a:ln w="19050">
            <a:solidFill>
              <a:schemeClr val="tx1"/>
            </a:solidFill>
          </a:ln>
          <a:effectLst>
            <a:outerShdw blurRad="76200" dist="76200" dir="2700000" algn="tl" rotWithShape="0">
              <a:schemeClr val="tx1">
                <a:lumMod val="50000"/>
                <a:lumOff val="50000"/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解決問題</a:t>
            </a:r>
            <a:endParaRPr lang="zh-TW" altLang="en-US" sz="3200" dirty="0">
              <a:solidFill>
                <a:srgbClr val="C00000"/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cxnSp>
        <p:nvCxnSpPr>
          <p:cNvPr id="56" name="直線單箭頭接點 55"/>
          <p:cNvCxnSpPr>
            <a:endCxn id="54" idx="0"/>
          </p:cNvCxnSpPr>
          <p:nvPr/>
        </p:nvCxnSpPr>
        <p:spPr>
          <a:xfrm>
            <a:off x="4570855" y="2009011"/>
            <a:ext cx="0" cy="453089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4020674" y="908651"/>
            <a:ext cx="1100361" cy="1100360"/>
          </a:xfrm>
          <a:prstGeom prst="rect">
            <a:avLst/>
          </a:prstGeom>
          <a:solidFill>
            <a:srgbClr val="FFEFFF"/>
          </a:solidFill>
          <a:ln w="19050">
            <a:solidFill>
              <a:schemeClr val="tx1"/>
            </a:solidFill>
          </a:ln>
          <a:effectLst>
            <a:outerShdw blurRad="76200" dist="76200" dir="2700000" algn="tl" rotWithShape="0">
              <a:schemeClr val="tx1">
                <a:lumMod val="50000"/>
                <a:lumOff val="50000"/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實境實習</a:t>
            </a:r>
            <a:endParaRPr lang="zh-TW" altLang="en-US" sz="3200" dirty="0">
              <a:solidFill>
                <a:srgbClr val="C00000"/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cxnSp>
        <p:nvCxnSpPr>
          <p:cNvPr id="65" name="直線單箭頭接點 64"/>
          <p:cNvCxnSpPr>
            <a:stCxn id="66" idx="3"/>
            <a:endCxn id="54" idx="1"/>
          </p:cNvCxnSpPr>
          <p:nvPr/>
        </p:nvCxnSpPr>
        <p:spPr>
          <a:xfrm flipV="1">
            <a:off x="3362965" y="3012281"/>
            <a:ext cx="657709" cy="1633"/>
          </a:xfrm>
          <a:prstGeom prst="straightConnector1">
            <a:avLst/>
          </a:prstGeom>
          <a:ln w="1270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/>
          <p:cNvSpPr/>
          <p:nvPr/>
        </p:nvSpPr>
        <p:spPr>
          <a:xfrm>
            <a:off x="2262604" y="2463734"/>
            <a:ext cx="1100361" cy="1100360"/>
          </a:xfrm>
          <a:prstGeom prst="rect">
            <a:avLst/>
          </a:prstGeom>
          <a:solidFill>
            <a:srgbClr val="EFF8E4"/>
          </a:solidFill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latin typeface="華康楷書體W5(P)" panose="02010600010101010101" pitchFamily="2" charset="-120"/>
                <a:ea typeface="華康楷書體W5(P)" panose="02010600010101010101" pitchFamily="2" charset="-120"/>
              </a:rPr>
              <a:t>問題導向</a:t>
            </a:r>
            <a:endParaRPr lang="zh-TW" altLang="en-US" sz="3200" dirty="0">
              <a:solidFill>
                <a:schemeClr val="tx1"/>
              </a:solidFill>
              <a:latin typeface="華康楷書體W5(P)" panose="02010600010101010101" pitchFamily="2" charset="-120"/>
              <a:ea typeface="華康楷書體W5(P)" panose="02010600010101010101" pitchFamily="2" charset="-120"/>
            </a:endParaRPr>
          </a:p>
        </p:txBody>
      </p:sp>
      <p:cxnSp>
        <p:nvCxnSpPr>
          <p:cNvPr id="73" name="直線單箭頭接點 72"/>
          <p:cNvCxnSpPr>
            <a:stCxn id="74" idx="3"/>
            <a:endCxn id="57" idx="1"/>
          </p:cNvCxnSpPr>
          <p:nvPr/>
        </p:nvCxnSpPr>
        <p:spPr>
          <a:xfrm>
            <a:off x="3362965" y="1458106"/>
            <a:ext cx="657709" cy="725"/>
          </a:xfrm>
          <a:prstGeom prst="straightConnector1">
            <a:avLst/>
          </a:prstGeom>
          <a:ln w="1270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矩形 73"/>
          <p:cNvSpPr/>
          <p:nvPr/>
        </p:nvSpPr>
        <p:spPr>
          <a:xfrm>
            <a:off x="2262604" y="907926"/>
            <a:ext cx="1100361" cy="1100360"/>
          </a:xfrm>
          <a:prstGeom prst="rect">
            <a:avLst/>
          </a:prstGeom>
          <a:solidFill>
            <a:srgbClr val="E9F5DB"/>
          </a:solidFill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latin typeface="華康楷書體W5(P)" panose="02010600010101010101" pitchFamily="2" charset="-120"/>
                <a:ea typeface="華康楷書體W5(P)" panose="02010600010101010101" pitchFamily="2" charset="-120"/>
              </a:rPr>
              <a:t>社會實踐</a:t>
            </a:r>
            <a:endParaRPr lang="zh-TW" altLang="en-US" sz="3200" dirty="0">
              <a:solidFill>
                <a:schemeClr val="tx1"/>
              </a:solidFill>
              <a:latin typeface="華康楷書體W5(P)" panose="02010600010101010101" pitchFamily="2" charset="-120"/>
              <a:ea typeface="華康楷書體W5(P)" panose="02010600010101010101" pitchFamily="2" charset="-120"/>
            </a:endParaRPr>
          </a:p>
        </p:txBody>
      </p:sp>
      <p:cxnSp>
        <p:nvCxnSpPr>
          <p:cNvPr id="76" name="直線單箭頭接點 75"/>
          <p:cNvCxnSpPr>
            <a:stCxn id="77" idx="3"/>
            <a:endCxn id="48" idx="1"/>
          </p:cNvCxnSpPr>
          <p:nvPr/>
        </p:nvCxnSpPr>
        <p:spPr>
          <a:xfrm>
            <a:off x="3362965" y="4565730"/>
            <a:ext cx="657709" cy="0"/>
          </a:xfrm>
          <a:prstGeom prst="straightConnector1">
            <a:avLst/>
          </a:prstGeom>
          <a:ln w="1270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矩形 76"/>
          <p:cNvSpPr/>
          <p:nvPr/>
        </p:nvSpPr>
        <p:spPr>
          <a:xfrm>
            <a:off x="2262604" y="4015550"/>
            <a:ext cx="1100361" cy="1100360"/>
          </a:xfrm>
          <a:prstGeom prst="rect">
            <a:avLst/>
          </a:prstGeom>
          <a:solidFill>
            <a:srgbClr val="EBEBFF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latin typeface="華康楷書體W5(P)" panose="02010600010101010101" pitchFamily="2" charset="-120"/>
                <a:ea typeface="華康楷書體W5(P)" panose="02010600010101010101" pitchFamily="2" charset="-120"/>
              </a:rPr>
              <a:t>小組學習</a:t>
            </a:r>
            <a:endParaRPr lang="zh-TW" altLang="en-US" sz="3200" dirty="0">
              <a:solidFill>
                <a:schemeClr val="tx1"/>
              </a:solidFill>
              <a:latin typeface="華康楷書體W5(P)" panose="02010600010101010101" pitchFamily="2" charset="-120"/>
              <a:ea typeface="華康楷書體W5(P)" panose="02010600010101010101" pitchFamily="2" charset="-120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729881" y="2463734"/>
            <a:ext cx="1100361" cy="1100360"/>
          </a:xfrm>
          <a:prstGeom prst="rect">
            <a:avLst/>
          </a:prstGeom>
          <a:solidFill>
            <a:srgbClr val="EFF8E4"/>
          </a:solidFill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latin typeface="華康楷書體W5(P)" panose="02010600010101010101" pitchFamily="2" charset="-120"/>
                <a:ea typeface="華康楷書體W5(P)" panose="02010600010101010101" pitchFamily="2" charset="-120"/>
              </a:rPr>
              <a:t>深碗課程</a:t>
            </a:r>
            <a:endParaRPr lang="zh-TW" altLang="en-US" sz="3200" dirty="0">
              <a:solidFill>
                <a:schemeClr val="tx1"/>
              </a:solidFill>
              <a:latin typeface="華康楷書體W5(P)" panose="02010600010101010101" pitchFamily="2" charset="-120"/>
              <a:ea typeface="華康楷書體W5(P)" panose="02010600010101010101" pitchFamily="2" charset="-120"/>
            </a:endParaRPr>
          </a:p>
        </p:txBody>
      </p:sp>
      <p:cxnSp>
        <p:nvCxnSpPr>
          <p:cNvPr id="82" name="直線單箭頭接點 81"/>
          <p:cNvCxnSpPr>
            <a:stCxn id="81" idx="1"/>
            <a:endCxn id="54" idx="3"/>
          </p:cNvCxnSpPr>
          <p:nvPr/>
        </p:nvCxnSpPr>
        <p:spPr>
          <a:xfrm flipH="1" flipV="1">
            <a:off x="5121035" y="3012281"/>
            <a:ext cx="608846" cy="1633"/>
          </a:xfrm>
          <a:prstGeom prst="straightConnector1">
            <a:avLst/>
          </a:prstGeom>
          <a:ln w="1270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矩形 84"/>
          <p:cNvSpPr/>
          <p:nvPr/>
        </p:nvSpPr>
        <p:spPr>
          <a:xfrm>
            <a:off x="5743358" y="908651"/>
            <a:ext cx="1100361" cy="1100360"/>
          </a:xfrm>
          <a:prstGeom prst="rect">
            <a:avLst/>
          </a:prstGeom>
          <a:solidFill>
            <a:srgbClr val="E9F5DB"/>
          </a:solidFill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latin typeface="華康楷書體W5(P)" panose="02010600010101010101" pitchFamily="2" charset="-120"/>
                <a:ea typeface="華康楷書體W5(P)" panose="02010600010101010101" pitchFamily="2" charset="-120"/>
              </a:rPr>
              <a:t>總整課程</a:t>
            </a:r>
            <a:endParaRPr lang="zh-TW" altLang="en-US" sz="3200" dirty="0">
              <a:solidFill>
                <a:schemeClr val="tx1"/>
              </a:solidFill>
              <a:latin typeface="華康楷書體W5(P)" panose="02010600010101010101" pitchFamily="2" charset="-120"/>
              <a:ea typeface="華康楷書體W5(P)" panose="02010600010101010101" pitchFamily="2" charset="-120"/>
            </a:endParaRPr>
          </a:p>
        </p:txBody>
      </p:sp>
      <p:cxnSp>
        <p:nvCxnSpPr>
          <p:cNvPr id="86" name="直線單箭頭接點 85"/>
          <p:cNvCxnSpPr>
            <a:stCxn id="85" idx="1"/>
            <a:endCxn id="57" idx="3"/>
          </p:cNvCxnSpPr>
          <p:nvPr/>
        </p:nvCxnSpPr>
        <p:spPr>
          <a:xfrm flipH="1">
            <a:off x="5121035" y="1458831"/>
            <a:ext cx="622323" cy="0"/>
          </a:xfrm>
          <a:prstGeom prst="straightConnector1">
            <a:avLst/>
          </a:prstGeom>
          <a:ln w="1270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單箭頭接點 87"/>
          <p:cNvCxnSpPr>
            <a:stCxn id="90" idx="1"/>
            <a:endCxn id="81" idx="3"/>
          </p:cNvCxnSpPr>
          <p:nvPr/>
        </p:nvCxnSpPr>
        <p:spPr>
          <a:xfrm flipH="1">
            <a:off x="6830242" y="3013914"/>
            <a:ext cx="623993" cy="0"/>
          </a:xfrm>
          <a:prstGeom prst="straightConnector1">
            <a:avLst/>
          </a:prstGeom>
          <a:ln w="1270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矩形 89"/>
          <p:cNvSpPr/>
          <p:nvPr/>
        </p:nvSpPr>
        <p:spPr>
          <a:xfrm>
            <a:off x="7454235" y="2463734"/>
            <a:ext cx="1100361" cy="1100360"/>
          </a:xfrm>
          <a:prstGeom prst="rect">
            <a:avLst/>
          </a:prstGeom>
          <a:solidFill>
            <a:srgbClr val="EFF8E4"/>
          </a:solidFill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latin typeface="華康楷書體W5(P)" panose="02010600010101010101" pitchFamily="2" charset="-120"/>
                <a:ea typeface="華康楷書體W5(P)" panose="02010600010101010101" pitchFamily="2" charset="-120"/>
              </a:rPr>
              <a:t>翻轉教學</a:t>
            </a:r>
            <a:endParaRPr lang="zh-TW" altLang="en-US" sz="3200" dirty="0">
              <a:solidFill>
                <a:schemeClr val="tx1"/>
              </a:solidFill>
              <a:latin typeface="華康楷書體W5(P)" panose="02010600010101010101" pitchFamily="2" charset="-120"/>
              <a:ea typeface="華康楷書體W5(P)" panose="02010600010101010101" pitchFamily="2" charset="-120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5729881" y="4015550"/>
            <a:ext cx="1100361" cy="1100360"/>
          </a:xfrm>
          <a:prstGeom prst="rect">
            <a:avLst/>
          </a:prstGeom>
          <a:solidFill>
            <a:srgbClr val="EBEBFF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latin typeface="華康楷書體W5(P)" panose="02010600010101010101" pitchFamily="2" charset="-120"/>
                <a:ea typeface="華康楷書體W5(P)" panose="02010600010101010101" pitchFamily="2" charset="-120"/>
              </a:rPr>
              <a:t>教學助理</a:t>
            </a:r>
            <a:endParaRPr lang="zh-TW" altLang="en-US" sz="3200" dirty="0">
              <a:solidFill>
                <a:schemeClr val="tx1"/>
              </a:solidFill>
              <a:latin typeface="華康楷書體W5(P)" panose="02010600010101010101" pitchFamily="2" charset="-120"/>
              <a:ea typeface="華康楷書體W5(P)" panose="02010600010101010101" pitchFamily="2" charset="-120"/>
            </a:endParaRPr>
          </a:p>
        </p:txBody>
      </p:sp>
      <p:cxnSp>
        <p:nvCxnSpPr>
          <p:cNvPr id="107" name="直線單箭頭接點 106"/>
          <p:cNvCxnSpPr>
            <a:stCxn id="106" idx="1"/>
            <a:endCxn id="48" idx="3"/>
          </p:cNvCxnSpPr>
          <p:nvPr/>
        </p:nvCxnSpPr>
        <p:spPr>
          <a:xfrm flipH="1">
            <a:off x="5121035" y="4565730"/>
            <a:ext cx="608846" cy="0"/>
          </a:xfrm>
          <a:prstGeom prst="straightConnector1">
            <a:avLst/>
          </a:prstGeom>
          <a:ln w="1270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26"/>
          <p:cNvSpPr>
            <a:spLocks noChangeArrowheads="1"/>
          </p:cNvSpPr>
          <p:nvPr/>
        </p:nvSpPr>
        <p:spPr bwMode="auto">
          <a:xfrm>
            <a:off x="5690936" y="1984638"/>
            <a:ext cx="11879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i="1" dirty="0" smtClean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Capstone</a:t>
            </a:r>
            <a:endParaRPr lang="zh-TW" altLang="en-US" sz="2000" i="1" dirty="0"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97" name="圓角矩形圖說文字 96"/>
          <p:cNvSpPr/>
          <p:nvPr/>
        </p:nvSpPr>
        <p:spPr>
          <a:xfrm>
            <a:off x="638570" y="980728"/>
            <a:ext cx="1219282" cy="1175261"/>
          </a:xfrm>
          <a:prstGeom prst="wedgeRoundRectCallout">
            <a:avLst>
              <a:gd name="adj1" fmla="val 77513"/>
              <a:gd name="adj2" fmla="val -16343"/>
              <a:gd name="adj3" fmla="val 16667"/>
            </a:avLst>
          </a:prstGeom>
          <a:solidFill>
            <a:srgbClr val="E9F5DB"/>
          </a:solidFill>
          <a:ln w="63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zh-TW" altLang="en-US" sz="1600" dirty="0" smtClean="0">
                <a:solidFill>
                  <a:schemeClr val="tx1"/>
                </a:solidFill>
              </a:rPr>
              <a:t>服務課程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pPr algn="ctr">
              <a:lnSpc>
                <a:spcPct val="125000"/>
              </a:lnSpc>
            </a:pPr>
            <a:r>
              <a:rPr lang="zh-TW" altLang="en-US" sz="1600" dirty="0" smtClean="0">
                <a:solidFill>
                  <a:schemeClr val="tx1"/>
                </a:solidFill>
              </a:rPr>
              <a:t>企業實習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pPr algn="ctr">
              <a:lnSpc>
                <a:spcPct val="125000"/>
              </a:lnSpc>
            </a:pPr>
            <a:r>
              <a:rPr lang="zh-TW" altLang="en-US" sz="1600" dirty="0" smtClean="0">
                <a:solidFill>
                  <a:schemeClr val="tx1"/>
                </a:solidFill>
              </a:rPr>
              <a:t>國外經驗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grpSp>
        <p:nvGrpSpPr>
          <p:cNvPr id="99" name="群組 98"/>
          <p:cNvGrpSpPr/>
          <p:nvPr/>
        </p:nvGrpSpPr>
        <p:grpSpPr>
          <a:xfrm>
            <a:off x="5870950" y="1903900"/>
            <a:ext cx="2626282" cy="2044925"/>
            <a:chOff x="5876090" y="1915932"/>
            <a:chExt cx="2626282" cy="2044925"/>
          </a:xfrm>
        </p:grpSpPr>
        <p:sp>
          <p:nvSpPr>
            <p:cNvPr id="111" name="Rectangle 26"/>
            <p:cNvSpPr>
              <a:spLocks noChangeArrowheads="1"/>
            </p:cNvSpPr>
            <p:nvPr/>
          </p:nvSpPr>
          <p:spPr bwMode="auto">
            <a:xfrm>
              <a:off x="5876090" y="3548455"/>
              <a:ext cx="84517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000" dirty="0" smtClean="0">
                  <a:solidFill>
                    <a:srgbClr val="C00000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X + 1</a:t>
              </a:r>
              <a:endParaRPr lang="zh-TW" altLang="en-US" sz="2000" dirty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112" name="Rectangle 26"/>
            <p:cNvSpPr>
              <a:spLocks noChangeArrowheads="1"/>
            </p:cNvSpPr>
            <p:nvPr/>
          </p:nvSpPr>
          <p:spPr bwMode="auto">
            <a:xfrm>
              <a:off x="7551624" y="3560747"/>
              <a:ext cx="95074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000" dirty="0" smtClean="0">
                  <a:solidFill>
                    <a:srgbClr val="C00000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15 + 3</a:t>
              </a:r>
              <a:endParaRPr lang="zh-TW" altLang="en-US" sz="2000" dirty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113" name="Rectangle 26"/>
            <p:cNvSpPr>
              <a:spLocks noChangeArrowheads="1"/>
            </p:cNvSpPr>
            <p:nvPr/>
          </p:nvSpPr>
          <p:spPr bwMode="auto">
            <a:xfrm>
              <a:off x="7623632" y="1915932"/>
              <a:ext cx="80229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000" dirty="0" smtClean="0">
                  <a:solidFill>
                    <a:srgbClr val="C00000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3 x 3</a:t>
              </a:r>
              <a:endParaRPr lang="zh-TW" altLang="en-US" sz="2000" dirty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</p:grpSp>
      <p:sp>
        <p:nvSpPr>
          <p:cNvPr id="2" name="橢圓形圖說文字 1"/>
          <p:cNvSpPr/>
          <p:nvPr/>
        </p:nvSpPr>
        <p:spPr>
          <a:xfrm>
            <a:off x="794520" y="2348880"/>
            <a:ext cx="1180052" cy="918698"/>
          </a:xfrm>
          <a:prstGeom prst="wedgeEllipseCallout">
            <a:avLst>
              <a:gd name="adj1" fmla="val 68791"/>
              <a:gd name="adj2" fmla="val 31799"/>
            </a:avLst>
          </a:prstGeom>
          <a:solidFill>
            <a:srgbClr val="E9F5DB"/>
          </a:solidFill>
          <a:ln w="31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i="1" dirty="0">
                <a:solidFill>
                  <a:schemeClr val="tx1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PBL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156176" y="6450268"/>
            <a:ext cx="3005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0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其實都是解決問題的能力</a:t>
            </a:r>
            <a:endParaRPr lang="zh-TW" altLang="en-US" sz="2000" dirty="0"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42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"/>
                            </p:stCondLst>
                            <p:childTnLst>
                              <p:par>
                                <p:cTn id="1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500"/>
                            </p:stCondLst>
                            <p:childTnLst>
                              <p:par>
                                <p:cTn id="14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00"/>
                            </p:stCondLst>
                            <p:childTnLst>
                              <p:par>
                                <p:cTn id="2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3" grpId="1" animBg="1"/>
      <p:bldP spid="69634" grpId="0" animBg="1"/>
      <p:bldP spid="12" grpId="0" animBg="1"/>
      <p:bldP spid="48" grpId="0" animBg="1"/>
      <p:bldP spid="48" grpId="1" animBg="1"/>
      <p:bldP spid="48" grpId="2" animBg="1"/>
      <p:bldP spid="54" grpId="0" animBg="1"/>
      <p:bldP spid="57" grpId="0" animBg="1"/>
      <p:bldP spid="57" grpId="1" animBg="1"/>
      <p:bldP spid="66" grpId="0" animBg="1"/>
      <p:bldP spid="66" grpId="1" animBg="1"/>
      <p:bldP spid="74" grpId="0" animBg="1"/>
      <p:bldP spid="74" grpId="1" animBg="1"/>
      <p:bldP spid="77" grpId="0" animBg="1"/>
      <p:bldP spid="77" grpId="1" animBg="1"/>
      <p:bldP spid="81" grpId="0" animBg="1"/>
      <p:bldP spid="81" grpId="1" animBg="1"/>
      <p:bldP spid="85" grpId="0" animBg="1"/>
      <p:bldP spid="85" grpId="1" animBg="1"/>
      <p:bldP spid="90" grpId="0" animBg="1"/>
      <p:bldP spid="90" grpId="1" animBg="1"/>
      <p:bldP spid="106" grpId="0" animBg="1"/>
      <p:bldP spid="106" grpId="1" animBg="1"/>
      <p:bldP spid="110" grpId="0"/>
      <p:bldP spid="110" grpId="1"/>
      <p:bldP spid="97" grpId="0" animBg="1"/>
      <p:bldP spid="97" grpId="1" animBg="1"/>
      <p:bldP spid="2" grpId="0" animBg="1"/>
      <p:bldP spid="2" grpId="1" animBg="1"/>
      <p:bldP spid="3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pencil 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882015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0" y="5661025"/>
            <a:ext cx="91440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2952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52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華康超明體(P)" pitchFamily="2" charset="-120"/>
                <a:cs typeface="+mn-cs"/>
              </a:rPr>
              <a:t> </a:t>
            </a:r>
            <a:r>
              <a:rPr kumimoji="1" lang="zh-TW" altLang="en-US" sz="52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華康超明體(P)" pitchFamily="2" charset="-120"/>
                <a:cs typeface="+mn-cs"/>
              </a:rPr>
              <a:t>以</a:t>
            </a:r>
            <a:r>
              <a:rPr kumimoji="1" lang="zh-TW" altLang="en-US" sz="52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華康超明體(P)" pitchFamily="2" charset="-120"/>
                <a:cs typeface="+mn-cs"/>
              </a:rPr>
              <a:t>教</a:t>
            </a:r>
            <a:r>
              <a:rPr kumimoji="1" lang="zh-TW" altLang="en-US" sz="5200" b="0" i="0" u="none" strike="noStrike" kern="1200" cap="none" spc="0" normalizeH="0" baseline="0" noProof="0">
                <a:ln>
                  <a:noFill/>
                </a:ln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華康超明體(P)" pitchFamily="2" charset="-120"/>
                <a:cs typeface="+mn-cs"/>
              </a:rPr>
              <a:t>育</a:t>
            </a:r>
            <a:r>
              <a:rPr kumimoji="1" lang="zh-TW" altLang="en-US" sz="5200" b="0" i="0" u="none" strike="noStrike" kern="1200" cap="none" spc="0" normalizeH="0" baseline="0" noProof="0">
                <a:ln>
                  <a:noFill/>
                </a:ln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華康超明體(P)" pitchFamily="2" charset="-120"/>
                <a:cs typeface="+mn-cs"/>
              </a:rPr>
              <a:t>彩</a:t>
            </a:r>
            <a:r>
              <a:rPr kumimoji="1" lang="zh-TW" altLang="en-US" sz="5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華康超明體(P)" pitchFamily="2" charset="-120"/>
                <a:cs typeface="+mn-cs"/>
              </a:rPr>
              <a:t>繪</a:t>
            </a:r>
            <a:r>
              <a:rPr kumimoji="1" lang="zh-TW" altLang="en-US" sz="5200" b="0" i="0" u="none" strike="noStrike" kern="1200" cap="none" spc="0" normalizeH="0" baseline="0" noProof="0">
                <a:ln>
                  <a:noFill/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華康超明體(P)" pitchFamily="2" charset="-120"/>
                <a:cs typeface="+mn-cs"/>
              </a:rPr>
              <a:t>臺</a:t>
            </a:r>
            <a:r>
              <a:rPr kumimoji="1" lang="zh-TW" altLang="en-US" sz="5200" b="0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華康超明體(P)" pitchFamily="2" charset="-120"/>
                <a:cs typeface="+mn-cs"/>
              </a:rPr>
              <a:t>灣</a:t>
            </a:r>
            <a:r>
              <a:rPr kumimoji="1" lang="zh-TW" altLang="en-US" sz="52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華康超明體(P)" pitchFamily="2" charset="-120"/>
                <a:cs typeface="+mn-cs"/>
              </a:rPr>
              <a:t>的</a:t>
            </a:r>
            <a:r>
              <a:rPr kumimoji="1" lang="zh-TW" altLang="en-US" sz="52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華康超明體(P)" pitchFamily="2" charset="-120"/>
                <a:cs typeface="+mn-cs"/>
              </a:rPr>
              <a:t>未</a:t>
            </a:r>
            <a:r>
              <a:rPr kumimoji="1" lang="zh-TW" altLang="en-US" sz="5200" b="0" i="0" u="none" strike="noStrike" kern="1200" cap="none" spc="0" normalizeH="0" baseline="0" noProof="0">
                <a:ln>
                  <a:noFill/>
                </a:ln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華康超明體(P)" pitchFamily="2" charset="-120"/>
                <a:cs typeface="+mn-cs"/>
              </a:rPr>
              <a:t>來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超明體(P)" panose="02010600010101010101" pitchFamily="2" charset="-120"/>
                <a:ea typeface="華康超明體(P)" panose="02010600010101010101" pitchFamily="2" charset="-120"/>
                <a:cs typeface="+mn-cs"/>
              </a:rPr>
              <a:t>人才是邁向頂尖的唯一關鍵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1485900" y="614363"/>
            <a:ext cx="61991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0" i="1" u="none" strike="noStrike" kern="1200" cap="none" spc="0" normalizeH="0" baseline="0" noProof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華康超明體(P)" panose="02010600010101010101" pitchFamily="2" charset="-120"/>
                <a:ea typeface="華康超明體(P)" panose="02010600010101010101" pitchFamily="2" charset="-120"/>
                <a:cs typeface="+mn-cs"/>
              </a:rPr>
              <a:t>Human resource is critical to achieve the university excellence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2605088" y="6484938"/>
            <a:ext cx="406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0" i="1" u="none" strike="noStrike" kern="1200" cap="none" spc="0" normalizeH="0" baseline="0" noProof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Times New Roman" panose="02020603050405020304" pitchFamily="18" charset="0"/>
                <a:ea typeface="華康超明體(P)" panose="02010600010101010101" pitchFamily="2" charset="-120"/>
                <a:cs typeface="+mn-cs"/>
              </a:rPr>
              <a:t>Education brings Taiwan a colorful future</a:t>
            </a:r>
          </a:p>
        </p:txBody>
      </p:sp>
      <p:sp>
        <p:nvSpPr>
          <p:cNvPr id="40967" name="Text Box 17"/>
          <p:cNvSpPr txBox="1">
            <a:spLocks noChangeArrowheads="1"/>
          </p:cNvSpPr>
          <p:nvPr/>
        </p:nvSpPr>
        <p:spPr bwMode="auto">
          <a:xfrm>
            <a:off x="8800532" y="0"/>
            <a:ext cx="248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 </a:t>
            </a:r>
            <a:endParaRPr kumimoji="1" lang="en-US" altLang="zh-TW" sz="1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768470" y="0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 smtClean="0">
                <a:solidFill>
                  <a:schemeClr val="bg1"/>
                </a:solidFill>
              </a:rPr>
              <a:t>  </a:t>
            </a:r>
            <a:endParaRPr lang="en-US" altLang="zh-TW" b="1" dirty="0">
              <a:solidFill>
                <a:schemeClr val="bg1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8704346" y="0"/>
            <a:ext cx="441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 smtClean="0">
                <a:solidFill>
                  <a:schemeClr val="bg1"/>
                </a:solidFill>
              </a:rPr>
              <a:t>22</a:t>
            </a:r>
            <a:endParaRPr lang="en-US" altLang="zh-TW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42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  <p:bldP spid="53252" grpId="0" animBg="1"/>
      <p:bldP spid="53253" grpId="0"/>
      <p:bldP spid="532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704351" y="0"/>
            <a:ext cx="441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23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9144000" cy="347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7" rIns="91412" bIns="45707">
            <a:spAutoFit/>
          </a:bodyPr>
          <a:lstStyle/>
          <a:p>
            <a:pPr algn="ctr"/>
            <a:r>
              <a:rPr lang="zh-TW" altLang="en-US" sz="11000" dirty="0" smtClean="0">
                <a:solidFill>
                  <a:schemeClr val="bg1">
                    <a:lumMod val="65000"/>
                  </a:schemeClr>
                </a:solidFill>
                <a:latin typeface="華康超黑體(P)" pitchFamily="2" charset="-120"/>
                <a:ea typeface="華康超黑體(P)" pitchFamily="2" charset="-120"/>
              </a:rPr>
              <a:t>臺大教務長</a:t>
            </a:r>
            <a:endParaRPr lang="en-US" altLang="zh-TW" sz="11000" dirty="0" smtClean="0">
              <a:solidFill>
                <a:schemeClr val="bg1">
                  <a:lumMod val="65000"/>
                </a:schemeClr>
              </a:solidFill>
              <a:latin typeface="華康超黑體(P)" pitchFamily="2" charset="-120"/>
              <a:ea typeface="華康超黑體(P)" pitchFamily="2" charset="-120"/>
            </a:endParaRPr>
          </a:p>
          <a:p>
            <a:pPr algn="ctr"/>
            <a:r>
              <a:rPr lang="zh-TW" altLang="en-US" sz="11000" dirty="0" smtClean="0">
                <a:solidFill>
                  <a:schemeClr val="bg1">
                    <a:lumMod val="50000"/>
                  </a:schemeClr>
                </a:solidFill>
                <a:latin typeface="華康超黑體(P)" pitchFamily="2" charset="-120"/>
                <a:ea typeface="華康超黑體(P)" pitchFamily="2" charset="-120"/>
              </a:rPr>
              <a:t>招聯會執秘</a:t>
            </a:r>
            <a:endParaRPr lang="en-US" altLang="zh-TW" sz="11000" dirty="0" smtClean="0">
              <a:solidFill>
                <a:schemeClr val="bg1">
                  <a:lumMod val="50000"/>
                </a:schemeClr>
              </a:solidFill>
              <a:latin typeface="華康超黑體(P)" pitchFamily="2" charset="-120"/>
              <a:ea typeface="華康超黑體(P)" pitchFamily="2" charset="-12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3367642"/>
            <a:ext cx="9144000" cy="347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7" rIns="91412" bIns="45707">
            <a:spAutoFit/>
          </a:bodyPr>
          <a:lstStyle/>
          <a:p>
            <a:pPr algn="ctr"/>
            <a:r>
              <a:rPr lang="zh-TW" altLang="en-US" sz="11000" dirty="0" smtClean="0">
                <a:latin typeface="華康超黑體(P)" pitchFamily="2" charset="-120"/>
                <a:ea typeface="華康超黑體(P)" pitchFamily="2" charset="-120"/>
              </a:rPr>
              <a:t>高中沒教好</a:t>
            </a:r>
            <a:endParaRPr lang="en-US" altLang="zh-TW" sz="11000" dirty="0" smtClean="0">
              <a:latin typeface="華康超黑體(P)" pitchFamily="2" charset="-120"/>
              <a:ea typeface="華康超黑體(P)" pitchFamily="2" charset="-120"/>
            </a:endParaRPr>
          </a:p>
          <a:p>
            <a:pPr algn="ctr"/>
            <a:r>
              <a:rPr lang="zh-TW" altLang="en-US" sz="11000" dirty="0" smtClean="0">
                <a:solidFill>
                  <a:srgbClr val="C00000"/>
                </a:solidFill>
                <a:latin typeface="華康超黑體(P)" pitchFamily="2" charset="-120"/>
                <a:ea typeface="華康超黑體(P)" pitchFamily="2" charset="-120"/>
              </a:rPr>
              <a:t>大學不會好</a:t>
            </a:r>
            <a:endParaRPr lang="en-US" altLang="zh-TW" sz="11000" dirty="0">
              <a:solidFill>
                <a:srgbClr val="C00000"/>
              </a:solidFill>
              <a:latin typeface="華康超黑體(P)" pitchFamily="2" charset="-120"/>
              <a:ea typeface="華康超黑體(P)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260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  <p:bldP spid="4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0" y="0"/>
            <a:ext cx="9144000" cy="51649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marL="87313">
              <a:lnSpc>
                <a:spcPct val="95000"/>
              </a:lnSpc>
            </a:pPr>
            <a:endParaRPr lang="zh-TW" altLang="en-US" sz="8800" dirty="0">
              <a:solidFill>
                <a:srgbClr val="FDFDFD"/>
              </a:solidFill>
              <a:latin typeface="華康超黑體(P)" panose="02010600010101010101" pitchFamily="2" charset="-120"/>
              <a:ea typeface="華康超黑體(P)" panose="02010600010101010101" pitchFamily="2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5160340"/>
            <a:ext cx="9144000" cy="16976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marL="87313">
              <a:lnSpc>
                <a:spcPct val="95000"/>
              </a:lnSpc>
            </a:pPr>
            <a:r>
              <a:rPr lang="zh-TW" altLang="en-US" sz="8800" dirty="0" smtClean="0">
                <a:solidFill>
                  <a:srgbClr val="FDFDFD"/>
                </a:solidFill>
                <a:latin typeface="華康超黑體(P)" panose="02010600010101010101" pitchFamily="2" charset="-120"/>
                <a:ea typeface="華康超黑體(P)" panose="02010600010101010101" pitchFamily="2" charset="-120"/>
              </a:rPr>
              <a:t>素養導向教學</a:t>
            </a:r>
            <a:endParaRPr lang="zh-TW" altLang="en-US" sz="8800" dirty="0">
              <a:solidFill>
                <a:srgbClr val="FDFDFD"/>
              </a:solidFill>
              <a:latin typeface="華康超黑體(P)" panose="02010600010101010101" pitchFamily="2" charset="-120"/>
              <a:ea typeface="華康超黑體(P)" panose="02010600010101010101" pitchFamily="2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47384" y="837088"/>
            <a:ext cx="3384000" cy="3384000"/>
          </a:xfrm>
          <a:prstGeom prst="rect">
            <a:avLst/>
          </a:prstGeom>
          <a:solidFill>
            <a:srgbClr val="DCF0C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63500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zh-TW" altLang="en-US" sz="4000" dirty="0" smtClean="0">
                <a:solidFill>
                  <a:srgbClr val="008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必修課程</a:t>
            </a:r>
            <a:endParaRPr lang="en-US" altLang="zh-TW" sz="4000" dirty="0" smtClean="0">
              <a:solidFill>
                <a:srgbClr val="008000"/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  <a:p>
            <a:pPr algn="ctr"/>
            <a:r>
              <a:rPr lang="zh-TW" altLang="en-US" sz="3200" dirty="0" smtClean="0">
                <a:solidFill>
                  <a:schemeClr val="tx1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部定 </a:t>
            </a:r>
            <a:r>
              <a:rPr lang="en-US" altLang="zh-TW" sz="3200" dirty="0" smtClean="0">
                <a:solidFill>
                  <a:schemeClr val="tx1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118</a:t>
            </a:r>
          </a:p>
          <a:p>
            <a:pPr algn="ctr"/>
            <a:r>
              <a:rPr lang="zh-TW" altLang="en-US" sz="3200" dirty="0" smtClean="0">
                <a:solidFill>
                  <a:schemeClr val="tx1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校定  </a:t>
            </a:r>
            <a:r>
              <a:rPr lang="en-US" altLang="zh-TW" sz="3200" dirty="0" smtClean="0">
                <a:solidFill>
                  <a:schemeClr val="tx1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4-8</a:t>
            </a:r>
            <a:endParaRPr lang="zh-TW" altLang="en-US" sz="3200" dirty="0">
              <a:solidFill>
                <a:schemeClr val="tx1"/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03768" y="836712"/>
            <a:ext cx="1660520" cy="3379126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63500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rgbClr val="006699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選修</a:t>
            </a:r>
            <a:endParaRPr lang="en-US" altLang="zh-TW" sz="3600" dirty="0" smtClean="0">
              <a:solidFill>
                <a:srgbClr val="006699"/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  <a:p>
            <a:pPr algn="ctr">
              <a:spcAft>
                <a:spcPts val="600"/>
              </a:spcAft>
            </a:pPr>
            <a:r>
              <a:rPr lang="zh-TW" altLang="en-US" sz="3600" dirty="0" smtClean="0">
                <a:solidFill>
                  <a:srgbClr val="006699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課程</a:t>
            </a:r>
            <a:endParaRPr lang="en-US" altLang="zh-TW" sz="3600" dirty="0">
              <a:solidFill>
                <a:srgbClr val="006699"/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  <a:p>
            <a:pPr algn="ctr"/>
            <a:r>
              <a:rPr lang="zh-TW" altLang="en-US" sz="2800" dirty="0" smtClean="0">
                <a:solidFill>
                  <a:schemeClr val="tx1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加深加廣</a:t>
            </a:r>
            <a:endParaRPr lang="en-US" altLang="zh-TW" sz="2800" dirty="0" smtClean="0">
              <a:solidFill>
                <a:schemeClr val="tx1"/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  <a:p>
            <a:pPr algn="ctr"/>
            <a:r>
              <a:rPr lang="zh-TW" altLang="en-US" sz="2800" dirty="0" smtClean="0">
                <a:solidFill>
                  <a:schemeClr val="tx1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多元選修</a:t>
            </a:r>
            <a:endParaRPr lang="en-US" altLang="zh-TW" sz="2800" dirty="0" smtClean="0">
              <a:solidFill>
                <a:schemeClr val="tx1"/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  <a:p>
            <a:pPr algn="ctr"/>
            <a:r>
              <a:rPr lang="zh-TW" altLang="en-US" sz="2800" dirty="0" smtClean="0">
                <a:solidFill>
                  <a:schemeClr val="tx1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補強選修</a:t>
            </a:r>
            <a:endParaRPr lang="zh-TW" altLang="en-US" sz="2800" dirty="0">
              <a:solidFill>
                <a:schemeClr val="tx1"/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44189" y="4318148"/>
            <a:ext cx="5116904" cy="3799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63500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彈性學習</a:t>
            </a:r>
            <a:endParaRPr lang="zh-TW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44189" y="4779679"/>
            <a:ext cx="5116904" cy="3814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63500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團體活動</a:t>
            </a:r>
            <a:endParaRPr lang="zh-TW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493175" y="46738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122-126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513021" y="46738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54-58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161093" y="42210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(12-18)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161092" y="469071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(12-18)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-9974" y="15007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3600" dirty="0" smtClean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普通高中</a:t>
            </a:r>
            <a:endParaRPr lang="zh-TW" altLang="en-US" sz="3600" dirty="0"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91391" y="548680"/>
            <a:ext cx="1428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176-184</a:t>
            </a:r>
            <a:endParaRPr lang="zh-TW" altLang="en-US" sz="2800" dirty="0">
              <a:solidFill>
                <a:srgbClr val="C00000"/>
              </a:solidFill>
              <a:latin typeface="華康超明體(P)" panose="02010600010101010101" pitchFamily="2" charset="-120"/>
              <a:ea typeface="華康超明體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8704351" y="0"/>
            <a:ext cx="441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 smtClean="0">
                <a:solidFill>
                  <a:schemeClr val="bg1"/>
                </a:solidFill>
              </a:rPr>
              <a:t>24</a:t>
            </a:r>
            <a:endParaRPr lang="en-US" altLang="zh-TW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83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  <p:bldP spid="2" grpId="0" animBg="1"/>
      <p:bldP spid="4" grpId="0" animBg="1"/>
      <p:bldP spid="6" grpId="0" animBg="1"/>
      <p:bldP spid="7" grpId="0" animBg="1"/>
      <p:bldP spid="9" grpId="0"/>
      <p:bldP spid="11" grpId="0"/>
      <p:bldP spid="12" grpId="0"/>
      <p:bldP spid="13" grpId="0"/>
      <p:bldP spid="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704351" y="0"/>
            <a:ext cx="441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25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9144000" cy="347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7" rIns="91412" bIns="45707">
            <a:spAutoFit/>
          </a:bodyPr>
          <a:lstStyle/>
          <a:p>
            <a:pPr algn="ctr"/>
            <a:r>
              <a:rPr lang="zh-TW" altLang="en-US" sz="11000" dirty="0" smtClean="0">
                <a:latin typeface="華康超黑體(P)" pitchFamily="2" charset="-120"/>
                <a:ea typeface="華康超黑體(P)" pitchFamily="2" charset="-120"/>
              </a:rPr>
              <a:t>素養導向教學</a:t>
            </a:r>
            <a:endParaRPr lang="en-US" altLang="zh-TW" sz="11000" dirty="0" smtClean="0">
              <a:latin typeface="華康超黑體(P)" pitchFamily="2" charset="-120"/>
              <a:ea typeface="華康超黑體(P)" pitchFamily="2" charset="-120"/>
            </a:endParaRPr>
          </a:p>
          <a:p>
            <a:pPr algn="ctr"/>
            <a:r>
              <a:rPr lang="zh-TW" altLang="en-US" sz="11000" dirty="0" smtClean="0">
                <a:solidFill>
                  <a:srgbClr val="C00000"/>
                </a:solidFill>
                <a:latin typeface="華康超黑體(P)" pitchFamily="2" charset="-120"/>
                <a:ea typeface="華康超黑體(P)" pitchFamily="2" charset="-120"/>
              </a:rPr>
              <a:t>基本核心能力</a:t>
            </a:r>
            <a:endParaRPr lang="en-US" altLang="zh-TW" sz="11000" dirty="0">
              <a:solidFill>
                <a:srgbClr val="C00000"/>
              </a:solidFill>
              <a:latin typeface="華康超黑體(P)" pitchFamily="2" charset="-120"/>
              <a:ea typeface="華康超黑體(P)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416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704351" y="0"/>
            <a:ext cx="441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26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9144000" cy="330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7" rIns="91412" bIns="45707">
            <a:spAutoFit/>
          </a:bodyPr>
          <a:lstStyle/>
          <a:p>
            <a:pPr algn="ctr"/>
            <a:r>
              <a:rPr lang="zh-TW" altLang="en-US" sz="11000" dirty="0">
                <a:latin typeface="華康超黑體(P)" pitchFamily="2" charset="-120"/>
                <a:ea typeface="華康超黑體(P)" pitchFamily="2" charset="-120"/>
              </a:rPr>
              <a:t>基本</a:t>
            </a:r>
            <a:r>
              <a:rPr lang="zh-TW" altLang="en-US" sz="11000" dirty="0" smtClean="0">
                <a:latin typeface="華康超黑體(P)" pitchFamily="2" charset="-120"/>
                <a:ea typeface="華康超黑體(P)" pitchFamily="2" charset="-120"/>
              </a:rPr>
              <a:t>素養</a:t>
            </a:r>
            <a:endParaRPr lang="en-US" altLang="zh-TW" sz="11000" dirty="0" smtClean="0">
              <a:latin typeface="華康超黑體(P)" pitchFamily="2" charset="-120"/>
              <a:ea typeface="華康超黑體(P)" pitchFamily="2" charset="-120"/>
            </a:endParaRPr>
          </a:p>
          <a:p>
            <a:pPr algn="ctr">
              <a:lnSpc>
                <a:spcPct val="90000"/>
              </a:lnSpc>
            </a:pPr>
            <a:r>
              <a:rPr lang="en-US" altLang="zh-TW" sz="11000" dirty="0" smtClean="0">
                <a:latin typeface="華康超黑體(P)" pitchFamily="2" charset="-120"/>
                <a:ea typeface="華康超黑體(P)" pitchFamily="2" charset="-120"/>
              </a:rPr>
              <a:t>Literacy</a:t>
            </a:r>
            <a:endParaRPr lang="en-US" altLang="zh-TW" sz="11000" dirty="0">
              <a:solidFill>
                <a:srgbClr val="C00000"/>
              </a:solidFill>
              <a:latin typeface="華康超黑體(P)" pitchFamily="2" charset="-120"/>
              <a:ea typeface="華康超黑體(P)" pitchFamily="2" charset="-12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3573016"/>
            <a:ext cx="9144000" cy="318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7" rIns="91412" bIns="45707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TW" altLang="en-US" sz="11000" dirty="0" smtClean="0">
                <a:solidFill>
                  <a:srgbClr val="C00000"/>
                </a:solidFill>
                <a:latin typeface="華康超黑體(P)" pitchFamily="2" charset="-120"/>
                <a:ea typeface="華康超黑體(P)" pitchFamily="2" charset="-120"/>
              </a:rPr>
              <a:t>核心能力</a:t>
            </a:r>
            <a:endParaRPr lang="en-US" altLang="zh-TW" sz="11000" dirty="0" smtClean="0">
              <a:solidFill>
                <a:srgbClr val="C00000"/>
              </a:solidFill>
              <a:latin typeface="華康超黑體(P)" pitchFamily="2" charset="-120"/>
              <a:ea typeface="華康超黑體(P)" pitchFamily="2" charset="-120"/>
            </a:endParaRPr>
          </a:p>
          <a:p>
            <a:pPr algn="ctr">
              <a:lnSpc>
                <a:spcPct val="90000"/>
              </a:lnSpc>
            </a:pPr>
            <a:r>
              <a:rPr lang="en-US" altLang="zh-TW" sz="11000" dirty="0" smtClean="0">
                <a:solidFill>
                  <a:srgbClr val="C00000"/>
                </a:solidFill>
                <a:latin typeface="華康超黑體(P)" pitchFamily="2" charset="-120"/>
                <a:ea typeface="華康超黑體(P)" pitchFamily="2" charset="-120"/>
              </a:rPr>
              <a:t>Competence</a:t>
            </a:r>
            <a:endParaRPr lang="en-US" altLang="zh-TW" sz="11000" dirty="0">
              <a:solidFill>
                <a:srgbClr val="C00000"/>
              </a:solidFill>
              <a:latin typeface="華康超黑體(P)" pitchFamily="2" charset="-120"/>
              <a:ea typeface="華康超黑體(P)" pitchFamily="2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48960" y="684790"/>
            <a:ext cx="738664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zh-TW" altLang="en-US" sz="3600" dirty="0" smtClean="0">
                <a:latin typeface="華康仿宋體W4(P)" panose="02010600010101010101" pitchFamily="2" charset="-120"/>
                <a:ea typeface="華康仿宋體W4(P)" panose="02010600010101010101" pitchFamily="2" charset="-120"/>
              </a:rPr>
              <a:t>通識課程</a:t>
            </a:r>
            <a:endParaRPr lang="zh-TW" altLang="en-US" sz="3600" dirty="0">
              <a:latin typeface="華康仿宋體W4(P)" panose="02010600010101010101" pitchFamily="2" charset="-120"/>
              <a:ea typeface="華康仿宋體W4(P)" panose="0201060001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413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  <p:bldP spid="4" grpId="0" uiExpand="1" build="p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704351" y="0"/>
            <a:ext cx="441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27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" y="0"/>
            <a:ext cx="6870248" cy="68580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-6608" y="6550223"/>
            <a:ext cx="1380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親子天下網站</a:t>
            </a:r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6888782" y="2924944"/>
            <a:ext cx="2236510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zh-TW" altLang="en-US" sz="4000" dirty="0" smtClean="0">
                <a:solidFill>
                  <a:srgbClr val="FFCC66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實踐力行</a:t>
            </a:r>
            <a:endParaRPr lang="en-US" altLang="zh-TW" sz="4000" dirty="0" smtClean="0">
              <a:solidFill>
                <a:srgbClr val="FFCC66"/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  <a:p>
            <a:pPr>
              <a:spcAft>
                <a:spcPts val="2400"/>
              </a:spcAft>
            </a:pPr>
            <a:r>
              <a:rPr lang="zh-TW" altLang="en-US" sz="4000" dirty="0" smtClean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學習歷程</a:t>
            </a:r>
            <a:endParaRPr lang="en-US" altLang="zh-TW" sz="4000" dirty="0" smtClean="0">
              <a:solidFill>
                <a:srgbClr val="C00000"/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  <a:p>
            <a:pPr>
              <a:spcAft>
                <a:spcPts val="2400"/>
              </a:spcAft>
            </a:pPr>
            <a:r>
              <a:rPr lang="zh-TW" altLang="en-US" sz="4000" dirty="0" smtClean="0">
                <a:solidFill>
                  <a:srgbClr val="00CC99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情境脈絡</a:t>
            </a:r>
            <a:endParaRPr lang="en-US" altLang="zh-TW" sz="4000" dirty="0" smtClean="0">
              <a:solidFill>
                <a:srgbClr val="00CC99"/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  <a:p>
            <a:pPr>
              <a:spcAft>
                <a:spcPts val="2400"/>
              </a:spcAft>
            </a:pPr>
            <a:r>
              <a:rPr lang="zh-TW" altLang="en-US" sz="4000" dirty="0" smtClean="0">
                <a:solidFill>
                  <a:srgbClr val="006699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知識態度</a:t>
            </a:r>
            <a:endParaRPr lang="zh-TW" altLang="en-US" sz="4000" dirty="0">
              <a:solidFill>
                <a:srgbClr val="006699"/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876210" y="433069"/>
            <a:ext cx="2267789" cy="241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2" tIns="45707" rIns="91412" bIns="45707">
            <a:spAutoFit/>
          </a:bodyPr>
          <a:lstStyle/>
          <a:p>
            <a:pPr algn="ctr">
              <a:lnSpc>
                <a:spcPts val="9000"/>
              </a:lnSpc>
            </a:pPr>
            <a:r>
              <a:rPr lang="zh-TW" altLang="en-US" sz="8000" dirty="0" smtClean="0">
                <a:latin typeface="華康超黑體(P)" pitchFamily="2" charset="-120"/>
                <a:ea typeface="華康超黑體(P)" pitchFamily="2" charset="-120"/>
              </a:rPr>
              <a:t>素養</a:t>
            </a:r>
            <a:endParaRPr lang="en-US" altLang="zh-TW" sz="8000" dirty="0" smtClean="0">
              <a:latin typeface="華康超黑體(P)" pitchFamily="2" charset="-120"/>
              <a:ea typeface="華康超黑體(P)" pitchFamily="2" charset="-120"/>
            </a:endParaRPr>
          </a:p>
          <a:p>
            <a:pPr algn="ctr">
              <a:lnSpc>
                <a:spcPts val="9000"/>
              </a:lnSpc>
            </a:pPr>
            <a:r>
              <a:rPr lang="zh-TW" altLang="en-US" sz="8000" dirty="0" smtClean="0">
                <a:solidFill>
                  <a:srgbClr val="C00000"/>
                </a:solidFill>
                <a:latin typeface="華康超黑體(P)" pitchFamily="2" charset="-120"/>
                <a:ea typeface="華康超黑體(P)" pitchFamily="2" charset="-120"/>
              </a:rPr>
              <a:t>能力</a:t>
            </a:r>
            <a:endParaRPr lang="en-US" altLang="zh-TW" sz="8000" dirty="0">
              <a:solidFill>
                <a:srgbClr val="C00000"/>
              </a:solidFill>
              <a:latin typeface="華康超黑體(P)" pitchFamily="2" charset="-120"/>
              <a:ea typeface="華康超黑體(P)" pitchFamily="2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967978" y="3100052"/>
            <a:ext cx="2081019" cy="3713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70000"/>
              </a:lnSpc>
            </a:pP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Capstone</a:t>
            </a:r>
          </a:p>
          <a:p>
            <a:pPr>
              <a:lnSpc>
                <a:spcPct val="270000"/>
              </a:lnSpc>
            </a:pP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Portfolio</a:t>
            </a:r>
          </a:p>
          <a:p>
            <a:pPr>
              <a:lnSpc>
                <a:spcPct val="270000"/>
              </a:lnSpc>
            </a:pP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</a:t>
            </a:r>
          </a:p>
          <a:p>
            <a:pPr>
              <a:lnSpc>
                <a:spcPct val="270000"/>
              </a:lnSpc>
            </a:pP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What-How-Why</a:t>
            </a:r>
            <a:endParaRPr lang="zh-TW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32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  <p:bldP spid="7" grpId="0" uiExpand="1" build="p"/>
      <p:bldP spid="4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0" y="0"/>
            <a:ext cx="9144000" cy="178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7" rIns="91412" bIns="45707">
            <a:spAutoFit/>
          </a:bodyPr>
          <a:lstStyle/>
          <a:p>
            <a:pPr algn="ctr"/>
            <a:r>
              <a:rPr lang="zh-TW" altLang="en-US" sz="11000" dirty="0" smtClean="0">
                <a:latin typeface="華康超黑體(P)" panose="02010600010101010101" pitchFamily="2" charset="-120"/>
                <a:ea typeface="華康超黑體(P)" panose="02010600010101010101" pitchFamily="2" charset="-120"/>
              </a:rPr>
              <a:t> </a:t>
            </a:r>
            <a:endParaRPr lang="en-US" altLang="zh-TW" sz="11000" dirty="0" smtClean="0">
              <a:latin typeface="華康超黑體(P)" panose="02010600010101010101" pitchFamily="2" charset="-120"/>
              <a:ea typeface="華康超黑體(P)" panose="02010600010101010101" pitchFamily="2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889903" y="0"/>
            <a:ext cx="4219425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sz="2200" dirty="0">
                <a:solidFill>
                  <a:schemeClr val="bg1"/>
                </a:solidFill>
                <a:cs typeface="Arial" panose="020B0604020202020204" pitchFamily="34" charset="0"/>
              </a:rPr>
              <a:t>How great leaders inspire action</a:t>
            </a:r>
            <a:endParaRPr lang="zh-TW" altLang="en-US" sz="22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r"/>
            <a:r>
              <a:rPr lang="en-US" altLang="zh-TW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TEDxPuget</a:t>
            </a:r>
            <a:r>
              <a:rPr lang="en-US" altLang="zh-TW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Sound</a:t>
            </a:r>
            <a:r>
              <a:rPr lang="zh-TW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(2009)</a:t>
            </a:r>
          </a:p>
          <a:p>
            <a:pPr algn="r"/>
            <a:r>
              <a:rPr lang="en-US" altLang="zh-TW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Simon Sinek</a:t>
            </a:r>
            <a:endParaRPr lang="en-US" altLang="zh-TW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45082" y="892539"/>
            <a:ext cx="4079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What </a:t>
            </a:r>
            <a:r>
              <a:rPr lang="zh-TW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→ </a:t>
            </a:r>
            <a:r>
              <a:rPr lang="en-US" altLang="zh-TW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How</a:t>
            </a:r>
            <a:r>
              <a:rPr lang="zh-TW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 → </a:t>
            </a:r>
            <a:r>
              <a:rPr lang="en-US" altLang="zh-TW" sz="3200" dirty="0" smtClean="0">
                <a:solidFill>
                  <a:srgbClr val="FF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Why</a:t>
            </a:r>
            <a:endParaRPr lang="zh-TW" altLang="en-US" sz="3200" dirty="0">
              <a:solidFill>
                <a:srgbClr val="FF0000"/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523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uiExpand="1" build="p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768471" y="0"/>
            <a:ext cx="3129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9144000" cy="855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7" rIns="91412" bIns="45707">
            <a:spAutoFit/>
          </a:bodyPr>
          <a:lstStyle/>
          <a:p>
            <a:pPr algn="ctr"/>
            <a:r>
              <a:rPr lang="zh-TW" altLang="en-US" sz="11000" dirty="0" smtClean="0">
                <a:latin typeface="華康超黑體(P)" pitchFamily="2" charset="-120"/>
                <a:ea typeface="華康超黑體(P)" pitchFamily="2" charset="-120"/>
              </a:rPr>
              <a:t>選修太多課程</a:t>
            </a:r>
            <a:endParaRPr lang="en-US" altLang="zh-TW" sz="11000" dirty="0" smtClean="0">
              <a:latin typeface="華康超黑體(P)" pitchFamily="2" charset="-120"/>
              <a:ea typeface="華康超黑體(P)" pitchFamily="2" charset="-120"/>
            </a:endParaRPr>
          </a:p>
          <a:p>
            <a:pPr algn="ctr"/>
            <a:r>
              <a:rPr lang="zh-TW" altLang="en-US" sz="11000" dirty="0" smtClean="0">
                <a:latin typeface="華康超黑體(P)" pitchFamily="2" charset="-120"/>
                <a:ea typeface="華康超黑體(P)" pitchFamily="2" charset="-120"/>
              </a:rPr>
              <a:t>單向沒有互動</a:t>
            </a:r>
            <a:endParaRPr lang="en-US" altLang="zh-TW" sz="11000" dirty="0" smtClean="0">
              <a:latin typeface="華康超黑體(P)" pitchFamily="2" charset="-120"/>
              <a:ea typeface="華康超黑體(P)" pitchFamily="2" charset="-120"/>
            </a:endParaRPr>
          </a:p>
          <a:p>
            <a:pPr algn="ctr"/>
            <a:r>
              <a:rPr lang="zh-TW" altLang="en-US" sz="11000" dirty="0" smtClean="0">
                <a:latin typeface="華康超黑體(P)" pitchFamily="2" charset="-120"/>
                <a:ea typeface="華康超黑體(P)" pitchFamily="2" charset="-120"/>
              </a:rPr>
              <a:t>缺乏討論問題</a:t>
            </a:r>
            <a:endParaRPr lang="en-US" altLang="zh-TW" sz="11000" dirty="0" smtClean="0">
              <a:latin typeface="華康超黑體(P)" pitchFamily="2" charset="-120"/>
              <a:ea typeface="華康超黑體(P)" pitchFamily="2" charset="-120"/>
            </a:endParaRPr>
          </a:p>
          <a:p>
            <a:pPr algn="ctr"/>
            <a:r>
              <a:rPr lang="zh-TW" altLang="en-US" sz="11000" dirty="0" smtClean="0">
                <a:latin typeface="華康超黑體(P)" pitchFamily="2" charset="-120"/>
                <a:ea typeface="華康超黑體(P)" pitchFamily="2" charset="-120"/>
              </a:rPr>
              <a:t>學習</a:t>
            </a:r>
            <a:r>
              <a:rPr lang="zh-TW" altLang="en-US" sz="11000" dirty="0">
                <a:latin typeface="華康超黑體(P)" pitchFamily="2" charset="-120"/>
                <a:ea typeface="華康超黑體(P)" pitchFamily="2" charset="-120"/>
              </a:rPr>
              <a:t>無法深入</a:t>
            </a:r>
            <a:endParaRPr lang="en-US" altLang="zh-TW" sz="11000" dirty="0">
              <a:latin typeface="華康超黑體(P)" pitchFamily="2" charset="-120"/>
              <a:ea typeface="華康超黑體(P)" pitchFamily="2" charset="-120"/>
            </a:endParaRPr>
          </a:p>
          <a:p>
            <a:pPr algn="ctr"/>
            <a:endParaRPr lang="en-US" altLang="zh-TW" sz="11000" dirty="0">
              <a:latin typeface="華康超黑體(P)" pitchFamily="2" charset="-120"/>
              <a:ea typeface="華康超黑體(P)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929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  <p:bldP spid="15363" grpId="1" uiExpand="1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704351" y="0"/>
            <a:ext cx="441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29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936104" y="15957"/>
            <a:ext cx="3275856" cy="517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2" tIns="45707" rIns="91412" bIns="45707">
            <a:spAutoFit/>
          </a:bodyPr>
          <a:lstStyle/>
          <a:p>
            <a:pPr algn="ctr"/>
            <a:r>
              <a:rPr lang="zh-TW" altLang="en-US" sz="11000" dirty="0" smtClean="0">
                <a:latin typeface="華康超黑體(P)" pitchFamily="2" charset="-120"/>
                <a:ea typeface="華康超黑體(P)" pitchFamily="2" charset="-120"/>
              </a:rPr>
              <a:t>知識</a:t>
            </a:r>
            <a:endParaRPr lang="en-US" altLang="zh-TW" sz="11000" dirty="0" smtClean="0">
              <a:latin typeface="華康超黑體(P)" pitchFamily="2" charset="-120"/>
              <a:ea typeface="華康超黑體(P)" pitchFamily="2" charset="-120"/>
            </a:endParaRPr>
          </a:p>
          <a:p>
            <a:pPr algn="ctr"/>
            <a:r>
              <a:rPr lang="zh-TW" altLang="en-US" sz="11000" dirty="0" smtClean="0">
                <a:latin typeface="華康超黑體(P)" pitchFamily="2" charset="-120"/>
                <a:ea typeface="華康超黑體(P)" pitchFamily="2" charset="-120"/>
              </a:rPr>
              <a:t>技能</a:t>
            </a:r>
            <a:endParaRPr lang="en-US" altLang="zh-TW" sz="11000" dirty="0" smtClean="0">
              <a:latin typeface="華康超黑體(P)" pitchFamily="2" charset="-120"/>
              <a:ea typeface="華康超黑體(P)" pitchFamily="2" charset="-120"/>
            </a:endParaRPr>
          </a:p>
          <a:p>
            <a:pPr algn="ctr"/>
            <a:r>
              <a:rPr lang="zh-TW" altLang="en-US" sz="11000" dirty="0" smtClean="0">
                <a:solidFill>
                  <a:srgbClr val="C00000"/>
                </a:solidFill>
                <a:latin typeface="華康超黑體(P)" pitchFamily="2" charset="-120"/>
                <a:ea typeface="華康超黑體(P)" pitchFamily="2" charset="-120"/>
              </a:rPr>
              <a:t>態度</a:t>
            </a:r>
            <a:endParaRPr lang="en-US" altLang="zh-TW" sz="11000" dirty="0" smtClean="0">
              <a:solidFill>
                <a:srgbClr val="C00000"/>
              </a:solidFill>
              <a:latin typeface="華康超黑體(P)" pitchFamily="2" charset="-120"/>
              <a:ea typeface="華康超黑體(P)" pitchFamily="2" charset="-12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499992" y="15957"/>
            <a:ext cx="4104456" cy="517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2" tIns="45707" rIns="91412" bIns="45707">
            <a:spAutoFit/>
          </a:bodyPr>
          <a:lstStyle/>
          <a:p>
            <a:pPr algn="ctr"/>
            <a:r>
              <a:rPr lang="en-US" altLang="zh-TW" sz="11000" dirty="0" smtClean="0">
                <a:latin typeface="華康超黑體(P)" pitchFamily="2" charset="-120"/>
                <a:ea typeface="華康超黑體(P)" pitchFamily="2" charset="-120"/>
              </a:rPr>
              <a:t>What</a:t>
            </a:r>
          </a:p>
          <a:p>
            <a:pPr algn="ctr"/>
            <a:r>
              <a:rPr lang="en-US" altLang="zh-TW" sz="11000" dirty="0" smtClean="0">
                <a:latin typeface="華康超黑體(P)" pitchFamily="2" charset="-120"/>
                <a:ea typeface="華康超黑體(P)" pitchFamily="2" charset="-120"/>
              </a:rPr>
              <a:t>How</a:t>
            </a:r>
          </a:p>
          <a:p>
            <a:pPr algn="ctr"/>
            <a:r>
              <a:rPr lang="en-US" altLang="zh-TW" sz="11000" dirty="0" smtClean="0">
                <a:solidFill>
                  <a:srgbClr val="C00000"/>
                </a:solidFill>
                <a:latin typeface="華康超黑體(P)" pitchFamily="2" charset="-120"/>
                <a:ea typeface="華康超黑體(P)" pitchFamily="2" charset="-120"/>
              </a:rPr>
              <a:t>Why</a:t>
            </a:r>
          </a:p>
        </p:txBody>
      </p:sp>
    </p:spTree>
    <p:extLst>
      <p:ext uri="{BB962C8B-B14F-4D97-AF65-F5344CB8AC3E}">
        <p14:creationId xmlns:p14="http://schemas.microsoft.com/office/powerpoint/2010/main" val="46482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  <p:bldP spid="4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704351" y="0"/>
            <a:ext cx="441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30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9144000" cy="347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7" rIns="91412" bIns="45707">
            <a:spAutoFit/>
          </a:bodyPr>
          <a:lstStyle/>
          <a:p>
            <a:pPr algn="ctr"/>
            <a:r>
              <a:rPr lang="zh-TW" altLang="en-US" sz="11000" dirty="0">
                <a:latin typeface="華康超黑體(P)" pitchFamily="2" charset="-120"/>
                <a:ea typeface="華康超黑體(P)" pitchFamily="2" charset="-120"/>
              </a:rPr>
              <a:t>加值專業</a:t>
            </a:r>
            <a:endParaRPr lang="en-US" altLang="zh-TW" sz="11000" dirty="0" smtClean="0">
              <a:latin typeface="華康超黑體(P)" pitchFamily="2" charset="-120"/>
              <a:ea typeface="華康超黑體(P)" pitchFamily="2" charset="-120"/>
            </a:endParaRPr>
          </a:p>
          <a:p>
            <a:pPr algn="ctr"/>
            <a:r>
              <a:rPr lang="zh-TW" altLang="en-US" sz="11000" dirty="0" smtClean="0">
                <a:solidFill>
                  <a:srgbClr val="C00000"/>
                </a:solidFill>
                <a:latin typeface="華康超黑體(P)" pitchFamily="2" charset="-120"/>
                <a:ea typeface="華康超黑體(P)" pitchFamily="2" charset="-120"/>
              </a:rPr>
              <a:t>潛在專業</a:t>
            </a:r>
            <a:endParaRPr lang="en-US" altLang="zh-TW" sz="11000" dirty="0">
              <a:solidFill>
                <a:srgbClr val="C00000"/>
              </a:solidFill>
              <a:latin typeface="華康超黑體(P)" pitchFamily="2" charset="-120"/>
              <a:ea typeface="華康超黑體(P)" pitchFamily="2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-8741" y="5242008"/>
            <a:ext cx="916148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0000" dirty="0" smtClean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深植在所有課程</a:t>
            </a:r>
            <a:endParaRPr lang="zh-TW" altLang="en-US" sz="10000" dirty="0"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410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704351" y="0"/>
            <a:ext cx="441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31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0" name="群組 39"/>
          <p:cNvGrpSpPr/>
          <p:nvPr/>
        </p:nvGrpSpPr>
        <p:grpSpPr>
          <a:xfrm>
            <a:off x="279062" y="2025516"/>
            <a:ext cx="2699628" cy="2699628"/>
            <a:chOff x="279062" y="382075"/>
            <a:chExt cx="2699628" cy="2699628"/>
          </a:xfrm>
        </p:grpSpPr>
        <p:sp>
          <p:nvSpPr>
            <p:cNvPr id="2" name="橢圓 1"/>
            <p:cNvSpPr/>
            <p:nvPr/>
          </p:nvSpPr>
          <p:spPr>
            <a:xfrm>
              <a:off x="279062" y="382075"/>
              <a:ext cx="2699628" cy="2699628"/>
            </a:xfrm>
            <a:prstGeom prst="ellipse">
              <a:avLst/>
            </a:prstGeom>
            <a:solidFill>
              <a:srgbClr val="92D050">
                <a:alpha val="49000"/>
              </a:srgbClr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927134" y="620688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008000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A</a:t>
              </a:r>
              <a:endParaRPr lang="zh-TW" altLang="en-US" sz="3200" dirty="0">
                <a:solidFill>
                  <a:srgbClr val="008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1396280" y="476672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008000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A</a:t>
              </a:r>
              <a:endParaRPr lang="zh-TW" altLang="en-US" sz="3200" dirty="0">
                <a:solidFill>
                  <a:srgbClr val="008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1861472" y="738394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008000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A</a:t>
              </a:r>
              <a:endParaRPr lang="zh-TW" altLang="en-US" sz="3200" dirty="0">
                <a:solidFill>
                  <a:srgbClr val="008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1272844" y="1021342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008000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A</a:t>
              </a:r>
              <a:endParaRPr lang="zh-TW" altLang="en-US" sz="3200" dirty="0">
                <a:solidFill>
                  <a:srgbClr val="008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1787555" y="1218186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008000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A</a:t>
              </a:r>
              <a:endParaRPr lang="zh-TW" altLang="en-US" sz="3200" dirty="0">
                <a:solidFill>
                  <a:srgbClr val="008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2351220" y="1136251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008000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A</a:t>
              </a:r>
              <a:endParaRPr lang="zh-TW" altLang="en-US" sz="3200" dirty="0">
                <a:solidFill>
                  <a:srgbClr val="008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2249119" y="1617660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008000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A</a:t>
              </a:r>
              <a:endParaRPr lang="zh-TW" altLang="en-US" sz="3200" dirty="0">
                <a:solidFill>
                  <a:srgbClr val="008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494094" y="1094435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008000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A</a:t>
              </a:r>
              <a:endParaRPr lang="zh-TW" altLang="en-US" sz="3200" dirty="0">
                <a:solidFill>
                  <a:srgbClr val="008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934874" y="1281285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008000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A</a:t>
              </a:r>
              <a:endParaRPr lang="zh-TW" altLang="en-US" sz="3200" dirty="0">
                <a:solidFill>
                  <a:srgbClr val="008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527950" y="1669690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008000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A</a:t>
              </a:r>
              <a:endParaRPr lang="zh-TW" altLang="en-US" sz="3200" dirty="0">
                <a:solidFill>
                  <a:srgbClr val="008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4" name="一般五邊形 3"/>
            <p:cNvSpPr/>
            <p:nvPr/>
          </p:nvSpPr>
          <p:spPr>
            <a:xfrm>
              <a:off x="826444" y="2261295"/>
              <a:ext cx="378042" cy="360040"/>
            </a:xfrm>
            <a:prstGeom prst="pentag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十二角星形 14"/>
            <p:cNvSpPr/>
            <p:nvPr/>
          </p:nvSpPr>
          <p:spPr>
            <a:xfrm>
              <a:off x="1254976" y="1783547"/>
              <a:ext cx="483060" cy="483060"/>
            </a:xfrm>
            <a:prstGeom prst="star12">
              <a:avLst>
                <a:gd name="adj" fmla="val 33151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五角星形 15"/>
            <p:cNvSpPr/>
            <p:nvPr/>
          </p:nvSpPr>
          <p:spPr>
            <a:xfrm>
              <a:off x="1319820" y="2442705"/>
              <a:ext cx="432048" cy="432048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橢圓 17"/>
            <p:cNvSpPr/>
            <p:nvPr/>
          </p:nvSpPr>
          <p:spPr>
            <a:xfrm>
              <a:off x="1998367" y="2442705"/>
              <a:ext cx="390927" cy="30028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6" name="菱形 75"/>
            <p:cNvSpPr/>
            <p:nvPr/>
          </p:nvSpPr>
          <p:spPr>
            <a:xfrm>
              <a:off x="1777549" y="1955227"/>
              <a:ext cx="441149" cy="441149"/>
            </a:xfrm>
            <a:prstGeom prst="diamond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7" name="群組 76"/>
          <p:cNvGrpSpPr/>
          <p:nvPr/>
        </p:nvGrpSpPr>
        <p:grpSpPr>
          <a:xfrm>
            <a:off x="3250804" y="2025516"/>
            <a:ext cx="2699628" cy="2699628"/>
            <a:chOff x="3240524" y="382075"/>
            <a:chExt cx="2699628" cy="2699628"/>
          </a:xfrm>
        </p:grpSpPr>
        <p:sp>
          <p:nvSpPr>
            <p:cNvPr id="20" name="橢圓 19"/>
            <p:cNvSpPr/>
            <p:nvPr/>
          </p:nvSpPr>
          <p:spPr>
            <a:xfrm>
              <a:off x="3240524" y="382075"/>
              <a:ext cx="2699628" cy="2699628"/>
            </a:xfrm>
            <a:prstGeom prst="ellipse">
              <a:avLst/>
            </a:prstGeom>
            <a:solidFill>
              <a:srgbClr val="D5D5FF">
                <a:alpha val="49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3788269" y="669264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7030A0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B</a:t>
              </a:r>
              <a:endParaRPr lang="zh-TW" altLang="en-US" sz="3200" dirty="0">
                <a:solidFill>
                  <a:srgbClr val="7030A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4246725" y="426575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7030A0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B</a:t>
              </a:r>
              <a:endParaRPr lang="zh-TW" altLang="en-US" sz="3200" dirty="0">
                <a:solidFill>
                  <a:srgbClr val="7030A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4656292" y="684559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7030A0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B</a:t>
              </a:r>
              <a:endParaRPr lang="zh-TW" altLang="en-US" sz="3200" dirty="0">
                <a:solidFill>
                  <a:srgbClr val="7030A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4347237" y="1086983"/>
              <a:ext cx="4571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7030A0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B</a:t>
              </a:r>
              <a:endParaRPr lang="zh-TW" altLang="en-US" sz="3200" dirty="0">
                <a:solidFill>
                  <a:srgbClr val="7030A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4823798" y="1254039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7030A0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B</a:t>
              </a:r>
              <a:endParaRPr lang="zh-TW" altLang="en-US" sz="3200" dirty="0">
                <a:solidFill>
                  <a:srgbClr val="7030A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5324725" y="1169063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7030A0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B</a:t>
              </a:r>
              <a:endParaRPr lang="zh-TW" altLang="en-US" sz="3200" dirty="0">
                <a:solidFill>
                  <a:srgbClr val="7030A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5349832" y="1759134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7030A0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B</a:t>
              </a:r>
              <a:endParaRPr lang="zh-TW" altLang="en-US" sz="3200" dirty="0">
                <a:solidFill>
                  <a:srgbClr val="7030A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3367809" y="1145512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7030A0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B</a:t>
              </a:r>
              <a:endParaRPr lang="zh-TW" altLang="en-US" sz="3200" dirty="0">
                <a:solidFill>
                  <a:srgbClr val="7030A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3898031" y="1184677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7030A0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B</a:t>
              </a:r>
              <a:endParaRPr lang="zh-TW" altLang="en-US" sz="3200" dirty="0">
                <a:solidFill>
                  <a:srgbClr val="7030A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3649237" y="1732688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7030A0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B</a:t>
              </a:r>
              <a:endParaRPr lang="zh-TW" altLang="en-US" sz="3200" dirty="0">
                <a:solidFill>
                  <a:srgbClr val="7030A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33" name="五角星形 32"/>
            <p:cNvSpPr/>
            <p:nvPr/>
          </p:nvSpPr>
          <p:spPr>
            <a:xfrm>
              <a:off x="4254010" y="1716389"/>
              <a:ext cx="432048" cy="432048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六邊形 33"/>
            <p:cNvSpPr/>
            <p:nvPr/>
          </p:nvSpPr>
          <p:spPr>
            <a:xfrm>
              <a:off x="4822934" y="1883075"/>
              <a:ext cx="329443" cy="284003"/>
            </a:xfrm>
            <a:prstGeom prst="hexag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橢圓 34"/>
            <p:cNvSpPr/>
            <p:nvPr/>
          </p:nvSpPr>
          <p:spPr>
            <a:xfrm>
              <a:off x="3783074" y="2330287"/>
              <a:ext cx="390927" cy="30028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四角星形 35"/>
            <p:cNvSpPr/>
            <p:nvPr/>
          </p:nvSpPr>
          <p:spPr>
            <a:xfrm>
              <a:off x="4977985" y="2271513"/>
              <a:ext cx="465192" cy="465192"/>
            </a:xfrm>
            <a:prstGeom prst="star4">
              <a:avLst>
                <a:gd name="adj" fmla="val 2057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5076752" y="739220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7030A0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B</a:t>
              </a:r>
              <a:endParaRPr lang="zh-TW" altLang="en-US" sz="3200" dirty="0">
                <a:solidFill>
                  <a:srgbClr val="7030A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94" name="十二角星形 93"/>
            <p:cNvSpPr/>
            <p:nvPr/>
          </p:nvSpPr>
          <p:spPr>
            <a:xfrm>
              <a:off x="4364008" y="2388495"/>
              <a:ext cx="483060" cy="483060"/>
            </a:xfrm>
            <a:prstGeom prst="star12">
              <a:avLst>
                <a:gd name="adj" fmla="val 33151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95" name="群組 94"/>
          <p:cNvGrpSpPr/>
          <p:nvPr/>
        </p:nvGrpSpPr>
        <p:grpSpPr>
          <a:xfrm>
            <a:off x="6237489" y="2009493"/>
            <a:ext cx="2699628" cy="2715651"/>
            <a:chOff x="6237489" y="366052"/>
            <a:chExt cx="2699628" cy="2715651"/>
          </a:xfrm>
        </p:grpSpPr>
        <p:sp>
          <p:nvSpPr>
            <p:cNvPr id="42" name="橢圓 41"/>
            <p:cNvSpPr/>
            <p:nvPr/>
          </p:nvSpPr>
          <p:spPr>
            <a:xfrm>
              <a:off x="6237489" y="382075"/>
              <a:ext cx="2699628" cy="2699628"/>
            </a:xfrm>
            <a:prstGeom prst="ellipse">
              <a:avLst/>
            </a:prstGeom>
            <a:solidFill>
              <a:srgbClr val="DDFFFF">
                <a:alpha val="48627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00FF"/>
                </a:solidFill>
              </a:endParaRPr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6885712" y="638389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0000FF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C</a:t>
              </a:r>
              <a:endParaRPr lang="zh-TW" altLang="en-US" sz="3200" dirty="0">
                <a:solidFill>
                  <a:srgbClr val="0000FF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7328538" y="366052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0000FF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C</a:t>
              </a:r>
              <a:endParaRPr lang="zh-TW" altLang="en-US" sz="3200" dirty="0">
                <a:solidFill>
                  <a:srgbClr val="0000FF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7653257" y="684559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0000FF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C</a:t>
              </a:r>
              <a:endParaRPr lang="zh-TW" altLang="en-US" sz="3200" dirty="0">
                <a:solidFill>
                  <a:srgbClr val="0000FF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7279198" y="1051499"/>
              <a:ext cx="4571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0000FF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C</a:t>
              </a:r>
              <a:endParaRPr lang="zh-TW" altLang="en-US" sz="3200" dirty="0">
                <a:solidFill>
                  <a:srgbClr val="0000FF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7796705" y="1306439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0000FF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C</a:t>
              </a:r>
              <a:endParaRPr lang="zh-TW" altLang="en-US" sz="3200" dirty="0">
                <a:solidFill>
                  <a:srgbClr val="0000FF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48" name="文字方塊 47"/>
            <p:cNvSpPr txBox="1"/>
            <p:nvPr/>
          </p:nvSpPr>
          <p:spPr>
            <a:xfrm>
              <a:off x="8423712" y="1321665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0000FF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C</a:t>
              </a:r>
              <a:endParaRPr lang="zh-TW" altLang="en-US" sz="3200" dirty="0">
                <a:solidFill>
                  <a:srgbClr val="0000FF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8297473" y="1838598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0000FF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C</a:t>
              </a:r>
              <a:endParaRPr lang="zh-TW" altLang="en-US" sz="3200" dirty="0">
                <a:solidFill>
                  <a:srgbClr val="0000FF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50" name="文字方塊 49"/>
            <p:cNvSpPr txBox="1"/>
            <p:nvPr/>
          </p:nvSpPr>
          <p:spPr>
            <a:xfrm>
              <a:off x="6437056" y="985855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0000FF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C</a:t>
              </a:r>
              <a:endParaRPr lang="zh-TW" altLang="en-US" sz="3200" dirty="0">
                <a:solidFill>
                  <a:srgbClr val="0000FF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6805821" y="1313729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0000FF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C</a:t>
              </a:r>
              <a:endParaRPr lang="zh-TW" altLang="en-US" sz="3200" dirty="0">
                <a:solidFill>
                  <a:srgbClr val="0000FF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52" name="文字方塊 51"/>
            <p:cNvSpPr txBox="1"/>
            <p:nvPr/>
          </p:nvSpPr>
          <p:spPr>
            <a:xfrm>
              <a:off x="6408432" y="1706534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0000FF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C</a:t>
              </a:r>
              <a:endParaRPr lang="zh-TW" altLang="en-US" sz="3200" dirty="0">
                <a:solidFill>
                  <a:srgbClr val="0000FF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53" name="一般五邊形 52"/>
            <p:cNvSpPr/>
            <p:nvPr/>
          </p:nvSpPr>
          <p:spPr>
            <a:xfrm>
              <a:off x="7398282" y="2376665"/>
              <a:ext cx="378042" cy="360040"/>
            </a:xfrm>
            <a:prstGeom prst="pentag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00FF"/>
                </a:solidFill>
              </a:endParaRPr>
            </a:p>
          </p:txBody>
        </p:sp>
        <p:sp>
          <p:nvSpPr>
            <p:cNvPr id="54" name="五角星形 53"/>
            <p:cNvSpPr/>
            <p:nvPr/>
          </p:nvSpPr>
          <p:spPr>
            <a:xfrm>
              <a:off x="7250975" y="1716389"/>
              <a:ext cx="432048" cy="432048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00FF"/>
                </a:solidFill>
              </a:endParaRPr>
            </a:p>
          </p:txBody>
        </p:sp>
        <p:sp>
          <p:nvSpPr>
            <p:cNvPr id="55" name="六邊形 54"/>
            <p:cNvSpPr/>
            <p:nvPr/>
          </p:nvSpPr>
          <p:spPr>
            <a:xfrm>
              <a:off x="7819899" y="1883075"/>
              <a:ext cx="329443" cy="284003"/>
            </a:xfrm>
            <a:prstGeom prst="hexag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00FF"/>
                </a:solidFill>
              </a:endParaRPr>
            </a:p>
          </p:txBody>
        </p:sp>
        <p:sp>
          <p:nvSpPr>
            <p:cNvPr id="57" name="四角星形 56"/>
            <p:cNvSpPr/>
            <p:nvPr/>
          </p:nvSpPr>
          <p:spPr>
            <a:xfrm>
              <a:off x="7974950" y="2271513"/>
              <a:ext cx="465192" cy="465192"/>
            </a:xfrm>
            <a:prstGeom prst="star4">
              <a:avLst>
                <a:gd name="adj" fmla="val 2057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00FF"/>
                </a:solidFill>
              </a:endParaRPr>
            </a:p>
          </p:txBody>
        </p:sp>
        <p:sp>
          <p:nvSpPr>
            <p:cNvPr id="58" name="文字方塊 57"/>
            <p:cNvSpPr txBox="1"/>
            <p:nvPr/>
          </p:nvSpPr>
          <p:spPr>
            <a:xfrm>
              <a:off x="8207546" y="839484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0000FF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C</a:t>
              </a:r>
              <a:endParaRPr lang="zh-TW" altLang="en-US" sz="3200" dirty="0">
                <a:solidFill>
                  <a:srgbClr val="0000FF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96" name="菱形 95"/>
            <p:cNvSpPr/>
            <p:nvPr/>
          </p:nvSpPr>
          <p:spPr>
            <a:xfrm>
              <a:off x="6828087" y="2144562"/>
              <a:ext cx="441149" cy="441149"/>
            </a:xfrm>
            <a:prstGeom prst="diamond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8" name="Rectangle 2"/>
          <p:cNvSpPr>
            <a:spLocks noChangeArrowheads="1"/>
          </p:cNvSpPr>
          <p:nvPr/>
        </p:nvSpPr>
        <p:spPr bwMode="auto">
          <a:xfrm>
            <a:off x="0" y="0"/>
            <a:ext cx="9144000" cy="178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7" rIns="91412" bIns="45707">
            <a:spAutoFit/>
          </a:bodyPr>
          <a:lstStyle/>
          <a:p>
            <a:pPr algn="ctr"/>
            <a:r>
              <a:rPr lang="zh-TW" altLang="en-US" sz="11000" dirty="0" smtClean="0">
                <a:latin typeface="華康超黑體(P)" pitchFamily="2" charset="-120"/>
                <a:ea typeface="華康超黑體(P)" pitchFamily="2" charset="-120"/>
              </a:rPr>
              <a:t>專</a:t>
            </a:r>
            <a:r>
              <a:rPr lang="zh-TW" altLang="en-US" sz="11000" dirty="0" smtClean="0">
                <a:solidFill>
                  <a:srgbClr val="008000"/>
                </a:solidFill>
                <a:latin typeface="華康超黑體(P)" pitchFamily="2" charset="-120"/>
                <a:ea typeface="華康超黑體(P)" pitchFamily="2" charset="-120"/>
              </a:rPr>
              <a:t>業</a:t>
            </a:r>
            <a:r>
              <a:rPr lang="zh-TW" altLang="en-US" sz="11000" dirty="0" smtClean="0">
                <a:solidFill>
                  <a:srgbClr val="7030A0"/>
                </a:solidFill>
                <a:latin typeface="華康超黑體(P)" pitchFamily="2" charset="-120"/>
                <a:ea typeface="華康超黑體(P)" pitchFamily="2" charset="-120"/>
              </a:rPr>
              <a:t>知</a:t>
            </a:r>
            <a:r>
              <a:rPr lang="zh-TW" altLang="en-US" sz="11000" dirty="0" smtClean="0">
                <a:solidFill>
                  <a:srgbClr val="0000FF"/>
                </a:solidFill>
                <a:latin typeface="華康超黑體(P)" pitchFamily="2" charset="-120"/>
                <a:ea typeface="華康超黑體(P)" pitchFamily="2" charset="-120"/>
              </a:rPr>
              <a:t>識</a:t>
            </a:r>
            <a:endParaRPr lang="en-US" altLang="zh-TW" sz="11000" dirty="0" smtClean="0">
              <a:solidFill>
                <a:srgbClr val="0000FF"/>
              </a:solidFill>
              <a:latin typeface="華康超黑體(P)" pitchFamily="2" charset="-120"/>
              <a:ea typeface="華康超黑體(P)" pitchFamily="2" charset="-120"/>
            </a:endParaRPr>
          </a:p>
        </p:txBody>
      </p:sp>
      <p:sp>
        <p:nvSpPr>
          <p:cNvPr id="99" name="Rectangle 2"/>
          <p:cNvSpPr>
            <a:spLocks noChangeArrowheads="1"/>
          </p:cNvSpPr>
          <p:nvPr/>
        </p:nvSpPr>
        <p:spPr bwMode="auto">
          <a:xfrm>
            <a:off x="0" y="5085184"/>
            <a:ext cx="9144000" cy="178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7" rIns="91412" bIns="45707">
            <a:spAutoFit/>
          </a:bodyPr>
          <a:lstStyle/>
          <a:p>
            <a:pPr algn="ctr"/>
            <a:r>
              <a:rPr lang="zh-TW" altLang="en-US" sz="11000" dirty="0" smtClean="0">
                <a:solidFill>
                  <a:srgbClr val="C00000"/>
                </a:solidFill>
                <a:latin typeface="華康超黑體(P)" pitchFamily="2" charset="-120"/>
                <a:ea typeface="華康超黑體(P)" pitchFamily="2" charset="-120"/>
              </a:rPr>
              <a:t>核心素養</a:t>
            </a:r>
            <a:endParaRPr lang="en-US" altLang="zh-TW" sz="11000" dirty="0" smtClean="0">
              <a:solidFill>
                <a:srgbClr val="C00000"/>
              </a:solidFill>
              <a:latin typeface="華康超黑體(P)" pitchFamily="2" charset="-120"/>
              <a:ea typeface="華康超黑體(P)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350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2"/>
          <p:cNvSpPr>
            <a:spLocks noChangeArrowheads="1"/>
          </p:cNvSpPr>
          <p:nvPr/>
        </p:nvSpPr>
        <p:spPr bwMode="auto">
          <a:xfrm>
            <a:off x="0" y="0"/>
            <a:ext cx="9144000" cy="178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7" rIns="91412" bIns="45707">
            <a:spAutoFit/>
          </a:bodyPr>
          <a:lstStyle/>
          <a:p>
            <a:pPr algn="ctr"/>
            <a:r>
              <a:rPr lang="zh-TW" altLang="en-US" sz="11000" dirty="0" smtClean="0">
                <a:solidFill>
                  <a:schemeClr val="bg1">
                    <a:lumMod val="85000"/>
                  </a:schemeClr>
                </a:solidFill>
                <a:latin typeface="華康超黑體(P)" pitchFamily="2" charset="-120"/>
                <a:ea typeface="華康超黑體(P)" pitchFamily="2" charset="-120"/>
              </a:rPr>
              <a:t>潛在式課程</a:t>
            </a:r>
            <a:endParaRPr lang="en-US" altLang="zh-TW" sz="11000" dirty="0" smtClean="0">
              <a:solidFill>
                <a:schemeClr val="bg1">
                  <a:lumMod val="85000"/>
                </a:schemeClr>
              </a:solidFill>
              <a:latin typeface="華康超黑體(P)" pitchFamily="2" charset="-120"/>
              <a:ea typeface="華康超黑體(P)" pitchFamily="2" charset="-12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704351" y="0"/>
            <a:ext cx="441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32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7" name="群組 66"/>
          <p:cNvGrpSpPr/>
          <p:nvPr/>
        </p:nvGrpSpPr>
        <p:grpSpPr>
          <a:xfrm>
            <a:off x="2496228" y="3263044"/>
            <a:ext cx="2699628" cy="2699628"/>
            <a:chOff x="2458902" y="2768874"/>
            <a:chExt cx="2699628" cy="2699628"/>
          </a:xfrm>
        </p:grpSpPr>
        <p:sp>
          <p:nvSpPr>
            <p:cNvPr id="2" name="橢圓 1"/>
            <p:cNvSpPr/>
            <p:nvPr/>
          </p:nvSpPr>
          <p:spPr>
            <a:xfrm>
              <a:off x="2458902" y="2768874"/>
              <a:ext cx="2699628" cy="2699628"/>
            </a:xfrm>
            <a:prstGeom prst="ellipse">
              <a:avLst/>
            </a:prstGeom>
            <a:solidFill>
              <a:srgbClr val="92D050">
                <a:alpha val="32000"/>
              </a:srgbClr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3007301" y="3093745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008000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A</a:t>
              </a:r>
              <a:endParaRPr lang="zh-TW" altLang="en-US" sz="3200" dirty="0">
                <a:solidFill>
                  <a:srgbClr val="008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2936112" y="4541818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008000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A</a:t>
              </a:r>
              <a:endParaRPr lang="zh-TW" altLang="en-US" sz="3200" dirty="0">
                <a:solidFill>
                  <a:srgbClr val="008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3715695" y="4052194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008000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A</a:t>
              </a:r>
              <a:endParaRPr lang="zh-TW" altLang="en-US" sz="3200" dirty="0">
                <a:solidFill>
                  <a:srgbClr val="008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3476525" y="3573372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008000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A</a:t>
              </a:r>
              <a:endParaRPr lang="zh-TW" altLang="en-US" sz="3200" dirty="0">
                <a:solidFill>
                  <a:srgbClr val="008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3251592" y="4189719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008000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A</a:t>
              </a:r>
              <a:endParaRPr lang="zh-TW" altLang="en-US" sz="3200" dirty="0">
                <a:solidFill>
                  <a:srgbClr val="008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3917609" y="4610842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008000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A</a:t>
              </a:r>
              <a:endParaRPr lang="zh-TW" altLang="en-US" sz="3200" dirty="0">
                <a:solidFill>
                  <a:srgbClr val="008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3489582" y="4724032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008000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A</a:t>
              </a:r>
              <a:endParaRPr lang="zh-TW" altLang="en-US" sz="3200" dirty="0">
                <a:solidFill>
                  <a:srgbClr val="008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2673934" y="3481234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008000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A</a:t>
              </a:r>
              <a:endParaRPr lang="zh-TW" altLang="en-US" sz="3200" dirty="0">
                <a:solidFill>
                  <a:srgbClr val="008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3065138" y="3707436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008000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A</a:t>
              </a:r>
              <a:endParaRPr lang="zh-TW" altLang="en-US" sz="3200" dirty="0">
                <a:solidFill>
                  <a:srgbClr val="008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2707790" y="4056489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008000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A</a:t>
              </a:r>
              <a:endParaRPr lang="zh-TW" altLang="en-US" sz="3200" dirty="0">
                <a:solidFill>
                  <a:srgbClr val="008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4" name="一般五邊形 3"/>
            <p:cNvSpPr/>
            <p:nvPr/>
          </p:nvSpPr>
          <p:spPr>
            <a:xfrm>
              <a:off x="4455969" y="3920235"/>
              <a:ext cx="378042" cy="360040"/>
            </a:xfrm>
            <a:prstGeom prst="pentag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十二角星形 14"/>
            <p:cNvSpPr/>
            <p:nvPr/>
          </p:nvSpPr>
          <p:spPr>
            <a:xfrm>
              <a:off x="3496561" y="2817344"/>
              <a:ext cx="483060" cy="483060"/>
            </a:xfrm>
            <a:prstGeom prst="star12">
              <a:avLst>
                <a:gd name="adj" fmla="val 33151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橢圓 17"/>
            <p:cNvSpPr/>
            <p:nvPr/>
          </p:nvSpPr>
          <p:spPr>
            <a:xfrm>
              <a:off x="3979112" y="3125561"/>
              <a:ext cx="390927" cy="30028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菱形 31"/>
            <p:cNvSpPr/>
            <p:nvPr/>
          </p:nvSpPr>
          <p:spPr>
            <a:xfrm>
              <a:off x="4469179" y="4432453"/>
              <a:ext cx="441149" cy="441149"/>
            </a:xfrm>
            <a:prstGeom prst="diamond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3" name="五角星形 62"/>
            <p:cNvSpPr/>
            <p:nvPr/>
          </p:nvSpPr>
          <p:spPr>
            <a:xfrm>
              <a:off x="4488244" y="3259892"/>
              <a:ext cx="432048" cy="432048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1" name="群組 70"/>
          <p:cNvGrpSpPr/>
          <p:nvPr/>
        </p:nvGrpSpPr>
        <p:grpSpPr>
          <a:xfrm>
            <a:off x="4217772" y="3269152"/>
            <a:ext cx="2699628" cy="2699628"/>
            <a:chOff x="5724765" y="3800393"/>
            <a:chExt cx="2699628" cy="2699628"/>
          </a:xfrm>
        </p:grpSpPr>
        <p:sp>
          <p:nvSpPr>
            <p:cNvPr id="42" name="橢圓 41"/>
            <p:cNvSpPr/>
            <p:nvPr/>
          </p:nvSpPr>
          <p:spPr>
            <a:xfrm>
              <a:off x="5724765" y="3800393"/>
              <a:ext cx="2699628" cy="2699628"/>
            </a:xfrm>
            <a:prstGeom prst="ellipse">
              <a:avLst/>
            </a:prstGeom>
            <a:solidFill>
              <a:srgbClr val="DDFFFF">
                <a:alpha val="32000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00FF"/>
                </a:solidFill>
              </a:endParaRPr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7373954" y="5570734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0000FF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C</a:t>
              </a:r>
              <a:endParaRPr lang="zh-TW" altLang="en-US" sz="3200" dirty="0">
                <a:solidFill>
                  <a:srgbClr val="0000FF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7404166" y="3973683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0000FF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C</a:t>
              </a:r>
              <a:endParaRPr lang="zh-TW" altLang="en-US" sz="3200" dirty="0">
                <a:solidFill>
                  <a:srgbClr val="0000FF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7227294" y="4478777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0000FF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C</a:t>
              </a:r>
              <a:endParaRPr lang="zh-TW" altLang="en-US" sz="3200" dirty="0">
                <a:solidFill>
                  <a:srgbClr val="0000FF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6754075" y="4582580"/>
              <a:ext cx="4571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0000FF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C</a:t>
              </a:r>
              <a:endParaRPr lang="zh-TW" altLang="en-US" sz="3200" dirty="0">
                <a:solidFill>
                  <a:srgbClr val="0000FF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7270930" y="4978319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0000FF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C</a:t>
              </a:r>
              <a:endParaRPr lang="zh-TW" altLang="en-US" sz="3200" dirty="0">
                <a:solidFill>
                  <a:srgbClr val="0000FF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48" name="文字方塊 47"/>
            <p:cNvSpPr txBox="1"/>
            <p:nvPr/>
          </p:nvSpPr>
          <p:spPr>
            <a:xfrm>
              <a:off x="7910988" y="4739983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0000FF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C</a:t>
              </a:r>
              <a:endParaRPr lang="zh-TW" altLang="en-US" sz="3200" dirty="0">
                <a:solidFill>
                  <a:srgbClr val="0000FF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7784749" y="5256916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0000FF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C</a:t>
              </a:r>
              <a:endParaRPr lang="zh-TW" altLang="en-US" sz="3200" dirty="0">
                <a:solidFill>
                  <a:srgbClr val="0000FF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50" name="文字方塊 49"/>
            <p:cNvSpPr txBox="1"/>
            <p:nvPr/>
          </p:nvSpPr>
          <p:spPr>
            <a:xfrm>
              <a:off x="6789695" y="5230230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0000FF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C</a:t>
              </a:r>
              <a:endParaRPr lang="zh-TW" altLang="en-US" sz="3200" dirty="0">
                <a:solidFill>
                  <a:srgbClr val="0000FF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6534239" y="5687576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0000FF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C</a:t>
              </a:r>
              <a:endParaRPr lang="zh-TW" altLang="en-US" sz="3200" dirty="0">
                <a:solidFill>
                  <a:srgbClr val="0000FF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52" name="文字方塊 51"/>
            <p:cNvSpPr txBox="1"/>
            <p:nvPr/>
          </p:nvSpPr>
          <p:spPr>
            <a:xfrm>
              <a:off x="6977704" y="5889184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0000FF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C</a:t>
              </a:r>
              <a:endParaRPr lang="zh-TW" altLang="en-US" sz="3200" dirty="0">
                <a:solidFill>
                  <a:srgbClr val="0000FF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58" name="文字方塊 57"/>
            <p:cNvSpPr txBox="1"/>
            <p:nvPr/>
          </p:nvSpPr>
          <p:spPr>
            <a:xfrm>
              <a:off x="7694822" y="4257802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0000FF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C</a:t>
              </a:r>
              <a:endParaRPr lang="zh-TW" altLang="en-US" sz="3200" dirty="0">
                <a:solidFill>
                  <a:srgbClr val="0000FF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59" name="一般五邊形 58"/>
            <p:cNvSpPr/>
            <p:nvPr/>
          </p:nvSpPr>
          <p:spPr>
            <a:xfrm>
              <a:off x="5999847" y="4947493"/>
              <a:ext cx="378042" cy="360040"/>
            </a:xfrm>
            <a:prstGeom prst="pentag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0" name="菱形 59"/>
            <p:cNvSpPr/>
            <p:nvPr/>
          </p:nvSpPr>
          <p:spPr>
            <a:xfrm>
              <a:off x="6013498" y="5453851"/>
              <a:ext cx="441149" cy="441149"/>
            </a:xfrm>
            <a:prstGeom prst="diamond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1" name="六邊形 60"/>
            <p:cNvSpPr/>
            <p:nvPr/>
          </p:nvSpPr>
          <p:spPr>
            <a:xfrm>
              <a:off x="6924945" y="3915748"/>
              <a:ext cx="329443" cy="284003"/>
            </a:xfrm>
            <a:prstGeom prst="hexag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2" name="四角星形 61"/>
            <p:cNvSpPr/>
            <p:nvPr/>
          </p:nvSpPr>
          <p:spPr>
            <a:xfrm>
              <a:off x="6490224" y="4015272"/>
              <a:ext cx="465192" cy="465192"/>
            </a:xfrm>
            <a:prstGeom prst="star4">
              <a:avLst>
                <a:gd name="adj" fmla="val 2057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0" name="五角星形 69"/>
            <p:cNvSpPr/>
            <p:nvPr/>
          </p:nvSpPr>
          <p:spPr>
            <a:xfrm>
              <a:off x="6031439" y="4285303"/>
              <a:ext cx="432048" cy="432048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6" name="群組 65"/>
          <p:cNvGrpSpPr/>
          <p:nvPr/>
        </p:nvGrpSpPr>
        <p:grpSpPr>
          <a:xfrm>
            <a:off x="3267920" y="1578433"/>
            <a:ext cx="2699628" cy="2699628"/>
            <a:chOff x="3339570" y="-157101"/>
            <a:chExt cx="2699628" cy="2699628"/>
          </a:xfrm>
        </p:grpSpPr>
        <p:sp>
          <p:nvSpPr>
            <p:cNvPr id="20" name="橢圓 19"/>
            <p:cNvSpPr/>
            <p:nvPr/>
          </p:nvSpPr>
          <p:spPr>
            <a:xfrm>
              <a:off x="3339570" y="-157101"/>
              <a:ext cx="2699628" cy="2699628"/>
            </a:xfrm>
            <a:prstGeom prst="ellipse">
              <a:avLst/>
            </a:prstGeom>
            <a:solidFill>
              <a:srgbClr val="D5D5FF">
                <a:alpha val="32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3887315" y="130088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7030A0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B</a:t>
              </a:r>
              <a:endParaRPr lang="zh-TW" altLang="en-US" sz="3200" dirty="0">
                <a:solidFill>
                  <a:srgbClr val="7030A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4345771" y="-112601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7030A0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B</a:t>
              </a:r>
              <a:endParaRPr lang="zh-TW" altLang="en-US" sz="3200" dirty="0">
                <a:solidFill>
                  <a:srgbClr val="7030A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4755338" y="145383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7030A0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B</a:t>
              </a:r>
              <a:endParaRPr lang="zh-TW" altLang="en-US" sz="3200" dirty="0">
                <a:solidFill>
                  <a:srgbClr val="7030A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4371628" y="496577"/>
              <a:ext cx="4571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7030A0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B</a:t>
              </a:r>
              <a:endParaRPr lang="zh-TW" altLang="en-US" sz="3200" dirty="0">
                <a:solidFill>
                  <a:srgbClr val="7030A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4985323" y="715223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7030A0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B</a:t>
              </a:r>
              <a:endParaRPr lang="zh-TW" altLang="en-US" sz="3200" dirty="0">
                <a:solidFill>
                  <a:srgbClr val="7030A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5423771" y="629887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7030A0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B</a:t>
              </a:r>
              <a:endParaRPr lang="zh-TW" altLang="en-US" sz="3200" dirty="0">
                <a:solidFill>
                  <a:srgbClr val="7030A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4774129" y="1095328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7030A0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B</a:t>
              </a:r>
              <a:endParaRPr lang="zh-TW" altLang="en-US" sz="3200" dirty="0">
                <a:solidFill>
                  <a:srgbClr val="7030A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3466855" y="606336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7030A0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B</a:t>
              </a:r>
              <a:endParaRPr lang="zh-TW" altLang="en-US" sz="3200" dirty="0">
                <a:solidFill>
                  <a:srgbClr val="7030A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3782945" y="943594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7030A0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B</a:t>
              </a:r>
              <a:endParaRPr lang="zh-TW" altLang="en-US" sz="3200" dirty="0">
                <a:solidFill>
                  <a:srgbClr val="7030A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4261991" y="1030725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7030A0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B</a:t>
              </a:r>
              <a:endParaRPr lang="zh-TW" altLang="en-US" sz="3200" dirty="0">
                <a:solidFill>
                  <a:srgbClr val="7030A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33" name="五角星形 32"/>
            <p:cNvSpPr/>
            <p:nvPr/>
          </p:nvSpPr>
          <p:spPr>
            <a:xfrm>
              <a:off x="4601135" y="2005108"/>
              <a:ext cx="432048" cy="432048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六邊形 33"/>
            <p:cNvSpPr/>
            <p:nvPr/>
          </p:nvSpPr>
          <p:spPr>
            <a:xfrm>
              <a:off x="5494881" y="1645160"/>
              <a:ext cx="329443" cy="284003"/>
            </a:xfrm>
            <a:prstGeom prst="hexag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四角星形 35"/>
            <p:cNvSpPr/>
            <p:nvPr/>
          </p:nvSpPr>
          <p:spPr>
            <a:xfrm>
              <a:off x="5054463" y="1745805"/>
              <a:ext cx="465192" cy="465192"/>
            </a:xfrm>
            <a:prstGeom prst="star4">
              <a:avLst>
                <a:gd name="adj" fmla="val 2057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5175798" y="200044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>
                  <a:solidFill>
                    <a:srgbClr val="7030A0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B</a:t>
              </a:r>
              <a:endParaRPr lang="zh-TW" altLang="en-US" sz="3200" dirty="0">
                <a:solidFill>
                  <a:srgbClr val="7030A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endParaRPr>
            </a:p>
          </p:txBody>
        </p:sp>
        <p:sp>
          <p:nvSpPr>
            <p:cNvPr id="64" name="十二角星形 63"/>
            <p:cNvSpPr/>
            <p:nvPr/>
          </p:nvSpPr>
          <p:spPr>
            <a:xfrm>
              <a:off x="3609134" y="1566843"/>
              <a:ext cx="483060" cy="483060"/>
            </a:xfrm>
            <a:prstGeom prst="star12">
              <a:avLst>
                <a:gd name="adj" fmla="val 33151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5" name="橢圓 64"/>
            <p:cNvSpPr/>
            <p:nvPr/>
          </p:nvSpPr>
          <p:spPr>
            <a:xfrm>
              <a:off x="4093318" y="1887951"/>
              <a:ext cx="390927" cy="30028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2" name="文字方塊 71"/>
          <p:cNvSpPr txBox="1"/>
          <p:nvPr/>
        </p:nvSpPr>
        <p:spPr>
          <a:xfrm>
            <a:off x="2418841" y="6095037"/>
            <a:ext cx="4567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What </a:t>
            </a:r>
            <a:r>
              <a:rPr lang="zh-TW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→ </a:t>
            </a:r>
            <a:r>
              <a:rPr lang="en-US" altLang="zh-TW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How</a:t>
            </a:r>
            <a:r>
              <a:rPr lang="zh-TW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 → </a:t>
            </a:r>
            <a:r>
              <a:rPr lang="en-US" altLang="zh-TW" sz="3600" dirty="0" smtClean="0">
                <a:solidFill>
                  <a:srgbClr val="FF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Why</a:t>
            </a:r>
            <a:endParaRPr lang="zh-TW" altLang="en-US" sz="3600" dirty="0">
              <a:solidFill>
                <a:srgbClr val="FF0000"/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081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7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704351" y="0"/>
            <a:ext cx="441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33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9" name="Rectangle 2"/>
          <p:cNvSpPr>
            <a:spLocks noChangeArrowheads="1"/>
          </p:cNvSpPr>
          <p:nvPr/>
        </p:nvSpPr>
        <p:spPr bwMode="auto">
          <a:xfrm>
            <a:off x="2505618" y="2838611"/>
            <a:ext cx="4294704" cy="132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2" tIns="45707" rIns="91412" bIns="45707">
            <a:spAutoFit/>
          </a:bodyPr>
          <a:lstStyle/>
          <a:p>
            <a:pPr algn="ctr"/>
            <a:r>
              <a:rPr lang="zh-TW" altLang="en-US" sz="7200" dirty="0" smtClean="0">
                <a:solidFill>
                  <a:srgbClr val="C00000"/>
                </a:solidFill>
                <a:latin typeface="華康超黑體(P)" panose="02010600010101010101" pitchFamily="2" charset="-120"/>
                <a:ea typeface="華康超黑體(P)" panose="02010600010101010101" pitchFamily="2" charset="-120"/>
              </a:rPr>
              <a:t>核心</a:t>
            </a:r>
            <a:r>
              <a:rPr lang="zh-TW" altLang="en-US" sz="8000" dirty="0" smtClean="0">
                <a:solidFill>
                  <a:srgbClr val="C00000"/>
                </a:solidFill>
                <a:latin typeface="華康超黑體(P)" panose="02010600010101010101" pitchFamily="2" charset="-120"/>
                <a:ea typeface="華康超黑體(P)" panose="02010600010101010101" pitchFamily="2" charset="-120"/>
              </a:rPr>
              <a:t>素養</a:t>
            </a:r>
            <a:endParaRPr lang="en-US" altLang="zh-TW" sz="7200" dirty="0" smtClean="0">
              <a:solidFill>
                <a:srgbClr val="C00000"/>
              </a:solidFill>
              <a:latin typeface="華康超黑體(P)" panose="02010600010101010101" pitchFamily="2" charset="-120"/>
              <a:ea typeface="華康超黑體(P)" panose="02010600010101010101" pitchFamily="2" charset="-120"/>
            </a:endParaRPr>
          </a:p>
        </p:txBody>
      </p:sp>
      <p:sp>
        <p:nvSpPr>
          <p:cNvPr id="59" name="Rectangle 2"/>
          <p:cNvSpPr>
            <a:spLocks noChangeArrowheads="1"/>
          </p:cNvSpPr>
          <p:nvPr/>
        </p:nvSpPr>
        <p:spPr bwMode="auto">
          <a:xfrm>
            <a:off x="2956309" y="4069548"/>
            <a:ext cx="3354001" cy="101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2" tIns="45707" rIns="91412" bIns="45707">
            <a:spAutoFit/>
          </a:bodyPr>
          <a:lstStyle/>
          <a:p>
            <a:pPr algn="ctr"/>
            <a:r>
              <a:rPr lang="zh-TW" altLang="en-US" sz="6000" dirty="0" smtClean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基本素養</a:t>
            </a:r>
            <a:endParaRPr lang="en-US" altLang="zh-TW" sz="6000" dirty="0" smtClean="0"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2956310" y="1976848"/>
            <a:ext cx="3354001" cy="101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2" tIns="45707" rIns="91412" bIns="45707">
            <a:spAutoFit/>
          </a:bodyPr>
          <a:lstStyle/>
          <a:p>
            <a:pPr algn="ctr"/>
            <a:r>
              <a:rPr lang="zh-TW" altLang="en-US" sz="6000" dirty="0" smtClean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核心能力</a:t>
            </a:r>
            <a:endParaRPr lang="en-US" altLang="zh-TW" sz="6000" dirty="0" smtClean="0"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61" name="Rectangle 2"/>
          <p:cNvSpPr>
            <a:spLocks noChangeArrowheads="1"/>
          </p:cNvSpPr>
          <p:nvPr/>
        </p:nvSpPr>
        <p:spPr bwMode="auto">
          <a:xfrm>
            <a:off x="6349707" y="2155250"/>
            <a:ext cx="2418764" cy="76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2" tIns="45707" rIns="91412" bIns="45707">
            <a:spAutoFit/>
          </a:bodyPr>
          <a:lstStyle/>
          <a:p>
            <a:pPr algn="ctr"/>
            <a:r>
              <a:rPr lang="zh-TW" alt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團隊合作</a:t>
            </a:r>
            <a:endParaRPr lang="en-US" altLang="zh-TW" sz="4400" dirty="0" smtClean="0">
              <a:solidFill>
                <a:schemeClr val="tx1">
                  <a:lumMod val="65000"/>
                  <a:lumOff val="35000"/>
                </a:schemeClr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62" name="Rectangle 2"/>
          <p:cNvSpPr>
            <a:spLocks noChangeArrowheads="1"/>
          </p:cNvSpPr>
          <p:nvPr/>
        </p:nvSpPr>
        <p:spPr bwMode="auto">
          <a:xfrm>
            <a:off x="1312304" y="1671608"/>
            <a:ext cx="1826133" cy="58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2" tIns="45707" rIns="91412" bIns="45707">
            <a:spAutoFit/>
          </a:bodyPr>
          <a:lstStyle/>
          <a:p>
            <a:pPr algn="ctr"/>
            <a:r>
              <a:rPr lang="zh-TW" altLang="en-US" sz="3200" dirty="0">
                <a:solidFill>
                  <a:schemeClr val="bg1">
                    <a:lumMod val="65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群體學習</a:t>
            </a:r>
            <a:endParaRPr lang="en-US" altLang="zh-TW" sz="3200" dirty="0">
              <a:solidFill>
                <a:schemeClr val="bg1">
                  <a:lumMod val="65000"/>
                </a:schemeClr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63" name="Rectangle 2"/>
          <p:cNvSpPr>
            <a:spLocks noChangeArrowheads="1"/>
          </p:cNvSpPr>
          <p:nvPr/>
        </p:nvSpPr>
        <p:spPr bwMode="auto">
          <a:xfrm>
            <a:off x="3363783" y="1191541"/>
            <a:ext cx="2418764" cy="76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2" tIns="45707" rIns="91412" bIns="45707">
            <a:spAutoFit/>
          </a:bodyPr>
          <a:lstStyle/>
          <a:p>
            <a:pPr algn="ctr"/>
            <a:r>
              <a:rPr lang="zh-TW" alt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解決問題</a:t>
            </a:r>
            <a:endParaRPr lang="en-US" altLang="zh-TW" sz="4400" dirty="0" smtClean="0">
              <a:solidFill>
                <a:schemeClr val="tx1">
                  <a:lumMod val="65000"/>
                  <a:lumOff val="35000"/>
                </a:schemeClr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5997660" y="1380096"/>
            <a:ext cx="2418764" cy="76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2" tIns="45707" rIns="91412" bIns="45707">
            <a:spAutoFit/>
          </a:bodyPr>
          <a:lstStyle/>
          <a:p>
            <a:pPr algn="ctr"/>
            <a:r>
              <a:rPr lang="zh-TW" alt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溝通表達</a:t>
            </a:r>
            <a:endParaRPr lang="en-US" altLang="zh-TW" sz="4400" dirty="0" smtClean="0">
              <a:solidFill>
                <a:schemeClr val="tx1">
                  <a:lumMod val="65000"/>
                  <a:lumOff val="35000"/>
                </a:schemeClr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65" name="Rectangle 2"/>
          <p:cNvSpPr>
            <a:spLocks noChangeArrowheads="1"/>
          </p:cNvSpPr>
          <p:nvPr/>
        </p:nvSpPr>
        <p:spPr bwMode="auto">
          <a:xfrm>
            <a:off x="226237" y="3127516"/>
            <a:ext cx="2418764" cy="76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2" tIns="45707" rIns="91412" bIns="45707">
            <a:spAutoFit/>
          </a:bodyPr>
          <a:lstStyle/>
          <a:p>
            <a:pPr algn="ctr"/>
            <a:r>
              <a:rPr lang="zh-TW" alt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反思寫作</a:t>
            </a:r>
            <a:endParaRPr lang="en-US" altLang="zh-TW" sz="4400" dirty="0" smtClean="0">
              <a:solidFill>
                <a:schemeClr val="tx1">
                  <a:lumMod val="65000"/>
                  <a:lumOff val="35000"/>
                </a:schemeClr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66" name="Rectangle 2"/>
          <p:cNvSpPr>
            <a:spLocks noChangeArrowheads="1"/>
          </p:cNvSpPr>
          <p:nvPr/>
        </p:nvSpPr>
        <p:spPr bwMode="auto">
          <a:xfrm>
            <a:off x="3563888" y="5071681"/>
            <a:ext cx="2418764" cy="76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2" tIns="45707" rIns="91412" bIns="45707">
            <a:spAutoFit/>
          </a:bodyPr>
          <a:lstStyle/>
          <a:p>
            <a:pPr algn="ctr"/>
            <a:r>
              <a:rPr lang="zh-TW" alt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藝術美學</a:t>
            </a:r>
            <a:endParaRPr lang="en-US" altLang="zh-TW" sz="4400" dirty="0" smtClean="0">
              <a:solidFill>
                <a:schemeClr val="tx1">
                  <a:lumMod val="65000"/>
                  <a:lumOff val="35000"/>
                </a:schemeClr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857092" y="4869160"/>
            <a:ext cx="2418764" cy="76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2" tIns="45707" rIns="91412" bIns="45707">
            <a:spAutoFit/>
          </a:bodyPr>
          <a:lstStyle/>
          <a:p>
            <a:pPr algn="ctr"/>
            <a:r>
              <a:rPr lang="zh-TW" alt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經典人文</a:t>
            </a:r>
            <a:endParaRPr lang="en-US" altLang="zh-TW" sz="4400" dirty="0" smtClean="0">
              <a:solidFill>
                <a:schemeClr val="tx1">
                  <a:lumMod val="65000"/>
                  <a:lumOff val="35000"/>
                </a:schemeClr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68" name="Rectangle 2"/>
          <p:cNvSpPr>
            <a:spLocks noChangeArrowheads="1"/>
          </p:cNvSpPr>
          <p:nvPr/>
        </p:nvSpPr>
        <p:spPr bwMode="auto">
          <a:xfrm>
            <a:off x="6608645" y="3056695"/>
            <a:ext cx="2418764" cy="76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2" tIns="45707" rIns="91412" bIns="45707">
            <a:spAutoFit/>
          </a:bodyPr>
          <a:lstStyle/>
          <a:p>
            <a:pPr algn="ctr"/>
            <a:r>
              <a:rPr lang="zh-TW" alt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國際移動</a:t>
            </a:r>
            <a:endParaRPr lang="en-US" altLang="zh-TW" sz="4400" dirty="0" smtClean="0">
              <a:solidFill>
                <a:schemeClr val="tx1">
                  <a:lumMod val="65000"/>
                  <a:lumOff val="35000"/>
                </a:schemeClr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69" name="Rectangle 2"/>
          <p:cNvSpPr>
            <a:spLocks noChangeArrowheads="1"/>
          </p:cNvSpPr>
          <p:nvPr/>
        </p:nvSpPr>
        <p:spPr bwMode="auto">
          <a:xfrm>
            <a:off x="432434" y="4095731"/>
            <a:ext cx="2418764" cy="76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2" tIns="45707" rIns="91412" bIns="45707">
            <a:spAutoFit/>
          </a:bodyPr>
          <a:lstStyle/>
          <a:p>
            <a:pPr algn="ctr"/>
            <a:r>
              <a:rPr lang="zh-TW" alt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邏輯思考</a:t>
            </a:r>
            <a:endParaRPr lang="en-US" altLang="zh-TW" sz="4400" dirty="0" smtClean="0">
              <a:solidFill>
                <a:schemeClr val="tx1">
                  <a:lumMod val="65000"/>
                  <a:lumOff val="35000"/>
                </a:schemeClr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70" name="Rectangle 2"/>
          <p:cNvSpPr>
            <a:spLocks noChangeArrowheads="1"/>
          </p:cNvSpPr>
          <p:nvPr/>
        </p:nvSpPr>
        <p:spPr bwMode="auto">
          <a:xfrm>
            <a:off x="4559238" y="5758857"/>
            <a:ext cx="2418764" cy="76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2" tIns="45707" rIns="91412" bIns="45707">
            <a:spAutoFit/>
          </a:bodyPr>
          <a:lstStyle/>
          <a:p>
            <a:pPr algn="ctr"/>
            <a:r>
              <a:rPr lang="zh-TW" alt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歷史文明</a:t>
            </a:r>
            <a:endParaRPr lang="en-US" altLang="zh-TW" sz="4400" dirty="0" smtClean="0">
              <a:solidFill>
                <a:schemeClr val="tx1">
                  <a:lumMod val="65000"/>
                  <a:lumOff val="35000"/>
                </a:schemeClr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71" name="Rectangle 2"/>
          <p:cNvSpPr>
            <a:spLocks noChangeArrowheads="1"/>
          </p:cNvSpPr>
          <p:nvPr/>
        </p:nvSpPr>
        <p:spPr bwMode="auto">
          <a:xfrm>
            <a:off x="6515776" y="3892092"/>
            <a:ext cx="2418764" cy="76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2" tIns="45707" rIns="91412" bIns="45707">
            <a:spAutoFit/>
          </a:bodyPr>
          <a:lstStyle/>
          <a:p>
            <a:pPr algn="ctr"/>
            <a:r>
              <a:rPr lang="zh-TW" alt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社會責任</a:t>
            </a:r>
            <a:endParaRPr lang="en-US" altLang="zh-TW" sz="4400" dirty="0" smtClean="0">
              <a:solidFill>
                <a:schemeClr val="tx1">
                  <a:lumMod val="65000"/>
                  <a:lumOff val="35000"/>
                </a:schemeClr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72" name="Rectangle 2"/>
          <p:cNvSpPr>
            <a:spLocks noChangeArrowheads="1"/>
          </p:cNvSpPr>
          <p:nvPr/>
        </p:nvSpPr>
        <p:spPr bwMode="auto">
          <a:xfrm>
            <a:off x="6190256" y="4707655"/>
            <a:ext cx="2418764" cy="76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2" tIns="45707" rIns="91412" bIns="45707">
            <a:spAutoFit/>
          </a:bodyPr>
          <a:lstStyle/>
          <a:p>
            <a:pPr algn="ctr"/>
            <a:r>
              <a:rPr lang="zh-TW" alt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在地實踐</a:t>
            </a:r>
            <a:endParaRPr lang="en-US" altLang="zh-TW" sz="4400" dirty="0" smtClean="0">
              <a:solidFill>
                <a:schemeClr val="tx1">
                  <a:lumMod val="65000"/>
                  <a:lumOff val="35000"/>
                </a:schemeClr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2089632" y="5830865"/>
            <a:ext cx="2418764" cy="76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2" tIns="45707" rIns="91412" bIns="45707">
            <a:spAutoFit/>
          </a:bodyPr>
          <a:lstStyle/>
          <a:p>
            <a:pPr algn="ctr"/>
            <a:r>
              <a:rPr lang="zh-TW" alt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宇宙生命</a:t>
            </a:r>
            <a:endParaRPr lang="en-US" altLang="zh-TW" sz="4400" dirty="0" smtClean="0">
              <a:solidFill>
                <a:schemeClr val="tx1">
                  <a:lumMod val="65000"/>
                  <a:lumOff val="35000"/>
                </a:schemeClr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74" name="Rectangle 2"/>
          <p:cNvSpPr>
            <a:spLocks noChangeArrowheads="1"/>
          </p:cNvSpPr>
          <p:nvPr/>
        </p:nvSpPr>
        <p:spPr bwMode="auto">
          <a:xfrm>
            <a:off x="371400" y="2210927"/>
            <a:ext cx="2418764" cy="76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2" tIns="45707" rIns="91412" bIns="45707">
            <a:spAutoFit/>
          </a:bodyPr>
          <a:lstStyle/>
          <a:p>
            <a:pPr algn="ctr"/>
            <a:r>
              <a:rPr lang="zh-TW" alt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自主學習</a:t>
            </a:r>
            <a:endParaRPr lang="en-US" altLang="zh-TW" sz="4400" dirty="0" smtClean="0">
              <a:solidFill>
                <a:schemeClr val="tx1">
                  <a:lumMod val="65000"/>
                  <a:lumOff val="35000"/>
                </a:schemeClr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75" name="Rectangle 2"/>
          <p:cNvSpPr>
            <a:spLocks noChangeArrowheads="1"/>
          </p:cNvSpPr>
          <p:nvPr/>
        </p:nvSpPr>
        <p:spPr bwMode="auto">
          <a:xfrm>
            <a:off x="3441102" y="300984"/>
            <a:ext cx="2418764" cy="76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2" tIns="45707" rIns="91412" bIns="45707">
            <a:spAutoFit/>
          </a:bodyPr>
          <a:lstStyle/>
          <a:p>
            <a:pPr algn="ctr"/>
            <a:r>
              <a:rPr lang="zh-TW" alt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預見未來</a:t>
            </a:r>
            <a:endParaRPr lang="en-US" altLang="zh-TW" sz="4400" dirty="0" smtClean="0">
              <a:solidFill>
                <a:schemeClr val="tx1">
                  <a:lumMod val="65000"/>
                  <a:lumOff val="35000"/>
                </a:schemeClr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79" name="Rectangle 2"/>
          <p:cNvSpPr>
            <a:spLocks noChangeArrowheads="1"/>
          </p:cNvSpPr>
          <p:nvPr/>
        </p:nvSpPr>
        <p:spPr bwMode="auto">
          <a:xfrm>
            <a:off x="6691222" y="215537"/>
            <a:ext cx="1894701" cy="58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2" tIns="45707" rIns="91412" bIns="45707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bg1">
                    <a:lumMod val="65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決策能力</a:t>
            </a:r>
            <a:endParaRPr lang="en-US" altLang="zh-TW" sz="3200" dirty="0" smtClean="0">
              <a:solidFill>
                <a:schemeClr val="bg1">
                  <a:lumMod val="65000"/>
                </a:schemeClr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80" name="Rectangle 2"/>
          <p:cNvSpPr>
            <a:spLocks noChangeArrowheads="1"/>
          </p:cNvSpPr>
          <p:nvPr/>
        </p:nvSpPr>
        <p:spPr bwMode="auto">
          <a:xfrm>
            <a:off x="5743871" y="789639"/>
            <a:ext cx="1894701" cy="58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2" tIns="45707" rIns="91412" bIns="45707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bg1">
                    <a:lumMod val="65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人際協調</a:t>
            </a:r>
            <a:endParaRPr lang="en-US" altLang="zh-TW" sz="3200" dirty="0" smtClean="0">
              <a:solidFill>
                <a:schemeClr val="bg1">
                  <a:lumMod val="65000"/>
                </a:schemeClr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81" name="Rectangle 2"/>
          <p:cNvSpPr>
            <a:spLocks noChangeArrowheads="1"/>
          </p:cNvSpPr>
          <p:nvPr/>
        </p:nvSpPr>
        <p:spPr bwMode="auto">
          <a:xfrm>
            <a:off x="441611" y="1166877"/>
            <a:ext cx="1826133" cy="58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2" tIns="45707" rIns="91412" bIns="45707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bg1">
                    <a:lumMod val="65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潛在課程</a:t>
            </a:r>
            <a:endParaRPr lang="en-US" altLang="zh-TW" sz="3200" dirty="0">
              <a:solidFill>
                <a:schemeClr val="bg1">
                  <a:lumMod val="65000"/>
                </a:schemeClr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82" name="Rectangle 2"/>
          <p:cNvSpPr>
            <a:spLocks noChangeArrowheads="1"/>
          </p:cNvSpPr>
          <p:nvPr/>
        </p:nvSpPr>
        <p:spPr bwMode="auto">
          <a:xfrm>
            <a:off x="667715" y="169201"/>
            <a:ext cx="1826133" cy="58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2" tIns="45707" rIns="91412" bIns="45707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bg1">
                    <a:lumMod val="65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實習實作</a:t>
            </a:r>
            <a:endParaRPr lang="en-US" altLang="zh-TW" sz="3200" dirty="0">
              <a:solidFill>
                <a:schemeClr val="bg1">
                  <a:lumMod val="65000"/>
                </a:schemeClr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449723" y="670003"/>
            <a:ext cx="1826133" cy="58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2" tIns="45707" rIns="91412" bIns="45707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bg1">
                    <a:lumMod val="65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創意創新</a:t>
            </a:r>
            <a:endParaRPr lang="en-US" altLang="zh-TW" sz="3200" dirty="0">
              <a:solidFill>
                <a:schemeClr val="bg1">
                  <a:lumMod val="65000"/>
                </a:schemeClr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6935334" y="5465831"/>
            <a:ext cx="1894701" cy="58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2" tIns="45707" rIns="91412" bIns="45707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bg1">
                    <a:lumMod val="65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文創產業</a:t>
            </a:r>
            <a:endParaRPr lang="en-US" altLang="zh-TW" sz="3200" dirty="0" smtClean="0">
              <a:solidFill>
                <a:schemeClr val="bg1">
                  <a:lumMod val="65000"/>
                </a:schemeClr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107504" y="5613237"/>
            <a:ext cx="1894701" cy="58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2" tIns="45707" rIns="91412" bIns="45707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bg1">
                    <a:lumMod val="65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科普教育</a:t>
            </a:r>
            <a:endParaRPr lang="en-US" altLang="zh-TW" sz="3200" dirty="0" smtClean="0">
              <a:solidFill>
                <a:schemeClr val="bg1">
                  <a:lumMod val="65000"/>
                </a:schemeClr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363434" y="6166024"/>
            <a:ext cx="1894701" cy="58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2" tIns="45707" rIns="91412" bIns="45707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bg1">
                    <a:lumMod val="65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生命教育</a:t>
            </a:r>
            <a:endParaRPr lang="en-US" altLang="zh-TW" sz="3200" dirty="0" smtClean="0">
              <a:solidFill>
                <a:schemeClr val="bg1">
                  <a:lumMod val="65000"/>
                </a:schemeClr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7123821" y="6021288"/>
            <a:ext cx="1894701" cy="58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2" tIns="45707" rIns="91412" bIns="45707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bg1">
                    <a:lumMod val="65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多元文化</a:t>
            </a:r>
            <a:endParaRPr lang="en-US" altLang="zh-TW" sz="3200" dirty="0" smtClean="0">
              <a:solidFill>
                <a:schemeClr val="bg1">
                  <a:lumMod val="65000"/>
                </a:schemeClr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261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000"/>
                            </p:stCondLst>
                            <p:childTnLst>
                              <p:par>
                                <p:cTn id="10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000"/>
                            </p:stCondLst>
                            <p:childTnLst>
                              <p:par>
                                <p:cTn id="1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500"/>
                            </p:stCondLst>
                            <p:childTnLst>
                              <p:par>
                                <p:cTn id="1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9000"/>
                            </p:stCondLst>
                            <p:childTnLst>
                              <p:par>
                                <p:cTn id="1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500"/>
                            </p:stCondLst>
                            <p:childTnLst>
                              <p:par>
                                <p:cTn id="1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9" grpId="0"/>
      <p:bldP spid="80" grpId="0"/>
      <p:bldP spid="81" grpId="0"/>
      <p:bldP spid="82" grpId="0"/>
      <p:bldP spid="25" grpId="0"/>
      <p:bldP spid="26" grpId="0"/>
      <p:bldP spid="27" grpId="0"/>
      <p:bldP spid="28" grpId="0"/>
      <p:bldP spid="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手繪多邊形 97"/>
          <p:cNvSpPr/>
          <p:nvPr/>
        </p:nvSpPr>
        <p:spPr>
          <a:xfrm flipV="1">
            <a:off x="1378970" y="3942434"/>
            <a:ext cx="6491566" cy="2428578"/>
          </a:xfrm>
          <a:custGeom>
            <a:avLst/>
            <a:gdLst>
              <a:gd name="connsiteX0" fmla="*/ 3055144 w 5608752"/>
              <a:gd name="connsiteY0" fmla="*/ 264 h 3111987"/>
              <a:gd name="connsiteX1" fmla="*/ 424678 w 5608752"/>
              <a:gd name="connsiteY1" fmla="*/ 563935 h 3111987"/>
              <a:gd name="connsiteX2" fmla="*/ 274366 w 5608752"/>
              <a:gd name="connsiteY2" fmla="*/ 2129688 h 3111987"/>
              <a:gd name="connsiteX3" fmla="*/ 3105248 w 5608752"/>
              <a:gd name="connsiteY3" fmla="*/ 2655781 h 3111987"/>
              <a:gd name="connsiteX4" fmla="*/ 3067670 w 5608752"/>
              <a:gd name="connsiteY4" fmla="*/ 3094192 h 3111987"/>
              <a:gd name="connsiteX5" fmla="*/ 5184569 w 5608752"/>
              <a:gd name="connsiteY5" fmla="*/ 2029480 h 3111987"/>
              <a:gd name="connsiteX6" fmla="*/ 5422563 w 5608752"/>
              <a:gd name="connsiteY6" fmla="*/ 513831 h 3111987"/>
              <a:gd name="connsiteX7" fmla="*/ 3055144 w 5608752"/>
              <a:gd name="connsiteY7" fmla="*/ 264 h 3111987"/>
              <a:gd name="connsiteX0" fmla="*/ 2953171 w 5506779"/>
              <a:gd name="connsiteY0" fmla="*/ 264 h 3097196"/>
              <a:gd name="connsiteX1" fmla="*/ 322705 w 5506779"/>
              <a:gd name="connsiteY1" fmla="*/ 563935 h 3097196"/>
              <a:gd name="connsiteX2" fmla="*/ 172393 w 5506779"/>
              <a:gd name="connsiteY2" fmla="*/ 2129688 h 3097196"/>
              <a:gd name="connsiteX3" fmla="*/ 1500152 w 5506779"/>
              <a:gd name="connsiteY3" fmla="*/ 2342631 h 3097196"/>
              <a:gd name="connsiteX4" fmla="*/ 2965697 w 5506779"/>
              <a:gd name="connsiteY4" fmla="*/ 3094192 h 3097196"/>
              <a:gd name="connsiteX5" fmla="*/ 5082596 w 5506779"/>
              <a:gd name="connsiteY5" fmla="*/ 2029480 h 3097196"/>
              <a:gd name="connsiteX6" fmla="*/ 5320590 w 5506779"/>
              <a:gd name="connsiteY6" fmla="*/ 513831 h 3097196"/>
              <a:gd name="connsiteX7" fmla="*/ 2953171 w 5506779"/>
              <a:gd name="connsiteY7" fmla="*/ 264 h 3097196"/>
              <a:gd name="connsiteX0" fmla="*/ 2953171 w 5506779"/>
              <a:gd name="connsiteY0" fmla="*/ 264 h 2516169"/>
              <a:gd name="connsiteX1" fmla="*/ 322705 w 5506779"/>
              <a:gd name="connsiteY1" fmla="*/ 563935 h 2516169"/>
              <a:gd name="connsiteX2" fmla="*/ 172393 w 5506779"/>
              <a:gd name="connsiteY2" fmla="*/ 2129688 h 2516169"/>
              <a:gd name="connsiteX3" fmla="*/ 1500152 w 5506779"/>
              <a:gd name="connsiteY3" fmla="*/ 2342631 h 2516169"/>
              <a:gd name="connsiteX4" fmla="*/ 3116010 w 5506779"/>
              <a:gd name="connsiteY4" fmla="*/ 2505469 h 2516169"/>
              <a:gd name="connsiteX5" fmla="*/ 5082596 w 5506779"/>
              <a:gd name="connsiteY5" fmla="*/ 2029480 h 2516169"/>
              <a:gd name="connsiteX6" fmla="*/ 5320590 w 5506779"/>
              <a:gd name="connsiteY6" fmla="*/ 513831 h 2516169"/>
              <a:gd name="connsiteX7" fmla="*/ 2953171 w 5506779"/>
              <a:gd name="connsiteY7" fmla="*/ 264 h 2516169"/>
              <a:gd name="connsiteX0" fmla="*/ 2953171 w 5506779"/>
              <a:gd name="connsiteY0" fmla="*/ 264 h 2736346"/>
              <a:gd name="connsiteX1" fmla="*/ 322705 w 5506779"/>
              <a:gd name="connsiteY1" fmla="*/ 563935 h 2736346"/>
              <a:gd name="connsiteX2" fmla="*/ 172393 w 5506779"/>
              <a:gd name="connsiteY2" fmla="*/ 2129688 h 2736346"/>
              <a:gd name="connsiteX3" fmla="*/ 1500152 w 5506779"/>
              <a:gd name="connsiteY3" fmla="*/ 2342631 h 2736346"/>
              <a:gd name="connsiteX4" fmla="*/ 2990749 w 5506779"/>
              <a:gd name="connsiteY4" fmla="*/ 2730938 h 2736346"/>
              <a:gd name="connsiteX5" fmla="*/ 5082596 w 5506779"/>
              <a:gd name="connsiteY5" fmla="*/ 2029480 h 2736346"/>
              <a:gd name="connsiteX6" fmla="*/ 5320590 w 5506779"/>
              <a:gd name="connsiteY6" fmla="*/ 513831 h 2736346"/>
              <a:gd name="connsiteX7" fmla="*/ 2953171 w 5506779"/>
              <a:gd name="connsiteY7" fmla="*/ 264 h 2736346"/>
              <a:gd name="connsiteX0" fmla="*/ 2953171 w 5506779"/>
              <a:gd name="connsiteY0" fmla="*/ 264 h 2743709"/>
              <a:gd name="connsiteX1" fmla="*/ 322705 w 5506779"/>
              <a:gd name="connsiteY1" fmla="*/ 563935 h 2743709"/>
              <a:gd name="connsiteX2" fmla="*/ 172393 w 5506779"/>
              <a:gd name="connsiteY2" fmla="*/ 2129688 h 2743709"/>
              <a:gd name="connsiteX3" fmla="*/ 1500152 w 5506779"/>
              <a:gd name="connsiteY3" fmla="*/ 2342631 h 2743709"/>
              <a:gd name="connsiteX4" fmla="*/ 2990749 w 5506779"/>
              <a:gd name="connsiteY4" fmla="*/ 2730938 h 2743709"/>
              <a:gd name="connsiteX5" fmla="*/ 5082596 w 5506779"/>
              <a:gd name="connsiteY5" fmla="*/ 2029480 h 2743709"/>
              <a:gd name="connsiteX6" fmla="*/ 5320590 w 5506779"/>
              <a:gd name="connsiteY6" fmla="*/ 513831 h 2743709"/>
              <a:gd name="connsiteX7" fmla="*/ 2953171 w 5506779"/>
              <a:gd name="connsiteY7" fmla="*/ 264 h 2743709"/>
              <a:gd name="connsiteX0" fmla="*/ 2953171 w 5506779"/>
              <a:gd name="connsiteY0" fmla="*/ 264 h 2740763"/>
              <a:gd name="connsiteX1" fmla="*/ 322705 w 5506779"/>
              <a:gd name="connsiteY1" fmla="*/ 563935 h 2740763"/>
              <a:gd name="connsiteX2" fmla="*/ 172393 w 5506779"/>
              <a:gd name="connsiteY2" fmla="*/ 2129688 h 2740763"/>
              <a:gd name="connsiteX3" fmla="*/ 1500152 w 5506779"/>
              <a:gd name="connsiteY3" fmla="*/ 2342631 h 2740763"/>
              <a:gd name="connsiteX4" fmla="*/ 2990749 w 5506779"/>
              <a:gd name="connsiteY4" fmla="*/ 2730938 h 2740763"/>
              <a:gd name="connsiteX5" fmla="*/ 5082596 w 5506779"/>
              <a:gd name="connsiteY5" fmla="*/ 2029480 h 2740763"/>
              <a:gd name="connsiteX6" fmla="*/ 5320590 w 5506779"/>
              <a:gd name="connsiteY6" fmla="*/ 513831 h 2740763"/>
              <a:gd name="connsiteX7" fmla="*/ 2953171 w 5506779"/>
              <a:gd name="connsiteY7" fmla="*/ 264 h 2740763"/>
              <a:gd name="connsiteX0" fmla="*/ 2953171 w 6150863"/>
              <a:gd name="connsiteY0" fmla="*/ 257 h 2738799"/>
              <a:gd name="connsiteX1" fmla="*/ 322705 w 6150863"/>
              <a:gd name="connsiteY1" fmla="*/ 563928 h 2738799"/>
              <a:gd name="connsiteX2" fmla="*/ 172393 w 6150863"/>
              <a:gd name="connsiteY2" fmla="*/ 2129681 h 2738799"/>
              <a:gd name="connsiteX3" fmla="*/ 1500152 w 6150863"/>
              <a:gd name="connsiteY3" fmla="*/ 2342624 h 2738799"/>
              <a:gd name="connsiteX4" fmla="*/ 2990749 w 6150863"/>
              <a:gd name="connsiteY4" fmla="*/ 2730931 h 2738799"/>
              <a:gd name="connsiteX5" fmla="*/ 6022048 w 6150863"/>
              <a:gd name="connsiteY5" fmla="*/ 1954317 h 2738799"/>
              <a:gd name="connsiteX6" fmla="*/ 5320590 w 6150863"/>
              <a:gd name="connsiteY6" fmla="*/ 513824 h 2738799"/>
              <a:gd name="connsiteX7" fmla="*/ 2953171 w 6150863"/>
              <a:gd name="connsiteY7" fmla="*/ 257 h 2738799"/>
              <a:gd name="connsiteX0" fmla="*/ 2953171 w 6150863"/>
              <a:gd name="connsiteY0" fmla="*/ 257 h 2738799"/>
              <a:gd name="connsiteX1" fmla="*/ 322705 w 6150863"/>
              <a:gd name="connsiteY1" fmla="*/ 563928 h 2738799"/>
              <a:gd name="connsiteX2" fmla="*/ 172393 w 6150863"/>
              <a:gd name="connsiteY2" fmla="*/ 2129681 h 2738799"/>
              <a:gd name="connsiteX3" fmla="*/ 1500152 w 6150863"/>
              <a:gd name="connsiteY3" fmla="*/ 2342624 h 2738799"/>
              <a:gd name="connsiteX4" fmla="*/ 2990749 w 6150863"/>
              <a:gd name="connsiteY4" fmla="*/ 2730931 h 2738799"/>
              <a:gd name="connsiteX5" fmla="*/ 6022048 w 6150863"/>
              <a:gd name="connsiteY5" fmla="*/ 1954317 h 2738799"/>
              <a:gd name="connsiteX6" fmla="*/ 5320590 w 6150863"/>
              <a:gd name="connsiteY6" fmla="*/ 513824 h 2738799"/>
              <a:gd name="connsiteX7" fmla="*/ 2953171 w 6150863"/>
              <a:gd name="connsiteY7" fmla="*/ 257 h 2738799"/>
              <a:gd name="connsiteX0" fmla="*/ 2953171 w 6176578"/>
              <a:gd name="connsiteY0" fmla="*/ 15 h 2738557"/>
              <a:gd name="connsiteX1" fmla="*/ 322705 w 6176578"/>
              <a:gd name="connsiteY1" fmla="*/ 563686 h 2738557"/>
              <a:gd name="connsiteX2" fmla="*/ 172393 w 6176578"/>
              <a:gd name="connsiteY2" fmla="*/ 2129439 h 2738557"/>
              <a:gd name="connsiteX3" fmla="*/ 1500152 w 6176578"/>
              <a:gd name="connsiteY3" fmla="*/ 2342382 h 2738557"/>
              <a:gd name="connsiteX4" fmla="*/ 2990749 w 6176578"/>
              <a:gd name="connsiteY4" fmla="*/ 2730689 h 2738557"/>
              <a:gd name="connsiteX5" fmla="*/ 6022048 w 6176578"/>
              <a:gd name="connsiteY5" fmla="*/ 1954075 h 2738557"/>
              <a:gd name="connsiteX6" fmla="*/ 5483429 w 6176578"/>
              <a:gd name="connsiteY6" fmla="*/ 551160 h 2738557"/>
              <a:gd name="connsiteX7" fmla="*/ 2953171 w 6176578"/>
              <a:gd name="connsiteY7" fmla="*/ 15 h 2738557"/>
              <a:gd name="connsiteX0" fmla="*/ 3147196 w 6370603"/>
              <a:gd name="connsiteY0" fmla="*/ 15 h 2739106"/>
              <a:gd name="connsiteX1" fmla="*/ 516730 w 6370603"/>
              <a:gd name="connsiteY1" fmla="*/ 563686 h 2739106"/>
              <a:gd name="connsiteX2" fmla="*/ 90846 w 6370603"/>
              <a:gd name="connsiteY2" fmla="*/ 1966601 h 2739106"/>
              <a:gd name="connsiteX3" fmla="*/ 1694177 w 6370603"/>
              <a:gd name="connsiteY3" fmla="*/ 2342382 h 2739106"/>
              <a:gd name="connsiteX4" fmla="*/ 3184774 w 6370603"/>
              <a:gd name="connsiteY4" fmla="*/ 2730689 h 2739106"/>
              <a:gd name="connsiteX5" fmla="*/ 6216073 w 6370603"/>
              <a:gd name="connsiteY5" fmla="*/ 1954075 h 2739106"/>
              <a:gd name="connsiteX6" fmla="*/ 5677454 w 6370603"/>
              <a:gd name="connsiteY6" fmla="*/ 551160 h 2739106"/>
              <a:gd name="connsiteX7" fmla="*/ 3147196 w 6370603"/>
              <a:gd name="connsiteY7" fmla="*/ 15 h 2739106"/>
              <a:gd name="connsiteX0" fmla="*/ 3263169 w 6486576"/>
              <a:gd name="connsiteY0" fmla="*/ 4695 h 2743786"/>
              <a:gd name="connsiteX1" fmla="*/ 357131 w 6486576"/>
              <a:gd name="connsiteY1" fmla="*/ 818886 h 2743786"/>
              <a:gd name="connsiteX2" fmla="*/ 206819 w 6486576"/>
              <a:gd name="connsiteY2" fmla="*/ 1971281 h 2743786"/>
              <a:gd name="connsiteX3" fmla="*/ 1810150 w 6486576"/>
              <a:gd name="connsiteY3" fmla="*/ 2347062 h 2743786"/>
              <a:gd name="connsiteX4" fmla="*/ 3300747 w 6486576"/>
              <a:gd name="connsiteY4" fmla="*/ 2735369 h 2743786"/>
              <a:gd name="connsiteX5" fmla="*/ 6332046 w 6486576"/>
              <a:gd name="connsiteY5" fmla="*/ 1958755 h 2743786"/>
              <a:gd name="connsiteX6" fmla="*/ 5793427 w 6486576"/>
              <a:gd name="connsiteY6" fmla="*/ 555840 h 2743786"/>
              <a:gd name="connsiteX7" fmla="*/ 3263169 w 6486576"/>
              <a:gd name="connsiteY7" fmla="*/ 4695 h 2743786"/>
              <a:gd name="connsiteX0" fmla="*/ 3090493 w 6481303"/>
              <a:gd name="connsiteY0" fmla="*/ 11933 h 2513030"/>
              <a:gd name="connsiteX1" fmla="*/ 347293 w 6481303"/>
              <a:gd name="connsiteY1" fmla="*/ 588130 h 2513030"/>
              <a:gd name="connsiteX2" fmla="*/ 196981 w 6481303"/>
              <a:gd name="connsiteY2" fmla="*/ 1740525 h 2513030"/>
              <a:gd name="connsiteX3" fmla="*/ 1800312 w 6481303"/>
              <a:gd name="connsiteY3" fmla="*/ 2116306 h 2513030"/>
              <a:gd name="connsiteX4" fmla="*/ 3290909 w 6481303"/>
              <a:gd name="connsiteY4" fmla="*/ 2504613 h 2513030"/>
              <a:gd name="connsiteX5" fmla="*/ 6322208 w 6481303"/>
              <a:gd name="connsiteY5" fmla="*/ 1727999 h 2513030"/>
              <a:gd name="connsiteX6" fmla="*/ 5783589 w 6481303"/>
              <a:gd name="connsiteY6" fmla="*/ 325084 h 2513030"/>
              <a:gd name="connsiteX7" fmla="*/ 3090493 w 6481303"/>
              <a:gd name="connsiteY7" fmla="*/ 11933 h 2513030"/>
              <a:gd name="connsiteX0" fmla="*/ 3090493 w 6481303"/>
              <a:gd name="connsiteY0" fmla="*/ 11933 h 2513030"/>
              <a:gd name="connsiteX1" fmla="*/ 347293 w 6481303"/>
              <a:gd name="connsiteY1" fmla="*/ 588130 h 2513030"/>
              <a:gd name="connsiteX2" fmla="*/ 196981 w 6481303"/>
              <a:gd name="connsiteY2" fmla="*/ 1740525 h 2513030"/>
              <a:gd name="connsiteX3" fmla="*/ 1800312 w 6481303"/>
              <a:gd name="connsiteY3" fmla="*/ 2116306 h 2513030"/>
              <a:gd name="connsiteX4" fmla="*/ 3290909 w 6481303"/>
              <a:gd name="connsiteY4" fmla="*/ 2504613 h 2513030"/>
              <a:gd name="connsiteX5" fmla="*/ 6322208 w 6481303"/>
              <a:gd name="connsiteY5" fmla="*/ 1727999 h 2513030"/>
              <a:gd name="connsiteX6" fmla="*/ 5783589 w 6481303"/>
              <a:gd name="connsiteY6" fmla="*/ 325084 h 2513030"/>
              <a:gd name="connsiteX7" fmla="*/ 3090493 w 6481303"/>
              <a:gd name="connsiteY7" fmla="*/ 11933 h 2513030"/>
              <a:gd name="connsiteX0" fmla="*/ 3083884 w 6474694"/>
              <a:gd name="connsiteY0" fmla="*/ 6890 h 2507987"/>
              <a:gd name="connsiteX1" fmla="*/ 353210 w 6474694"/>
              <a:gd name="connsiteY1" fmla="*/ 495405 h 2507987"/>
              <a:gd name="connsiteX2" fmla="*/ 190372 w 6474694"/>
              <a:gd name="connsiteY2" fmla="*/ 1735482 h 2507987"/>
              <a:gd name="connsiteX3" fmla="*/ 1793703 w 6474694"/>
              <a:gd name="connsiteY3" fmla="*/ 2111263 h 2507987"/>
              <a:gd name="connsiteX4" fmla="*/ 3284300 w 6474694"/>
              <a:gd name="connsiteY4" fmla="*/ 2499570 h 2507987"/>
              <a:gd name="connsiteX5" fmla="*/ 6315599 w 6474694"/>
              <a:gd name="connsiteY5" fmla="*/ 1722956 h 2507987"/>
              <a:gd name="connsiteX6" fmla="*/ 5776980 w 6474694"/>
              <a:gd name="connsiteY6" fmla="*/ 320041 h 2507987"/>
              <a:gd name="connsiteX7" fmla="*/ 3083884 w 6474694"/>
              <a:gd name="connsiteY7" fmla="*/ 6890 h 2507987"/>
              <a:gd name="connsiteX0" fmla="*/ 3083884 w 6474694"/>
              <a:gd name="connsiteY0" fmla="*/ 6890 h 2507987"/>
              <a:gd name="connsiteX1" fmla="*/ 353210 w 6474694"/>
              <a:gd name="connsiteY1" fmla="*/ 495405 h 2507987"/>
              <a:gd name="connsiteX2" fmla="*/ 190372 w 6474694"/>
              <a:gd name="connsiteY2" fmla="*/ 1735482 h 2507987"/>
              <a:gd name="connsiteX3" fmla="*/ 1793703 w 6474694"/>
              <a:gd name="connsiteY3" fmla="*/ 2111263 h 2507987"/>
              <a:gd name="connsiteX4" fmla="*/ 3284300 w 6474694"/>
              <a:gd name="connsiteY4" fmla="*/ 2499570 h 2507987"/>
              <a:gd name="connsiteX5" fmla="*/ 6315599 w 6474694"/>
              <a:gd name="connsiteY5" fmla="*/ 1722956 h 2507987"/>
              <a:gd name="connsiteX6" fmla="*/ 5776980 w 6474694"/>
              <a:gd name="connsiteY6" fmla="*/ 320041 h 2507987"/>
              <a:gd name="connsiteX7" fmla="*/ 3083884 w 6474694"/>
              <a:gd name="connsiteY7" fmla="*/ 6890 h 2507987"/>
              <a:gd name="connsiteX0" fmla="*/ 3083884 w 6474694"/>
              <a:gd name="connsiteY0" fmla="*/ 6890 h 2544487"/>
              <a:gd name="connsiteX1" fmla="*/ 353210 w 6474694"/>
              <a:gd name="connsiteY1" fmla="*/ 495405 h 2544487"/>
              <a:gd name="connsiteX2" fmla="*/ 190372 w 6474694"/>
              <a:gd name="connsiteY2" fmla="*/ 1735482 h 2544487"/>
              <a:gd name="connsiteX3" fmla="*/ 1793703 w 6474694"/>
              <a:gd name="connsiteY3" fmla="*/ 2111263 h 2544487"/>
              <a:gd name="connsiteX4" fmla="*/ 3284300 w 6474694"/>
              <a:gd name="connsiteY4" fmla="*/ 2499570 h 2544487"/>
              <a:gd name="connsiteX5" fmla="*/ 6315599 w 6474694"/>
              <a:gd name="connsiteY5" fmla="*/ 1722956 h 2544487"/>
              <a:gd name="connsiteX6" fmla="*/ 5776980 w 6474694"/>
              <a:gd name="connsiteY6" fmla="*/ 320041 h 2544487"/>
              <a:gd name="connsiteX7" fmla="*/ 3083884 w 6474694"/>
              <a:gd name="connsiteY7" fmla="*/ 6890 h 2544487"/>
              <a:gd name="connsiteX0" fmla="*/ 3083884 w 6474694"/>
              <a:gd name="connsiteY0" fmla="*/ 6890 h 2503146"/>
              <a:gd name="connsiteX1" fmla="*/ 353210 w 6474694"/>
              <a:gd name="connsiteY1" fmla="*/ 495405 h 2503146"/>
              <a:gd name="connsiteX2" fmla="*/ 190372 w 6474694"/>
              <a:gd name="connsiteY2" fmla="*/ 1735482 h 2503146"/>
              <a:gd name="connsiteX3" fmla="*/ 1793703 w 6474694"/>
              <a:gd name="connsiteY3" fmla="*/ 2111263 h 2503146"/>
              <a:gd name="connsiteX4" fmla="*/ 3284300 w 6474694"/>
              <a:gd name="connsiteY4" fmla="*/ 2499570 h 2503146"/>
              <a:gd name="connsiteX5" fmla="*/ 6315599 w 6474694"/>
              <a:gd name="connsiteY5" fmla="*/ 1722956 h 2503146"/>
              <a:gd name="connsiteX6" fmla="*/ 5776980 w 6474694"/>
              <a:gd name="connsiteY6" fmla="*/ 320041 h 2503146"/>
              <a:gd name="connsiteX7" fmla="*/ 3083884 w 6474694"/>
              <a:gd name="connsiteY7" fmla="*/ 6890 h 2503146"/>
              <a:gd name="connsiteX0" fmla="*/ 3083884 w 6474694"/>
              <a:gd name="connsiteY0" fmla="*/ 6890 h 2503146"/>
              <a:gd name="connsiteX1" fmla="*/ 353210 w 6474694"/>
              <a:gd name="connsiteY1" fmla="*/ 495405 h 2503146"/>
              <a:gd name="connsiteX2" fmla="*/ 190372 w 6474694"/>
              <a:gd name="connsiteY2" fmla="*/ 1735482 h 2503146"/>
              <a:gd name="connsiteX3" fmla="*/ 1793703 w 6474694"/>
              <a:gd name="connsiteY3" fmla="*/ 2111263 h 2503146"/>
              <a:gd name="connsiteX4" fmla="*/ 3284300 w 6474694"/>
              <a:gd name="connsiteY4" fmla="*/ 2499570 h 2503146"/>
              <a:gd name="connsiteX5" fmla="*/ 6315599 w 6474694"/>
              <a:gd name="connsiteY5" fmla="*/ 1722956 h 2503146"/>
              <a:gd name="connsiteX6" fmla="*/ 5776980 w 6474694"/>
              <a:gd name="connsiteY6" fmla="*/ 320041 h 2503146"/>
              <a:gd name="connsiteX7" fmla="*/ 3083884 w 6474694"/>
              <a:gd name="connsiteY7" fmla="*/ 6890 h 2503146"/>
              <a:gd name="connsiteX0" fmla="*/ 3083884 w 6474694"/>
              <a:gd name="connsiteY0" fmla="*/ 6890 h 2511342"/>
              <a:gd name="connsiteX1" fmla="*/ 353210 w 6474694"/>
              <a:gd name="connsiteY1" fmla="*/ 495405 h 2511342"/>
              <a:gd name="connsiteX2" fmla="*/ 190372 w 6474694"/>
              <a:gd name="connsiteY2" fmla="*/ 1735482 h 2511342"/>
              <a:gd name="connsiteX3" fmla="*/ 1793703 w 6474694"/>
              <a:gd name="connsiteY3" fmla="*/ 2111263 h 2511342"/>
              <a:gd name="connsiteX4" fmla="*/ 3284300 w 6474694"/>
              <a:gd name="connsiteY4" fmla="*/ 2499570 h 2511342"/>
              <a:gd name="connsiteX5" fmla="*/ 6315599 w 6474694"/>
              <a:gd name="connsiteY5" fmla="*/ 1722956 h 2511342"/>
              <a:gd name="connsiteX6" fmla="*/ 5776980 w 6474694"/>
              <a:gd name="connsiteY6" fmla="*/ 320041 h 2511342"/>
              <a:gd name="connsiteX7" fmla="*/ 3083884 w 6474694"/>
              <a:gd name="connsiteY7" fmla="*/ 6890 h 2511342"/>
              <a:gd name="connsiteX0" fmla="*/ 3083884 w 6474694"/>
              <a:gd name="connsiteY0" fmla="*/ 6890 h 2486718"/>
              <a:gd name="connsiteX1" fmla="*/ 353210 w 6474694"/>
              <a:gd name="connsiteY1" fmla="*/ 495405 h 2486718"/>
              <a:gd name="connsiteX2" fmla="*/ 190372 w 6474694"/>
              <a:gd name="connsiteY2" fmla="*/ 1735482 h 2486718"/>
              <a:gd name="connsiteX3" fmla="*/ 1793703 w 6474694"/>
              <a:gd name="connsiteY3" fmla="*/ 2111263 h 2486718"/>
              <a:gd name="connsiteX4" fmla="*/ 3246722 w 6474694"/>
              <a:gd name="connsiteY4" fmla="*/ 2474517 h 2486718"/>
              <a:gd name="connsiteX5" fmla="*/ 6315599 w 6474694"/>
              <a:gd name="connsiteY5" fmla="*/ 1722956 h 2486718"/>
              <a:gd name="connsiteX6" fmla="*/ 5776980 w 6474694"/>
              <a:gd name="connsiteY6" fmla="*/ 320041 h 2486718"/>
              <a:gd name="connsiteX7" fmla="*/ 3083884 w 6474694"/>
              <a:gd name="connsiteY7" fmla="*/ 6890 h 2486718"/>
              <a:gd name="connsiteX0" fmla="*/ 3083884 w 6474694"/>
              <a:gd name="connsiteY0" fmla="*/ 6890 h 2482751"/>
              <a:gd name="connsiteX1" fmla="*/ 353210 w 6474694"/>
              <a:gd name="connsiteY1" fmla="*/ 495405 h 2482751"/>
              <a:gd name="connsiteX2" fmla="*/ 190372 w 6474694"/>
              <a:gd name="connsiteY2" fmla="*/ 1735482 h 2482751"/>
              <a:gd name="connsiteX3" fmla="*/ 1793703 w 6474694"/>
              <a:gd name="connsiteY3" fmla="*/ 2111263 h 2482751"/>
              <a:gd name="connsiteX4" fmla="*/ 3246722 w 6474694"/>
              <a:gd name="connsiteY4" fmla="*/ 2474517 h 2482751"/>
              <a:gd name="connsiteX5" fmla="*/ 3697658 w 6474694"/>
              <a:gd name="connsiteY5" fmla="*/ 2311678 h 2482751"/>
              <a:gd name="connsiteX6" fmla="*/ 6315599 w 6474694"/>
              <a:gd name="connsiteY6" fmla="*/ 1722956 h 2482751"/>
              <a:gd name="connsiteX7" fmla="*/ 5776980 w 6474694"/>
              <a:gd name="connsiteY7" fmla="*/ 320041 h 2482751"/>
              <a:gd name="connsiteX8" fmla="*/ 3083884 w 6474694"/>
              <a:gd name="connsiteY8" fmla="*/ 6890 h 2482751"/>
              <a:gd name="connsiteX0" fmla="*/ 3083884 w 6474694"/>
              <a:gd name="connsiteY0" fmla="*/ 6890 h 2365195"/>
              <a:gd name="connsiteX1" fmla="*/ 353210 w 6474694"/>
              <a:gd name="connsiteY1" fmla="*/ 495405 h 2365195"/>
              <a:gd name="connsiteX2" fmla="*/ 190372 w 6474694"/>
              <a:gd name="connsiteY2" fmla="*/ 1735482 h 2365195"/>
              <a:gd name="connsiteX3" fmla="*/ 1793703 w 6474694"/>
              <a:gd name="connsiteY3" fmla="*/ 2111263 h 2365195"/>
              <a:gd name="connsiteX4" fmla="*/ 2996202 w 6474694"/>
              <a:gd name="connsiteY4" fmla="*/ 2274100 h 2365195"/>
              <a:gd name="connsiteX5" fmla="*/ 3697658 w 6474694"/>
              <a:gd name="connsiteY5" fmla="*/ 2311678 h 2365195"/>
              <a:gd name="connsiteX6" fmla="*/ 6315599 w 6474694"/>
              <a:gd name="connsiteY6" fmla="*/ 1722956 h 2365195"/>
              <a:gd name="connsiteX7" fmla="*/ 5776980 w 6474694"/>
              <a:gd name="connsiteY7" fmla="*/ 320041 h 2365195"/>
              <a:gd name="connsiteX8" fmla="*/ 3083884 w 6474694"/>
              <a:gd name="connsiteY8" fmla="*/ 6890 h 2365195"/>
              <a:gd name="connsiteX0" fmla="*/ 3083884 w 6474694"/>
              <a:gd name="connsiteY0" fmla="*/ 6890 h 2458166"/>
              <a:gd name="connsiteX1" fmla="*/ 353210 w 6474694"/>
              <a:gd name="connsiteY1" fmla="*/ 495405 h 2458166"/>
              <a:gd name="connsiteX2" fmla="*/ 190372 w 6474694"/>
              <a:gd name="connsiteY2" fmla="*/ 1735482 h 2458166"/>
              <a:gd name="connsiteX3" fmla="*/ 1793703 w 6474694"/>
              <a:gd name="connsiteY3" fmla="*/ 2111263 h 2458166"/>
              <a:gd name="connsiteX4" fmla="*/ 2996202 w 6474694"/>
              <a:gd name="connsiteY4" fmla="*/ 2274100 h 2458166"/>
              <a:gd name="connsiteX5" fmla="*/ 3697658 w 6474694"/>
              <a:gd name="connsiteY5" fmla="*/ 2311678 h 2458166"/>
              <a:gd name="connsiteX6" fmla="*/ 6315599 w 6474694"/>
              <a:gd name="connsiteY6" fmla="*/ 1722956 h 2458166"/>
              <a:gd name="connsiteX7" fmla="*/ 5776980 w 6474694"/>
              <a:gd name="connsiteY7" fmla="*/ 320041 h 2458166"/>
              <a:gd name="connsiteX8" fmla="*/ 3083884 w 6474694"/>
              <a:gd name="connsiteY8" fmla="*/ 6890 h 2458166"/>
              <a:gd name="connsiteX0" fmla="*/ 3083884 w 6474694"/>
              <a:gd name="connsiteY0" fmla="*/ 6890 h 2502747"/>
              <a:gd name="connsiteX1" fmla="*/ 353210 w 6474694"/>
              <a:gd name="connsiteY1" fmla="*/ 495405 h 2502747"/>
              <a:gd name="connsiteX2" fmla="*/ 190372 w 6474694"/>
              <a:gd name="connsiteY2" fmla="*/ 1735482 h 2502747"/>
              <a:gd name="connsiteX3" fmla="*/ 1793703 w 6474694"/>
              <a:gd name="connsiteY3" fmla="*/ 2111263 h 2502747"/>
              <a:gd name="connsiteX4" fmla="*/ 2996202 w 6474694"/>
              <a:gd name="connsiteY4" fmla="*/ 2274100 h 2502747"/>
              <a:gd name="connsiteX5" fmla="*/ 3697658 w 6474694"/>
              <a:gd name="connsiteY5" fmla="*/ 2311678 h 2502747"/>
              <a:gd name="connsiteX6" fmla="*/ 6315599 w 6474694"/>
              <a:gd name="connsiteY6" fmla="*/ 1722956 h 2502747"/>
              <a:gd name="connsiteX7" fmla="*/ 5776980 w 6474694"/>
              <a:gd name="connsiteY7" fmla="*/ 320041 h 2502747"/>
              <a:gd name="connsiteX8" fmla="*/ 3083884 w 6474694"/>
              <a:gd name="connsiteY8" fmla="*/ 6890 h 2502747"/>
              <a:gd name="connsiteX0" fmla="*/ 3083884 w 6474694"/>
              <a:gd name="connsiteY0" fmla="*/ 6890 h 2364094"/>
              <a:gd name="connsiteX1" fmla="*/ 353210 w 6474694"/>
              <a:gd name="connsiteY1" fmla="*/ 495405 h 2364094"/>
              <a:gd name="connsiteX2" fmla="*/ 190372 w 6474694"/>
              <a:gd name="connsiteY2" fmla="*/ 1735482 h 2364094"/>
              <a:gd name="connsiteX3" fmla="*/ 1793703 w 6474694"/>
              <a:gd name="connsiteY3" fmla="*/ 2111263 h 2364094"/>
              <a:gd name="connsiteX4" fmla="*/ 2996202 w 6474694"/>
              <a:gd name="connsiteY4" fmla="*/ 2274100 h 2364094"/>
              <a:gd name="connsiteX5" fmla="*/ 3635028 w 6474694"/>
              <a:gd name="connsiteY5" fmla="*/ 2236522 h 2364094"/>
              <a:gd name="connsiteX6" fmla="*/ 6315599 w 6474694"/>
              <a:gd name="connsiteY6" fmla="*/ 1722956 h 2364094"/>
              <a:gd name="connsiteX7" fmla="*/ 5776980 w 6474694"/>
              <a:gd name="connsiteY7" fmla="*/ 320041 h 2364094"/>
              <a:gd name="connsiteX8" fmla="*/ 3083884 w 6474694"/>
              <a:gd name="connsiteY8" fmla="*/ 6890 h 2364094"/>
              <a:gd name="connsiteX0" fmla="*/ 3083884 w 6474694"/>
              <a:gd name="connsiteY0" fmla="*/ 6890 h 2422938"/>
              <a:gd name="connsiteX1" fmla="*/ 353210 w 6474694"/>
              <a:gd name="connsiteY1" fmla="*/ 495405 h 2422938"/>
              <a:gd name="connsiteX2" fmla="*/ 190372 w 6474694"/>
              <a:gd name="connsiteY2" fmla="*/ 1735482 h 2422938"/>
              <a:gd name="connsiteX3" fmla="*/ 1793703 w 6474694"/>
              <a:gd name="connsiteY3" fmla="*/ 2111263 h 2422938"/>
              <a:gd name="connsiteX4" fmla="*/ 2996202 w 6474694"/>
              <a:gd name="connsiteY4" fmla="*/ 2274100 h 2422938"/>
              <a:gd name="connsiteX5" fmla="*/ 3635028 w 6474694"/>
              <a:gd name="connsiteY5" fmla="*/ 2236522 h 2422938"/>
              <a:gd name="connsiteX6" fmla="*/ 6315599 w 6474694"/>
              <a:gd name="connsiteY6" fmla="*/ 1722956 h 2422938"/>
              <a:gd name="connsiteX7" fmla="*/ 5776980 w 6474694"/>
              <a:gd name="connsiteY7" fmla="*/ 320041 h 2422938"/>
              <a:gd name="connsiteX8" fmla="*/ 3083884 w 6474694"/>
              <a:gd name="connsiteY8" fmla="*/ 6890 h 2422938"/>
              <a:gd name="connsiteX0" fmla="*/ 3083884 w 6474694"/>
              <a:gd name="connsiteY0" fmla="*/ 6890 h 2422938"/>
              <a:gd name="connsiteX1" fmla="*/ 353210 w 6474694"/>
              <a:gd name="connsiteY1" fmla="*/ 495405 h 2422938"/>
              <a:gd name="connsiteX2" fmla="*/ 190372 w 6474694"/>
              <a:gd name="connsiteY2" fmla="*/ 1735482 h 2422938"/>
              <a:gd name="connsiteX3" fmla="*/ 1793703 w 6474694"/>
              <a:gd name="connsiteY3" fmla="*/ 2111263 h 2422938"/>
              <a:gd name="connsiteX4" fmla="*/ 2958624 w 6474694"/>
              <a:gd name="connsiteY4" fmla="*/ 2274100 h 2422938"/>
              <a:gd name="connsiteX5" fmla="*/ 3635028 w 6474694"/>
              <a:gd name="connsiteY5" fmla="*/ 2236522 h 2422938"/>
              <a:gd name="connsiteX6" fmla="*/ 6315599 w 6474694"/>
              <a:gd name="connsiteY6" fmla="*/ 1722956 h 2422938"/>
              <a:gd name="connsiteX7" fmla="*/ 5776980 w 6474694"/>
              <a:gd name="connsiteY7" fmla="*/ 320041 h 2422938"/>
              <a:gd name="connsiteX8" fmla="*/ 3083884 w 6474694"/>
              <a:gd name="connsiteY8" fmla="*/ 6890 h 2422938"/>
              <a:gd name="connsiteX0" fmla="*/ 3107146 w 6497956"/>
              <a:gd name="connsiteY0" fmla="*/ 6890 h 2422938"/>
              <a:gd name="connsiteX1" fmla="*/ 376472 w 6497956"/>
              <a:gd name="connsiteY1" fmla="*/ 495405 h 2422938"/>
              <a:gd name="connsiteX2" fmla="*/ 176055 w 6497956"/>
              <a:gd name="connsiteY2" fmla="*/ 1722956 h 2422938"/>
              <a:gd name="connsiteX3" fmla="*/ 1816965 w 6497956"/>
              <a:gd name="connsiteY3" fmla="*/ 2111263 h 2422938"/>
              <a:gd name="connsiteX4" fmla="*/ 2981886 w 6497956"/>
              <a:gd name="connsiteY4" fmla="*/ 2274100 h 2422938"/>
              <a:gd name="connsiteX5" fmla="*/ 3658290 w 6497956"/>
              <a:gd name="connsiteY5" fmla="*/ 2236522 h 2422938"/>
              <a:gd name="connsiteX6" fmla="*/ 6338861 w 6497956"/>
              <a:gd name="connsiteY6" fmla="*/ 1722956 h 2422938"/>
              <a:gd name="connsiteX7" fmla="*/ 5800242 w 6497956"/>
              <a:gd name="connsiteY7" fmla="*/ 320041 h 2422938"/>
              <a:gd name="connsiteX8" fmla="*/ 3107146 w 6497956"/>
              <a:gd name="connsiteY8" fmla="*/ 6890 h 2422938"/>
              <a:gd name="connsiteX0" fmla="*/ 3107146 w 6497956"/>
              <a:gd name="connsiteY0" fmla="*/ 240 h 2416288"/>
              <a:gd name="connsiteX1" fmla="*/ 376472 w 6497956"/>
              <a:gd name="connsiteY1" fmla="*/ 488755 h 2416288"/>
              <a:gd name="connsiteX2" fmla="*/ 176055 w 6497956"/>
              <a:gd name="connsiteY2" fmla="*/ 1716306 h 2416288"/>
              <a:gd name="connsiteX3" fmla="*/ 1816965 w 6497956"/>
              <a:gd name="connsiteY3" fmla="*/ 2104613 h 2416288"/>
              <a:gd name="connsiteX4" fmla="*/ 2981886 w 6497956"/>
              <a:gd name="connsiteY4" fmla="*/ 2267450 h 2416288"/>
              <a:gd name="connsiteX5" fmla="*/ 3658290 w 6497956"/>
              <a:gd name="connsiteY5" fmla="*/ 2229872 h 2416288"/>
              <a:gd name="connsiteX6" fmla="*/ 6338861 w 6497956"/>
              <a:gd name="connsiteY6" fmla="*/ 1716306 h 2416288"/>
              <a:gd name="connsiteX7" fmla="*/ 5800242 w 6497956"/>
              <a:gd name="connsiteY7" fmla="*/ 313391 h 2416288"/>
              <a:gd name="connsiteX8" fmla="*/ 3107146 w 6497956"/>
              <a:gd name="connsiteY8" fmla="*/ 240 h 2416288"/>
              <a:gd name="connsiteX0" fmla="*/ 3107146 w 6502954"/>
              <a:gd name="connsiteY0" fmla="*/ 3482 h 2419530"/>
              <a:gd name="connsiteX1" fmla="*/ 376472 w 6502954"/>
              <a:gd name="connsiteY1" fmla="*/ 491997 h 2419530"/>
              <a:gd name="connsiteX2" fmla="*/ 176055 w 6502954"/>
              <a:gd name="connsiteY2" fmla="*/ 1719548 h 2419530"/>
              <a:gd name="connsiteX3" fmla="*/ 1816965 w 6502954"/>
              <a:gd name="connsiteY3" fmla="*/ 2107855 h 2419530"/>
              <a:gd name="connsiteX4" fmla="*/ 2981886 w 6502954"/>
              <a:gd name="connsiteY4" fmla="*/ 2270692 h 2419530"/>
              <a:gd name="connsiteX5" fmla="*/ 3658290 w 6502954"/>
              <a:gd name="connsiteY5" fmla="*/ 2233114 h 2419530"/>
              <a:gd name="connsiteX6" fmla="*/ 6338861 w 6502954"/>
              <a:gd name="connsiteY6" fmla="*/ 1719548 h 2419530"/>
              <a:gd name="connsiteX7" fmla="*/ 5825294 w 6502954"/>
              <a:gd name="connsiteY7" fmla="*/ 354211 h 2419530"/>
              <a:gd name="connsiteX8" fmla="*/ 3107146 w 6502954"/>
              <a:gd name="connsiteY8" fmla="*/ 3482 h 2419530"/>
              <a:gd name="connsiteX0" fmla="*/ 3107146 w 6502954"/>
              <a:gd name="connsiteY0" fmla="*/ 3482 h 2419530"/>
              <a:gd name="connsiteX1" fmla="*/ 376472 w 6502954"/>
              <a:gd name="connsiteY1" fmla="*/ 491997 h 2419530"/>
              <a:gd name="connsiteX2" fmla="*/ 176055 w 6502954"/>
              <a:gd name="connsiteY2" fmla="*/ 1719548 h 2419530"/>
              <a:gd name="connsiteX3" fmla="*/ 1816965 w 6502954"/>
              <a:gd name="connsiteY3" fmla="*/ 2107855 h 2419530"/>
              <a:gd name="connsiteX4" fmla="*/ 2981886 w 6502954"/>
              <a:gd name="connsiteY4" fmla="*/ 2270692 h 2419530"/>
              <a:gd name="connsiteX5" fmla="*/ 3658290 w 6502954"/>
              <a:gd name="connsiteY5" fmla="*/ 2233114 h 2419530"/>
              <a:gd name="connsiteX6" fmla="*/ 6338861 w 6502954"/>
              <a:gd name="connsiteY6" fmla="*/ 1719548 h 2419530"/>
              <a:gd name="connsiteX7" fmla="*/ 5825294 w 6502954"/>
              <a:gd name="connsiteY7" fmla="*/ 354211 h 2419530"/>
              <a:gd name="connsiteX8" fmla="*/ 3107146 w 6502954"/>
              <a:gd name="connsiteY8" fmla="*/ 3482 h 2419530"/>
              <a:gd name="connsiteX0" fmla="*/ 3107146 w 6502954"/>
              <a:gd name="connsiteY0" fmla="*/ 3482 h 2419530"/>
              <a:gd name="connsiteX1" fmla="*/ 376472 w 6502954"/>
              <a:gd name="connsiteY1" fmla="*/ 491997 h 2419530"/>
              <a:gd name="connsiteX2" fmla="*/ 176055 w 6502954"/>
              <a:gd name="connsiteY2" fmla="*/ 1719548 h 2419530"/>
              <a:gd name="connsiteX3" fmla="*/ 1816965 w 6502954"/>
              <a:gd name="connsiteY3" fmla="*/ 2107855 h 2419530"/>
              <a:gd name="connsiteX4" fmla="*/ 2944307 w 6502954"/>
              <a:gd name="connsiteY4" fmla="*/ 2270692 h 2419530"/>
              <a:gd name="connsiteX5" fmla="*/ 3658290 w 6502954"/>
              <a:gd name="connsiteY5" fmla="*/ 2233114 h 2419530"/>
              <a:gd name="connsiteX6" fmla="*/ 6338861 w 6502954"/>
              <a:gd name="connsiteY6" fmla="*/ 1719548 h 2419530"/>
              <a:gd name="connsiteX7" fmla="*/ 5825294 w 6502954"/>
              <a:gd name="connsiteY7" fmla="*/ 354211 h 2419530"/>
              <a:gd name="connsiteX8" fmla="*/ 3107146 w 6502954"/>
              <a:gd name="connsiteY8" fmla="*/ 3482 h 2419530"/>
              <a:gd name="connsiteX0" fmla="*/ 3103725 w 6499533"/>
              <a:gd name="connsiteY0" fmla="*/ 3482 h 2361262"/>
              <a:gd name="connsiteX1" fmla="*/ 373051 w 6499533"/>
              <a:gd name="connsiteY1" fmla="*/ 491997 h 2361262"/>
              <a:gd name="connsiteX2" fmla="*/ 172634 w 6499533"/>
              <a:gd name="connsiteY2" fmla="*/ 1719548 h 2361262"/>
              <a:gd name="connsiteX3" fmla="*/ 1763440 w 6499533"/>
              <a:gd name="connsiteY3" fmla="*/ 2095329 h 2361262"/>
              <a:gd name="connsiteX4" fmla="*/ 2940886 w 6499533"/>
              <a:gd name="connsiteY4" fmla="*/ 2270692 h 2361262"/>
              <a:gd name="connsiteX5" fmla="*/ 3654869 w 6499533"/>
              <a:gd name="connsiteY5" fmla="*/ 2233114 h 2361262"/>
              <a:gd name="connsiteX6" fmla="*/ 6335440 w 6499533"/>
              <a:gd name="connsiteY6" fmla="*/ 1719548 h 2361262"/>
              <a:gd name="connsiteX7" fmla="*/ 5821873 w 6499533"/>
              <a:gd name="connsiteY7" fmla="*/ 354211 h 2361262"/>
              <a:gd name="connsiteX8" fmla="*/ 3103725 w 6499533"/>
              <a:gd name="connsiteY8" fmla="*/ 3482 h 2361262"/>
              <a:gd name="connsiteX0" fmla="*/ 3103725 w 6499533"/>
              <a:gd name="connsiteY0" fmla="*/ 3482 h 2361262"/>
              <a:gd name="connsiteX1" fmla="*/ 373051 w 6499533"/>
              <a:gd name="connsiteY1" fmla="*/ 491997 h 2361262"/>
              <a:gd name="connsiteX2" fmla="*/ 172634 w 6499533"/>
              <a:gd name="connsiteY2" fmla="*/ 1719548 h 2361262"/>
              <a:gd name="connsiteX3" fmla="*/ 1763440 w 6499533"/>
              <a:gd name="connsiteY3" fmla="*/ 2095329 h 2361262"/>
              <a:gd name="connsiteX4" fmla="*/ 2940886 w 6499533"/>
              <a:gd name="connsiteY4" fmla="*/ 2270692 h 2361262"/>
              <a:gd name="connsiteX5" fmla="*/ 3654869 w 6499533"/>
              <a:gd name="connsiteY5" fmla="*/ 2233114 h 2361262"/>
              <a:gd name="connsiteX6" fmla="*/ 6335440 w 6499533"/>
              <a:gd name="connsiteY6" fmla="*/ 1719548 h 2361262"/>
              <a:gd name="connsiteX7" fmla="*/ 5821873 w 6499533"/>
              <a:gd name="connsiteY7" fmla="*/ 354211 h 2361262"/>
              <a:gd name="connsiteX8" fmla="*/ 3103725 w 6499533"/>
              <a:gd name="connsiteY8" fmla="*/ 3482 h 2361262"/>
              <a:gd name="connsiteX0" fmla="*/ 3103725 w 6499533"/>
              <a:gd name="connsiteY0" fmla="*/ 3482 h 2410827"/>
              <a:gd name="connsiteX1" fmla="*/ 373051 w 6499533"/>
              <a:gd name="connsiteY1" fmla="*/ 491997 h 2410827"/>
              <a:gd name="connsiteX2" fmla="*/ 172634 w 6499533"/>
              <a:gd name="connsiteY2" fmla="*/ 1719548 h 2410827"/>
              <a:gd name="connsiteX3" fmla="*/ 1763440 w 6499533"/>
              <a:gd name="connsiteY3" fmla="*/ 2095329 h 2410827"/>
              <a:gd name="connsiteX4" fmla="*/ 2940886 w 6499533"/>
              <a:gd name="connsiteY4" fmla="*/ 2270692 h 2410827"/>
              <a:gd name="connsiteX5" fmla="*/ 3654869 w 6499533"/>
              <a:gd name="connsiteY5" fmla="*/ 2233114 h 2410827"/>
              <a:gd name="connsiteX6" fmla="*/ 6335440 w 6499533"/>
              <a:gd name="connsiteY6" fmla="*/ 1719548 h 2410827"/>
              <a:gd name="connsiteX7" fmla="*/ 5821873 w 6499533"/>
              <a:gd name="connsiteY7" fmla="*/ 354211 h 2410827"/>
              <a:gd name="connsiteX8" fmla="*/ 3103725 w 6499533"/>
              <a:gd name="connsiteY8" fmla="*/ 3482 h 2410827"/>
              <a:gd name="connsiteX0" fmla="*/ 3103725 w 6499533"/>
              <a:gd name="connsiteY0" fmla="*/ 3482 h 2430148"/>
              <a:gd name="connsiteX1" fmla="*/ 373051 w 6499533"/>
              <a:gd name="connsiteY1" fmla="*/ 491997 h 2430148"/>
              <a:gd name="connsiteX2" fmla="*/ 172634 w 6499533"/>
              <a:gd name="connsiteY2" fmla="*/ 1719548 h 2430148"/>
              <a:gd name="connsiteX3" fmla="*/ 1763440 w 6499533"/>
              <a:gd name="connsiteY3" fmla="*/ 2095329 h 2430148"/>
              <a:gd name="connsiteX4" fmla="*/ 2940886 w 6499533"/>
              <a:gd name="connsiteY4" fmla="*/ 2270692 h 2430148"/>
              <a:gd name="connsiteX5" fmla="*/ 3654869 w 6499533"/>
              <a:gd name="connsiteY5" fmla="*/ 2233114 h 2430148"/>
              <a:gd name="connsiteX6" fmla="*/ 6335440 w 6499533"/>
              <a:gd name="connsiteY6" fmla="*/ 1719548 h 2430148"/>
              <a:gd name="connsiteX7" fmla="*/ 5821873 w 6499533"/>
              <a:gd name="connsiteY7" fmla="*/ 354211 h 2430148"/>
              <a:gd name="connsiteX8" fmla="*/ 3103725 w 6499533"/>
              <a:gd name="connsiteY8" fmla="*/ 3482 h 2430148"/>
              <a:gd name="connsiteX0" fmla="*/ 3103725 w 6504134"/>
              <a:gd name="connsiteY0" fmla="*/ 2908 h 2429574"/>
              <a:gd name="connsiteX1" fmla="*/ 373051 w 6504134"/>
              <a:gd name="connsiteY1" fmla="*/ 491423 h 2429574"/>
              <a:gd name="connsiteX2" fmla="*/ 172634 w 6504134"/>
              <a:gd name="connsiteY2" fmla="*/ 1718974 h 2429574"/>
              <a:gd name="connsiteX3" fmla="*/ 1763440 w 6504134"/>
              <a:gd name="connsiteY3" fmla="*/ 2094755 h 2429574"/>
              <a:gd name="connsiteX4" fmla="*/ 2940886 w 6504134"/>
              <a:gd name="connsiteY4" fmla="*/ 2270118 h 2429574"/>
              <a:gd name="connsiteX5" fmla="*/ 3654869 w 6504134"/>
              <a:gd name="connsiteY5" fmla="*/ 2232540 h 2429574"/>
              <a:gd name="connsiteX6" fmla="*/ 6335440 w 6504134"/>
              <a:gd name="connsiteY6" fmla="*/ 1718974 h 2429574"/>
              <a:gd name="connsiteX7" fmla="*/ 5821873 w 6504134"/>
              <a:gd name="connsiteY7" fmla="*/ 353637 h 2429574"/>
              <a:gd name="connsiteX8" fmla="*/ 3103725 w 6504134"/>
              <a:gd name="connsiteY8" fmla="*/ 2908 h 2429574"/>
              <a:gd name="connsiteX0" fmla="*/ 3103725 w 6465567"/>
              <a:gd name="connsiteY0" fmla="*/ 2908 h 2429574"/>
              <a:gd name="connsiteX1" fmla="*/ 373051 w 6465567"/>
              <a:gd name="connsiteY1" fmla="*/ 491423 h 2429574"/>
              <a:gd name="connsiteX2" fmla="*/ 172634 w 6465567"/>
              <a:gd name="connsiteY2" fmla="*/ 1718974 h 2429574"/>
              <a:gd name="connsiteX3" fmla="*/ 1763440 w 6465567"/>
              <a:gd name="connsiteY3" fmla="*/ 2094755 h 2429574"/>
              <a:gd name="connsiteX4" fmla="*/ 2940886 w 6465567"/>
              <a:gd name="connsiteY4" fmla="*/ 2270118 h 2429574"/>
              <a:gd name="connsiteX5" fmla="*/ 3654869 w 6465567"/>
              <a:gd name="connsiteY5" fmla="*/ 2232540 h 2429574"/>
              <a:gd name="connsiteX6" fmla="*/ 6335440 w 6465567"/>
              <a:gd name="connsiteY6" fmla="*/ 1718974 h 2429574"/>
              <a:gd name="connsiteX7" fmla="*/ 5821873 w 6465567"/>
              <a:gd name="connsiteY7" fmla="*/ 353637 h 2429574"/>
              <a:gd name="connsiteX8" fmla="*/ 3103725 w 6465567"/>
              <a:gd name="connsiteY8" fmla="*/ 2908 h 2429574"/>
              <a:gd name="connsiteX0" fmla="*/ 3103725 w 6465567"/>
              <a:gd name="connsiteY0" fmla="*/ 1912 h 2428578"/>
              <a:gd name="connsiteX1" fmla="*/ 373051 w 6465567"/>
              <a:gd name="connsiteY1" fmla="*/ 490427 h 2428578"/>
              <a:gd name="connsiteX2" fmla="*/ 172634 w 6465567"/>
              <a:gd name="connsiteY2" fmla="*/ 1717978 h 2428578"/>
              <a:gd name="connsiteX3" fmla="*/ 1763440 w 6465567"/>
              <a:gd name="connsiteY3" fmla="*/ 2093759 h 2428578"/>
              <a:gd name="connsiteX4" fmla="*/ 2940886 w 6465567"/>
              <a:gd name="connsiteY4" fmla="*/ 2269122 h 2428578"/>
              <a:gd name="connsiteX5" fmla="*/ 3654869 w 6465567"/>
              <a:gd name="connsiteY5" fmla="*/ 2231544 h 2428578"/>
              <a:gd name="connsiteX6" fmla="*/ 6335440 w 6465567"/>
              <a:gd name="connsiteY6" fmla="*/ 1717978 h 2428578"/>
              <a:gd name="connsiteX7" fmla="*/ 5821873 w 6465567"/>
              <a:gd name="connsiteY7" fmla="*/ 352641 h 2428578"/>
              <a:gd name="connsiteX8" fmla="*/ 3103725 w 6465567"/>
              <a:gd name="connsiteY8" fmla="*/ 1912 h 2428578"/>
              <a:gd name="connsiteX0" fmla="*/ 3129724 w 6491566"/>
              <a:gd name="connsiteY0" fmla="*/ 1912 h 2428578"/>
              <a:gd name="connsiteX1" fmla="*/ 399050 w 6491566"/>
              <a:gd name="connsiteY1" fmla="*/ 490427 h 2428578"/>
              <a:gd name="connsiteX2" fmla="*/ 198633 w 6491566"/>
              <a:gd name="connsiteY2" fmla="*/ 1717978 h 2428578"/>
              <a:gd name="connsiteX3" fmla="*/ 1789439 w 6491566"/>
              <a:gd name="connsiteY3" fmla="*/ 2093759 h 2428578"/>
              <a:gd name="connsiteX4" fmla="*/ 2966885 w 6491566"/>
              <a:gd name="connsiteY4" fmla="*/ 2269122 h 2428578"/>
              <a:gd name="connsiteX5" fmla="*/ 3680868 w 6491566"/>
              <a:gd name="connsiteY5" fmla="*/ 2231544 h 2428578"/>
              <a:gd name="connsiteX6" fmla="*/ 6361439 w 6491566"/>
              <a:gd name="connsiteY6" fmla="*/ 1717978 h 2428578"/>
              <a:gd name="connsiteX7" fmla="*/ 5847872 w 6491566"/>
              <a:gd name="connsiteY7" fmla="*/ 352641 h 2428578"/>
              <a:gd name="connsiteX8" fmla="*/ 3129724 w 6491566"/>
              <a:gd name="connsiteY8" fmla="*/ 1912 h 242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91566" h="2428578">
                <a:moveTo>
                  <a:pt x="3129724" y="1912"/>
                </a:moveTo>
                <a:cubicBezTo>
                  <a:pt x="2221587" y="24876"/>
                  <a:pt x="962721" y="129260"/>
                  <a:pt x="399050" y="490427"/>
                </a:cubicBezTo>
                <a:cubicBezTo>
                  <a:pt x="-164621" y="851594"/>
                  <a:pt x="-33099" y="1450756"/>
                  <a:pt x="198633" y="1717978"/>
                </a:cubicBezTo>
                <a:cubicBezTo>
                  <a:pt x="430365" y="1985200"/>
                  <a:pt x="1240382" y="2127162"/>
                  <a:pt x="1789439" y="2093759"/>
                </a:cubicBezTo>
                <a:cubicBezTo>
                  <a:pt x="2338496" y="2060356"/>
                  <a:pt x="2683180" y="2129788"/>
                  <a:pt x="2966885" y="2269122"/>
                </a:cubicBezTo>
                <a:cubicBezTo>
                  <a:pt x="3319701" y="2442398"/>
                  <a:pt x="3181915" y="2532170"/>
                  <a:pt x="3680868" y="2231544"/>
                </a:cubicBezTo>
                <a:cubicBezTo>
                  <a:pt x="4192347" y="2106284"/>
                  <a:pt x="6008622" y="2089583"/>
                  <a:pt x="6361439" y="1717978"/>
                </a:cubicBezTo>
                <a:cubicBezTo>
                  <a:pt x="6666239" y="1275392"/>
                  <a:pt x="6411543" y="538444"/>
                  <a:pt x="5847872" y="352641"/>
                </a:cubicBezTo>
                <a:cubicBezTo>
                  <a:pt x="5284201" y="166838"/>
                  <a:pt x="4037861" y="-21052"/>
                  <a:pt x="3129724" y="1912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0000">
                <a:srgbClr val="FEDEF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6" name="手繪多邊形 95"/>
          <p:cNvSpPr/>
          <p:nvPr/>
        </p:nvSpPr>
        <p:spPr>
          <a:xfrm>
            <a:off x="1379647" y="486605"/>
            <a:ext cx="6491566" cy="2432557"/>
          </a:xfrm>
          <a:custGeom>
            <a:avLst/>
            <a:gdLst>
              <a:gd name="connsiteX0" fmla="*/ 3055144 w 5608752"/>
              <a:gd name="connsiteY0" fmla="*/ 264 h 3111987"/>
              <a:gd name="connsiteX1" fmla="*/ 424678 w 5608752"/>
              <a:gd name="connsiteY1" fmla="*/ 563935 h 3111987"/>
              <a:gd name="connsiteX2" fmla="*/ 274366 w 5608752"/>
              <a:gd name="connsiteY2" fmla="*/ 2129688 h 3111987"/>
              <a:gd name="connsiteX3" fmla="*/ 3105248 w 5608752"/>
              <a:gd name="connsiteY3" fmla="*/ 2655781 h 3111987"/>
              <a:gd name="connsiteX4" fmla="*/ 3067670 w 5608752"/>
              <a:gd name="connsiteY4" fmla="*/ 3094192 h 3111987"/>
              <a:gd name="connsiteX5" fmla="*/ 5184569 w 5608752"/>
              <a:gd name="connsiteY5" fmla="*/ 2029480 h 3111987"/>
              <a:gd name="connsiteX6" fmla="*/ 5422563 w 5608752"/>
              <a:gd name="connsiteY6" fmla="*/ 513831 h 3111987"/>
              <a:gd name="connsiteX7" fmla="*/ 3055144 w 5608752"/>
              <a:gd name="connsiteY7" fmla="*/ 264 h 3111987"/>
              <a:gd name="connsiteX0" fmla="*/ 2953171 w 5506779"/>
              <a:gd name="connsiteY0" fmla="*/ 264 h 3097196"/>
              <a:gd name="connsiteX1" fmla="*/ 322705 w 5506779"/>
              <a:gd name="connsiteY1" fmla="*/ 563935 h 3097196"/>
              <a:gd name="connsiteX2" fmla="*/ 172393 w 5506779"/>
              <a:gd name="connsiteY2" fmla="*/ 2129688 h 3097196"/>
              <a:gd name="connsiteX3" fmla="*/ 1500152 w 5506779"/>
              <a:gd name="connsiteY3" fmla="*/ 2342631 h 3097196"/>
              <a:gd name="connsiteX4" fmla="*/ 2965697 w 5506779"/>
              <a:gd name="connsiteY4" fmla="*/ 3094192 h 3097196"/>
              <a:gd name="connsiteX5" fmla="*/ 5082596 w 5506779"/>
              <a:gd name="connsiteY5" fmla="*/ 2029480 h 3097196"/>
              <a:gd name="connsiteX6" fmla="*/ 5320590 w 5506779"/>
              <a:gd name="connsiteY6" fmla="*/ 513831 h 3097196"/>
              <a:gd name="connsiteX7" fmla="*/ 2953171 w 5506779"/>
              <a:gd name="connsiteY7" fmla="*/ 264 h 3097196"/>
              <a:gd name="connsiteX0" fmla="*/ 2953171 w 5506779"/>
              <a:gd name="connsiteY0" fmla="*/ 264 h 2516169"/>
              <a:gd name="connsiteX1" fmla="*/ 322705 w 5506779"/>
              <a:gd name="connsiteY1" fmla="*/ 563935 h 2516169"/>
              <a:gd name="connsiteX2" fmla="*/ 172393 w 5506779"/>
              <a:gd name="connsiteY2" fmla="*/ 2129688 h 2516169"/>
              <a:gd name="connsiteX3" fmla="*/ 1500152 w 5506779"/>
              <a:gd name="connsiteY3" fmla="*/ 2342631 h 2516169"/>
              <a:gd name="connsiteX4" fmla="*/ 3116010 w 5506779"/>
              <a:gd name="connsiteY4" fmla="*/ 2505469 h 2516169"/>
              <a:gd name="connsiteX5" fmla="*/ 5082596 w 5506779"/>
              <a:gd name="connsiteY5" fmla="*/ 2029480 h 2516169"/>
              <a:gd name="connsiteX6" fmla="*/ 5320590 w 5506779"/>
              <a:gd name="connsiteY6" fmla="*/ 513831 h 2516169"/>
              <a:gd name="connsiteX7" fmla="*/ 2953171 w 5506779"/>
              <a:gd name="connsiteY7" fmla="*/ 264 h 2516169"/>
              <a:gd name="connsiteX0" fmla="*/ 2953171 w 5506779"/>
              <a:gd name="connsiteY0" fmla="*/ 264 h 2736346"/>
              <a:gd name="connsiteX1" fmla="*/ 322705 w 5506779"/>
              <a:gd name="connsiteY1" fmla="*/ 563935 h 2736346"/>
              <a:gd name="connsiteX2" fmla="*/ 172393 w 5506779"/>
              <a:gd name="connsiteY2" fmla="*/ 2129688 h 2736346"/>
              <a:gd name="connsiteX3" fmla="*/ 1500152 w 5506779"/>
              <a:gd name="connsiteY3" fmla="*/ 2342631 h 2736346"/>
              <a:gd name="connsiteX4" fmla="*/ 2990749 w 5506779"/>
              <a:gd name="connsiteY4" fmla="*/ 2730938 h 2736346"/>
              <a:gd name="connsiteX5" fmla="*/ 5082596 w 5506779"/>
              <a:gd name="connsiteY5" fmla="*/ 2029480 h 2736346"/>
              <a:gd name="connsiteX6" fmla="*/ 5320590 w 5506779"/>
              <a:gd name="connsiteY6" fmla="*/ 513831 h 2736346"/>
              <a:gd name="connsiteX7" fmla="*/ 2953171 w 5506779"/>
              <a:gd name="connsiteY7" fmla="*/ 264 h 2736346"/>
              <a:gd name="connsiteX0" fmla="*/ 2953171 w 5506779"/>
              <a:gd name="connsiteY0" fmla="*/ 264 h 2743709"/>
              <a:gd name="connsiteX1" fmla="*/ 322705 w 5506779"/>
              <a:gd name="connsiteY1" fmla="*/ 563935 h 2743709"/>
              <a:gd name="connsiteX2" fmla="*/ 172393 w 5506779"/>
              <a:gd name="connsiteY2" fmla="*/ 2129688 h 2743709"/>
              <a:gd name="connsiteX3" fmla="*/ 1500152 w 5506779"/>
              <a:gd name="connsiteY3" fmla="*/ 2342631 h 2743709"/>
              <a:gd name="connsiteX4" fmla="*/ 2990749 w 5506779"/>
              <a:gd name="connsiteY4" fmla="*/ 2730938 h 2743709"/>
              <a:gd name="connsiteX5" fmla="*/ 5082596 w 5506779"/>
              <a:gd name="connsiteY5" fmla="*/ 2029480 h 2743709"/>
              <a:gd name="connsiteX6" fmla="*/ 5320590 w 5506779"/>
              <a:gd name="connsiteY6" fmla="*/ 513831 h 2743709"/>
              <a:gd name="connsiteX7" fmla="*/ 2953171 w 5506779"/>
              <a:gd name="connsiteY7" fmla="*/ 264 h 2743709"/>
              <a:gd name="connsiteX0" fmla="*/ 2953171 w 5506779"/>
              <a:gd name="connsiteY0" fmla="*/ 264 h 2740763"/>
              <a:gd name="connsiteX1" fmla="*/ 322705 w 5506779"/>
              <a:gd name="connsiteY1" fmla="*/ 563935 h 2740763"/>
              <a:gd name="connsiteX2" fmla="*/ 172393 w 5506779"/>
              <a:gd name="connsiteY2" fmla="*/ 2129688 h 2740763"/>
              <a:gd name="connsiteX3" fmla="*/ 1500152 w 5506779"/>
              <a:gd name="connsiteY3" fmla="*/ 2342631 h 2740763"/>
              <a:gd name="connsiteX4" fmla="*/ 2990749 w 5506779"/>
              <a:gd name="connsiteY4" fmla="*/ 2730938 h 2740763"/>
              <a:gd name="connsiteX5" fmla="*/ 5082596 w 5506779"/>
              <a:gd name="connsiteY5" fmla="*/ 2029480 h 2740763"/>
              <a:gd name="connsiteX6" fmla="*/ 5320590 w 5506779"/>
              <a:gd name="connsiteY6" fmla="*/ 513831 h 2740763"/>
              <a:gd name="connsiteX7" fmla="*/ 2953171 w 5506779"/>
              <a:gd name="connsiteY7" fmla="*/ 264 h 2740763"/>
              <a:gd name="connsiteX0" fmla="*/ 2953171 w 6150863"/>
              <a:gd name="connsiteY0" fmla="*/ 257 h 2738799"/>
              <a:gd name="connsiteX1" fmla="*/ 322705 w 6150863"/>
              <a:gd name="connsiteY1" fmla="*/ 563928 h 2738799"/>
              <a:gd name="connsiteX2" fmla="*/ 172393 w 6150863"/>
              <a:gd name="connsiteY2" fmla="*/ 2129681 h 2738799"/>
              <a:gd name="connsiteX3" fmla="*/ 1500152 w 6150863"/>
              <a:gd name="connsiteY3" fmla="*/ 2342624 h 2738799"/>
              <a:gd name="connsiteX4" fmla="*/ 2990749 w 6150863"/>
              <a:gd name="connsiteY4" fmla="*/ 2730931 h 2738799"/>
              <a:gd name="connsiteX5" fmla="*/ 6022048 w 6150863"/>
              <a:gd name="connsiteY5" fmla="*/ 1954317 h 2738799"/>
              <a:gd name="connsiteX6" fmla="*/ 5320590 w 6150863"/>
              <a:gd name="connsiteY6" fmla="*/ 513824 h 2738799"/>
              <a:gd name="connsiteX7" fmla="*/ 2953171 w 6150863"/>
              <a:gd name="connsiteY7" fmla="*/ 257 h 2738799"/>
              <a:gd name="connsiteX0" fmla="*/ 2953171 w 6150863"/>
              <a:gd name="connsiteY0" fmla="*/ 257 h 2738799"/>
              <a:gd name="connsiteX1" fmla="*/ 322705 w 6150863"/>
              <a:gd name="connsiteY1" fmla="*/ 563928 h 2738799"/>
              <a:gd name="connsiteX2" fmla="*/ 172393 w 6150863"/>
              <a:gd name="connsiteY2" fmla="*/ 2129681 h 2738799"/>
              <a:gd name="connsiteX3" fmla="*/ 1500152 w 6150863"/>
              <a:gd name="connsiteY3" fmla="*/ 2342624 h 2738799"/>
              <a:gd name="connsiteX4" fmla="*/ 2990749 w 6150863"/>
              <a:gd name="connsiteY4" fmla="*/ 2730931 h 2738799"/>
              <a:gd name="connsiteX5" fmla="*/ 6022048 w 6150863"/>
              <a:gd name="connsiteY5" fmla="*/ 1954317 h 2738799"/>
              <a:gd name="connsiteX6" fmla="*/ 5320590 w 6150863"/>
              <a:gd name="connsiteY6" fmla="*/ 513824 h 2738799"/>
              <a:gd name="connsiteX7" fmla="*/ 2953171 w 6150863"/>
              <a:gd name="connsiteY7" fmla="*/ 257 h 2738799"/>
              <a:gd name="connsiteX0" fmla="*/ 2953171 w 6176578"/>
              <a:gd name="connsiteY0" fmla="*/ 15 h 2738557"/>
              <a:gd name="connsiteX1" fmla="*/ 322705 w 6176578"/>
              <a:gd name="connsiteY1" fmla="*/ 563686 h 2738557"/>
              <a:gd name="connsiteX2" fmla="*/ 172393 w 6176578"/>
              <a:gd name="connsiteY2" fmla="*/ 2129439 h 2738557"/>
              <a:gd name="connsiteX3" fmla="*/ 1500152 w 6176578"/>
              <a:gd name="connsiteY3" fmla="*/ 2342382 h 2738557"/>
              <a:gd name="connsiteX4" fmla="*/ 2990749 w 6176578"/>
              <a:gd name="connsiteY4" fmla="*/ 2730689 h 2738557"/>
              <a:gd name="connsiteX5" fmla="*/ 6022048 w 6176578"/>
              <a:gd name="connsiteY5" fmla="*/ 1954075 h 2738557"/>
              <a:gd name="connsiteX6" fmla="*/ 5483429 w 6176578"/>
              <a:gd name="connsiteY6" fmla="*/ 551160 h 2738557"/>
              <a:gd name="connsiteX7" fmla="*/ 2953171 w 6176578"/>
              <a:gd name="connsiteY7" fmla="*/ 15 h 2738557"/>
              <a:gd name="connsiteX0" fmla="*/ 3147196 w 6370603"/>
              <a:gd name="connsiteY0" fmla="*/ 15 h 2739106"/>
              <a:gd name="connsiteX1" fmla="*/ 516730 w 6370603"/>
              <a:gd name="connsiteY1" fmla="*/ 563686 h 2739106"/>
              <a:gd name="connsiteX2" fmla="*/ 90846 w 6370603"/>
              <a:gd name="connsiteY2" fmla="*/ 1966601 h 2739106"/>
              <a:gd name="connsiteX3" fmla="*/ 1694177 w 6370603"/>
              <a:gd name="connsiteY3" fmla="*/ 2342382 h 2739106"/>
              <a:gd name="connsiteX4" fmla="*/ 3184774 w 6370603"/>
              <a:gd name="connsiteY4" fmla="*/ 2730689 h 2739106"/>
              <a:gd name="connsiteX5" fmla="*/ 6216073 w 6370603"/>
              <a:gd name="connsiteY5" fmla="*/ 1954075 h 2739106"/>
              <a:gd name="connsiteX6" fmla="*/ 5677454 w 6370603"/>
              <a:gd name="connsiteY6" fmla="*/ 551160 h 2739106"/>
              <a:gd name="connsiteX7" fmla="*/ 3147196 w 6370603"/>
              <a:gd name="connsiteY7" fmla="*/ 15 h 2739106"/>
              <a:gd name="connsiteX0" fmla="*/ 3263169 w 6486576"/>
              <a:gd name="connsiteY0" fmla="*/ 4695 h 2743786"/>
              <a:gd name="connsiteX1" fmla="*/ 357131 w 6486576"/>
              <a:gd name="connsiteY1" fmla="*/ 818886 h 2743786"/>
              <a:gd name="connsiteX2" fmla="*/ 206819 w 6486576"/>
              <a:gd name="connsiteY2" fmla="*/ 1971281 h 2743786"/>
              <a:gd name="connsiteX3" fmla="*/ 1810150 w 6486576"/>
              <a:gd name="connsiteY3" fmla="*/ 2347062 h 2743786"/>
              <a:gd name="connsiteX4" fmla="*/ 3300747 w 6486576"/>
              <a:gd name="connsiteY4" fmla="*/ 2735369 h 2743786"/>
              <a:gd name="connsiteX5" fmla="*/ 6332046 w 6486576"/>
              <a:gd name="connsiteY5" fmla="*/ 1958755 h 2743786"/>
              <a:gd name="connsiteX6" fmla="*/ 5793427 w 6486576"/>
              <a:gd name="connsiteY6" fmla="*/ 555840 h 2743786"/>
              <a:gd name="connsiteX7" fmla="*/ 3263169 w 6486576"/>
              <a:gd name="connsiteY7" fmla="*/ 4695 h 2743786"/>
              <a:gd name="connsiteX0" fmla="*/ 3090493 w 6481303"/>
              <a:gd name="connsiteY0" fmla="*/ 11933 h 2513030"/>
              <a:gd name="connsiteX1" fmla="*/ 347293 w 6481303"/>
              <a:gd name="connsiteY1" fmla="*/ 588130 h 2513030"/>
              <a:gd name="connsiteX2" fmla="*/ 196981 w 6481303"/>
              <a:gd name="connsiteY2" fmla="*/ 1740525 h 2513030"/>
              <a:gd name="connsiteX3" fmla="*/ 1800312 w 6481303"/>
              <a:gd name="connsiteY3" fmla="*/ 2116306 h 2513030"/>
              <a:gd name="connsiteX4" fmla="*/ 3290909 w 6481303"/>
              <a:gd name="connsiteY4" fmla="*/ 2504613 h 2513030"/>
              <a:gd name="connsiteX5" fmla="*/ 6322208 w 6481303"/>
              <a:gd name="connsiteY5" fmla="*/ 1727999 h 2513030"/>
              <a:gd name="connsiteX6" fmla="*/ 5783589 w 6481303"/>
              <a:gd name="connsiteY6" fmla="*/ 325084 h 2513030"/>
              <a:gd name="connsiteX7" fmla="*/ 3090493 w 6481303"/>
              <a:gd name="connsiteY7" fmla="*/ 11933 h 2513030"/>
              <a:gd name="connsiteX0" fmla="*/ 3090493 w 6481303"/>
              <a:gd name="connsiteY0" fmla="*/ 11933 h 2513030"/>
              <a:gd name="connsiteX1" fmla="*/ 347293 w 6481303"/>
              <a:gd name="connsiteY1" fmla="*/ 588130 h 2513030"/>
              <a:gd name="connsiteX2" fmla="*/ 196981 w 6481303"/>
              <a:gd name="connsiteY2" fmla="*/ 1740525 h 2513030"/>
              <a:gd name="connsiteX3" fmla="*/ 1800312 w 6481303"/>
              <a:gd name="connsiteY3" fmla="*/ 2116306 h 2513030"/>
              <a:gd name="connsiteX4" fmla="*/ 3290909 w 6481303"/>
              <a:gd name="connsiteY4" fmla="*/ 2504613 h 2513030"/>
              <a:gd name="connsiteX5" fmla="*/ 6322208 w 6481303"/>
              <a:gd name="connsiteY5" fmla="*/ 1727999 h 2513030"/>
              <a:gd name="connsiteX6" fmla="*/ 5783589 w 6481303"/>
              <a:gd name="connsiteY6" fmla="*/ 325084 h 2513030"/>
              <a:gd name="connsiteX7" fmla="*/ 3090493 w 6481303"/>
              <a:gd name="connsiteY7" fmla="*/ 11933 h 2513030"/>
              <a:gd name="connsiteX0" fmla="*/ 3083884 w 6474694"/>
              <a:gd name="connsiteY0" fmla="*/ 6890 h 2507987"/>
              <a:gd name="connsiteX1" fmla="*/ 353210 w 6474694"/>
              <a:gd name="connsiteY1" fmla="*/ 495405 h 2507987"/>
              <a:gd name="connsiteX2" fmla="*/ 190372 w 6474694"/>
              <a:gd name="connsiteY2" fmla="*/ 1735482 h 2507987"/>
              <a:gd name="connsiteX3" fmla="*/ 1793703 w 6474694"/>
              <a:gd name="connsiteY3" fmla="*/ 2111263 h 2507987"/>
              <a:gd name="connsiteX4" fmla="*/ 3284300 w 6474694"/>
              <a:gd name="connsiteY4" fmla="*/ 2499570 h 2507987"/>
              <a:gd name="connsiteX5" fmla="*/ 6315599 w 6474694"/>
              <a:gd name="connsiteY5" fmla="*/ 1722956 h 2507987"/>
              <a:gd name="connsiteX6" fmla="*/ 5776980 w 6474694"/>
              <a:gd name="connsiteY6" fmla="*/ 320041 h 2507987"/>
              <a:gd name="connsiteX7" fmla="*/ 3083884 w 6474694"/>
              <a:gd name="connsiteY7" fmla="*/ 6890 h 2507987"/>
              <a:gd name="connsiteX0" fmla="*/ 3083884 w 6474694"/>
              <a:gd name="connsiteY0" fmla="*/ 6890 h 2507987"/>
              <a:gd name="connsiteX1" fmla="*/ 353210 w 6474694"/>
              <a:gd name="connsiteY1" fmla="*/ 495405 h 2507987"/>
              <a:gd name="connsiteX2" fmla="*/ 190372 w 6474694"/>
              <a:gd name="connsiteY2" fmla="*/ 1735482 h 2507987"/>
              <a:gd name="connsiteX3" fmla="*/ 1793703 w 6474694"/>
              <a:gd name="connsiteY3" fmla="*/ 2111263 h 2507987"/>
              <a:gd name="connsiteX4" fmla="*/ 3284300 w 6474694"/>
              <a:gd name="connsiteY4" fmla="*/ 2499570 h 2507987"/>
              <a:gd name="connsiteX5" fmla="*/ 6315599 w 6474694"/>
              <a:gd name="connsiteY5" fmla="*/ 1722956 h 2507987"/>
              <a:gd name="connsiteX6" fmla="*/ 5776980 w 6474694"/>
              <a:gd name="connsiteY6" fmla="*/ 320041 h 2507987"/>
              <a:gd name="connsiteX7" fmla="*/ 3083884 w 6474694"/>
              <a:gd name="connsiteY7" fmla="*/ 6890 h 2507987"/>
              <a:gd name="connsiteX0" fmla="*/ 3083884 w 6474694"/>
              <a:gd name="connsiteY0" fmla="*/ 6890 h 2544487"/>
              <a:gd name="connsiteX1" fmla="*/ 353210 w 6474694"/>
              <a:gd name="connsiteY1" fmla="*/ 495405 h 2544487"/>
              <a:gd name="connsiteX2" fmla="*/ 190372 w 6474694"/>
              <a:gd name="connsiteY2" fmla="*/ 1735482 h 2544487"/>
              <a:gd name="connsiteX3" fmla="*/ 1793703 w 6474694"/>
              <a:gd name="connsiteY3" fmla="*/ 2111263 h 2544487"/>
              <a:gd name="connsiteX4" fmla="*/ 3284300 w 6474694"/>
              <a:gd name="connsiteY4" fmla="*/ 2499570 h 2544487"/>
              <a:gd name="connsiteX5" fmla="*/ 6315599 w 6474694"/>
              <a:gd name="connsiteY5" fmla="*/ 1722956 h 2544487"/>
              <a:gd name="connsiteX6" fmla="*/ 5776980 w 6474694"/>
              <a:gd name="connsiteY6" fmla="*/ 320041 h 2544487"/>
              <a:gd name="connsiteX7" fmla="*/ 3083884 w 6474694"/>
              <a:gd name="connsiteY7" fmla="*/ 6890 h 2544487"/>
              <a:gd name="connsiteX0" fmla="*/ 3083884 w 6474694"/>
              <a:gd name="connsiteY0" fmla="*/ 6890 h 2503146"/>
              <a:gd name="connsiteX1" fmla="*/ 353210 w 6474694"/>
              <a:gd name="connsiteY1" fmla="*/ 495405 h 2503146"/>
              <a:gd name="connsiteX2" fmla="*/ 190372 w 6474694"/>
              <a:gd name="connsiteY2" fmla="*/ 1735482 h 2503146"/>
              <a:gd name="connsiteX3" fmla="*/ 1793703 w 6474694"/>
              <a:gd name="connsiteY3" fmla="*/ 2111263 h 2503146"/>
              <a:gd name="connsiteX4" fmla="*/ 3284300 w 6474694"/>
              <a:gd name="connsiteY4" fmla="*/ 2499570 h 2503146"/>
              <a:gd name="connsiteX5" fmla="*/ 6315599 w 6474694"/>
              <a:gd name="connsiteY5" fmla="*/ 1722956 h 2503146"/>
              <a:gd name="connsiteX6" fmla="*/ 5776980 w 6474694"/>
              <a:gd name="connsiteY6" fmla="*/ 320041 h 2503146"/>
              <a:gd name="connsiteX7" fmla="*/ 3083884 w 6474694"/>
              <a:gd name="connsiteY7" fmla="*/ 6890 h 2503146"/>
              <a:gd name="connsiteX0" fmla="*/ 3083884 w 6474694"/>
              <a:gd name="connsiteY0" fmla="*/ 6890 h 2503146"/>
              <a:gd name="connsiteX1" fmla="*/ 353210 w 6474694"/>
              <a:gd name="connsiteY1" fmla="*/ 495405 h 2503146"/>
              <a:gd name="connsiteX2" fmla="*/ 190372 w 6474694"/>
              <a:gd name="connsiteY2" fmla="*/ 1735482 h 2503146"/>
              <a:gd name="connsiteX3" fmla="*/ 1793703 w 6474694"/>
              <a:gd name="connsiteY3" fmla="*/ 2111263 h 2503146"/>
              <a:gd name="connsiteX4" fmla="*/ 3284300 w 6474694"/>
              <a:gd name="connsiteY4" fmla="*/ 2499570 h 2503146"/>
              <a:gd name="connsiteX5" fmla="*/ 6315599 w 6474694"/>
              <a:gd name="connsiteY5" fmla="*/ 1722956 h 2503146"/>
              <a:gd name="connsiteX6" fmla="*/ 5776980 w 6474694"/>
              <a:gd name="connsiteY6" fmla="*/ 320041 h 2503146"/>
              <a:gd name="connsiteX7" fmla="*/ 3083884 w 6474694"/>
              <a:gd name="connsiteY7" fmla="*/ 6890 h 2503146"/>
              <a:gd name="connsiteX0" fmla="*/ 3083884 w 6474694"/>
              <a:gd name="connsiteY0" fmla="*/ 6890 h 2511342"/>
              <a:gd name="connsiteX1" fmla="*/ 353210 w 6474694"/>
              <a:gd name="connsiteY1" fmla="*/ 495405 h 2511342"/>
              <a:gd name="connsiteX2" fmla="*/ 190372 w 6474694"/>
              <a:gd name="connsiteY2" fmla="*/ 1735482 h 2511342"/>
              <a:gd name="connsiteX3" fmla="*/ 1793703 w 6474694"/>
              <a:gd name="connsiteY3" fmla="*/ 2111263 h 2511342"/>
              <a:gd name="connsiteX4" fmla="*/ 3284300 w 6474694"/>
              <a:gd name="connsiteY4" fmla="*/ 2499570 h 2511342"/>
              <a:gd name="connsiteX5" fmla="*/ 6315599 w 6474694"/>
              <a:gd name="connsiteY5" fmla="*/ 1722956 h 2511342"/>
              <a:gd name="connsiteX6" fmla="*/ 5776980 w 6474694"/>
              <a:gd name="connsiteY6" fmla="*/ 320041 h 2511342"/>
              <a:gd name="connsiteX7" fmla="*/ 3083884 w 6474694"/>
              <a:gd name="connsiteY7" fmla="*/ 6890 h 2511342"/>
              <a:gd name="connsiteX0" fmla="*/ 3083884 w 6474694"/>
              <a:gd name="connsiteY0" fmla="*/ 6890 h 2486718"/>
              <a:gd name="connsiteX1" fmla="*/ 353210 w 6474694"/>
              <a:gd name="connsiteY1" fmla="*/ 495405 h 2486718"/>
              <a:gd name="connsiteX2" fmla="*/ 190372 w 6474694"/>
              <a:gd name="connsiteY2" fmla="*/ 1735482 h 2486718"/>
              <a:gd name="connsiteX3" fmla="*/ 1793703 w 6474694"/>
              <a:gd name="connsiteY3" fmla="*/ 2111263 h 2486718"/>
              <a:gd name="connsiteX4" fmla="*/ 3246722 w 6474694"/>
              <a:gd name="connsiteY4" fmla="*/ 2474517 h 2486718"/>
              <a:gd name="connsiteX5" fmla="*/ 6315599 w 6474694"/>
              <a:gd name="connsiteY5" fmla="*/ 1722956 h 2486718"/>
              <a:gd name="connsiteX6" fmla="*/ 5776980 w 6474694"/>
              <a:gd name="connsiteY6" fmla="*/ 320041 h 2486718"/>
              <a:gd name="connsiteX7" fmla="*/ 3083884 w 6474694"/>
              <a:gd name="connsiteY7" fmla="*/ 6890 h 2486718"/>
              <a:gd name="connsiteX0" fmla="*/ 3083884 w 6474694"/>
              <a:gd name="connsiteY0" fmla="*/ 6890 h 2482751"/>
              <a:gd name="connsiteX1" fmla="*/ 353210 w 6474694"/>
              <a:gd name="connsiteY1" fmla="*/ 495405 h 2482751"/>
              <a:gd name="connsiteX2" fmla="*/ 190372 w 6474694"/>
              <a:gd name="connsiteY2" fmla="*/ 1735482 h 2482751"/>
              <a:gd name="connsiteX3" fmla="*/ 1793703 w 6474694"/>
              <a:gd name="connsiteY3" fmla="*/ 2111263 h 2482751"/>
              <a:gd name="connsiteX4" fmla="*/ 3246722 w 6474694"/>
              <a:gd name="connsiteY4" fmla="*/ 2474517 h 2482751"/>
              <a:gd name="connsiteX5" fmla="*/ 3697658 w 6474694"/>
              <a:gd name="connsiteY5" fmla="*/ 2311678 h 2482751"/>
              <a:gd name="connsiteX6" fmla="*/ 6315599 w 6474694"/>
              <a:gd name="connsiteY6" fmla="*/ 1722956 h 2482751"/>
              <a:gd name="connsiteX7" fmla="*/ 5776980 w 6474694"/>
              <a:gd name="connsiteY7" fmla="*/ 320041 h 2482751"/>
              <a:gd name="connsiteX8" fmla="*/ 3083884 w 6474694"/>
              <a:gd name="connsiteY8" fmla="*/ 6890 h 2482751"/>
              <a:gd name="connsiteX0" fmla="*/ 3083884 w 6474694"/>
              <a:gd name="connsiteY0" fmla="*/ 6890 h 2365195"/>
              <a:gd name="connsiteX1" fmla="*/ 353210 w 6474694"/>
              <a:gd name="connsiteY1" fmla="*/ 495405 h 2365195"/>
              <a:gd name="connsiteX2" fmla="*/ 190372 w 6474694"/>
              <a:gd name="connsiteY2" fmla="*/ 1735482 h 2365195"/>
              <a:gd name="connsiteX3" fmla="*/ 1793703 w 6474694"/>
              <a:gd name="connsiteY3" fmla="*/ 2111263 h 2365195"/>
              <a:gd name="connsiteX4" fmla="*/ 2996202 w 6474694"/>
              <a:gd name="connsiteY4" fmla="*/ 2274100 h 2365195"/>
              <a:gd name="connsiteX5" fmla="*/ 3697658 w 6474694"/>
              <a:gd name="connsiteY5" fmla="*/ 2311678 h 2365195"/>
              <a:gd name="connsiteX6" fmla="*/ 6315599 w 6474694"/>
              <a:gd name="connsiteY6" fmla="*/ 1722956 h 2365195"/>
              <a:gd name="connsiteX7" fmla="*/ 5776980 w 6474694"/>
              <a:gd name="connsiteY7" fmla="*/ 320041 h 2365195"/>
              <a:gd name="connsiteX8" fmla="*/ 3083884 w 6474694"/>
              <a:gd name="connsiteY8" fmla="*/ 6890 h 2365195"/>
              <a:gd name="connsiteX0" fmla="*/ 3083884 w 6474694"/>
              <a:gd name="connsiteY0" fmla="*/ 6890 h 2458166"/>
              <a:gd name="connsiteX1" fmla="*/ 353210 w 6474694"/>
              <a:gd name="connsiteY1" fmla="*/ 495405 h 2458166"/>
              <a:gd name="connsiteX2" fmla="*/ 190372 w 6474694"/>
              <a:gd name="connsiteY2" fmla="*/ 1735482 h 2458166"/>
              <a:gd name="connsiteX3" fmla="*/ 1793703 w 6474694"/>
              <a:gd name="connsiteY3" fmla="*/ 2111263 h 2458166"/>
              <a:gd name="connsiteX4" fmla="*/ 2996202 w 6474694"/>
              <a:gd name="connsiteY4" fmla="*/ 2274100 h 2458166"/>
              <a:gd name="connsiteX5" fmla="*/ 3697658 w 6474694"/>
              <a:gd name="connsiteY5" fmla="*/ 2311678 h 2458166"/>
              <a:gd name="connsiteX6" fmla="*/ 6315599 w 6474694"/>
              <a:gd name="connsiteY6" fmla="*/ 1722956 h 2458166"/>
              <a:gd name="connsiteX7" fmla="*/ 5776980 w 6474694"/>
              <a:gd name="connsiteY7" fmla="*/ 320041 h 2458166"/>
              <a:gd name="connsiteX8" fmla="*/ 3083884 w 6474694"/>
              <a:gd name="connsiteY8" fmla="*/ 6890 h 2458166"/>
              <a:gd name="connsiteX0" fmla="*/ 3083884 w 6474694"/>
              <a:gd name="connsiteY0" fmla="*/ 6890 h 2502747"/>
              <a:gd name="connsiteX1" fmla="*/ 353210 w 6474694"/>
              <a:gd name="connsiteY1" fmla="*/ 495405 h 2502747"/>
              <a:gd name="connsiteX2" fmla="*/ 190372 w 6474694"/>
              <a:gd name="connsiteY2" fmla="*/ 1735482 h 2502747"/>
              <a:gd name="connsiteX3" fmla="*/ 1793703 w 6474694"/>
              <a:gd name="connsiteY3" fmla="*/ 2111263 h 2502747"/>
              <a:gd name="connsiteX4" fmla="*/ 2996202 w 6474694"/>
              <a:gd name="connsiteY4" fmla="*/ 2274100 h 2502747"/>
              <a:gd name="connsiteX5" fmla="*/ 3697658 w 6474694"/>
              <a:gd name="connsiteY5" fmla="*/ 2311678 h 2502747"/>
              <a:gd name="connsiteX6" fmla="*/ 6315599 w 6474694"/>
              <a:gd name="connsiteY6" fmla="*/ 1722956 h 2502747"/>
              <a:gd name="connsiteX7" fmla="*/ 5776980 w 6474694"/>
              <a:gd name="connsiteY7" fmla="*/ 320041 h 2502747"/>
              <a:gd name="connsiteX8" fmla="*/ 3083884 w 6474694"/>
              <a:gd name="connsiteY8" fmla="*/ 6890 h 2502747"/>
              <a:gd name="connsiteX0" fmla="*/ 3083884 w 6474694"/>
              <a:gd name="connsiteY0" fmla="*/ 6890 h 2364094"/>
              <a:gd name="connsiteX1" fmla="*/ 353210 w 6474694"/>
              <a:gd name="connsiteY1" fmla="*/ 495405 h 2364094"/>
              <a:gd name="connsiteX2" fmla="*/ 190372 w 6474694"/>
              <a:gd name="connsiteY2" fmla="*/ 1735482 h 2364094"/>
              <a:gd name="connsiteX3" fmla="*/ 1793703 w 6474694"/>
              <a:gd name="connsiteY3" fmla="*/ 2111263 h 2364094"/>
              <a:gd name="connsiteX4" fmla="*/ 2996202 w 6474694"/>
              <a:gd name="connsiteY4" fmla="*/ 2274100 h 2364094"/>
              <a:gd name="connsiteX5" fmla="*/ 3635028 w 6474694"/>
              <a:gd name="connsiteY5" fmla="*/ 2236522 h 2364094"/>
              <a:gd name="connsiteX6" fmla="*/ 6315599 w 6474694"/>
              <a:gd name="connsiteY6" fmla="*/ 1722956 h 2364094"/>
              <a:gd name="connsiteX7" fmla="*/ 5776980 w 6474694"/>
              <a:gd name="connsiteY7" fmla="*/ 320041 h 2364094"/>
              <a:gd name="connsiteX8" fmla="*/ 3083884 w 6474694"/>
              <a:gd name="connsiteY8" fmla="*/ 6890 h 2364094"/>
              <a:gd name="connsiteX0" fmla="*/ 3083884 w 6474694"/>
              <a:gd name="connsiteY0" fmla="*/ 6890 h 2422938"/>
              <a:gd name="connsiteX1" fmla="*/ 353210 w 6474694"/>
              <a:gd name="connsiteY1" fmla="*/ 495405 h 2422938"/>
              <a:gd name="connsiteX2" fmla="*/ 190372 w 6474694"/>
              <a:gd name="connsiteY2" fmla="*/ 1735482 h 2422938"/>
              <a:gd name="connsiteX3" fmla="*/ 1793703 w 6474694"/>
              <a:gd name="connsiteY3" fmla="*/ 2111263 h 2422938"/>
              <a:gd name="connsiteX4" fmla="*/ 2996202 w 6474694"/>
              <a:gd name="connsiteY4" fmla="*/ 2274100 h 2422938"/>
              <a:gd name="connsiteX5" fmla="*/ 3635028 w 6474694"/>
              <a:gd name="connsiteY5" fmla="*/ 2236522 h 2422938"/>
              <a:gd name="connsiteX6" fmla="*/ 6315599 w 6474694"/>
              <a:gd name="connsiteY6" fmla="*/ 1722956 h 2422938"/>
              <a:gd name="connsiteX7" fmla="*/ 5776980 w 6474694"/>
              <a:gd name="connsiteY7" fmla="*/ 320041 h 2422938"/>
              <a:gd name="connsiteX8" fmla="*/ 3083884 w 6474694"/>
              <a:gd name="connsiteY8" fmla="*/ 6890 h 2422938"/>
              <a:gd name="connsiteX0" fmla="*/ 3083884 w 6474694"/>
              <a:gd name="connsiteY0" fmla="*/ 6890 h 2422938"/>
              <a:gd name="connsiteX1" fmla="*/ 353210 w 6474694"/>
              <a:gd name="connsiteY1" fmla="*/ 495405 h 2422938"/>
              <a:gd name="connsiteX2" fmla="*/ 190372 w 6474694"/>
              <a:gd name="connsiteY2" fmla="*/ 1735482 h 2422938"/>
              <a:gd name="connsiteX3" fmla="*/ 1793703 w 6474694"/>
              <a:gd name="connsiteY3" fmla="*/ 2111263 h 2422938"/>
              <a:gd name="connsiteX4" fmla="*/ 2958624 w 6474694"/>
              <a:gd name="connsiteY4" fmla="*/ 2274100 h 2422938"/>
              <a:gd name="connsiteX5" fmla="*/ 3635028 w 6474694"/>
              <a:gd name="connsiteY5" fmla="*/ 2236522 h 2422938"/>
              <a:gd name="connsiteX6" fmla="*/ 6315599 w 6474694"/>
              <a:gd name="connsiteY6" fmla="*/ 1722956 h 2422938"/>
              <a:gd name="connsiteX7" fmla="*/ 5776980 w 6474694"/>
              <a:gd name="connsiteY7" fmla="*/ 320041 h 2422938"/>
              <a:gd name="connsiteX8" fmla="*/ 3083884 w 6474694"/>
              <a:gd name="connsiteY8" fmla="*/ 6890 h 2422938"/>
              <a:gd name="connsiteX0" fmla="*/ 3107146 w 6497956"/>
              <a:gd name="connsiteY0" fmla="*/ 6890 h 2422938"/>
              <a:gd name="connsiteX1" fmla="*/ 376472 w 6497956"/>
              <a:gd name="connsiteY1" fmla="*/ 495405 h 2422938"/>
              <a:gd name="connsiteX2" fmla="*/ 176055 w 6497956"/>
              <a:gd name="connsiteY2" fmla="*/ 1722956 h 2422938"/>
              <a:gd name="connsiteX3" fmla="*/ 1816965 w 6497956"/>
              <a:gd name="connsiteY3" fmla="*/ 2111263 h 2422938"/>
              <a:gd name="connsiteX4" fmla="*/ 2981886 w 6497956"/>
              <a:gd name="connsiteY4" fmla="*/ 2274100 h 2422938"/>
              <a:gd name="connsiteX5" fmla="*/ 3658290 w 6497956"/>
              <a:gd name="connsiteY5" fmla="*/ 2236522 h 2422938"/>
              <a:gd name="connsiteX6" fmla="*/ 6338861 w 6497956"/>
              <a:gd name="connsiteY6" fmla="*/ 1722956 h 2422938"/>
              <a:gd name="connsiteX7" fmla="*/ 5800242 w 6497956"/>
              <a:gd name="connsiteY7" fmla="*/ 320041 h 2422938"/>
              <a:gd name="connsiteX8" fmla="*/ 3107146 w 6497956"/>
              <a:gd name="connsiteY8" fmla="*/ 6890 h 2422938"/>
              <a:gd name="connsiteX0" fmla="*/ 3107146 w 6497956"/>
              <a:gd name="connsiteY0" fmla="*/ 240 h 2416288"/>
              <a:gd name="connsiteX1" fmla="*/ 376472 w 6497956"/>
              <a:gd name="connsiteY1" fmla="*/ 488755 h 2416288"/>
              <a:gd name="connsiteX2" fmla="*/ 176055 w 6497956"/>
              <a:gd name="connsiteY2" fmla="*/ 1716306 h 2416288"/>
              <a:gd name="connsiteX3" fmla="*/ 1816965 w 6497956"/>
              <a:gd name="connsiteY3" fmla="*/ 2104613 h 2416288"/>
              <a:gd name="connsiteX4" fmla="*/ 2981886 w 6497956"/>
              <a:gd name="connsiteY4" fmla="*/ 2267450 h 2416288"/>
              <a:gd name="connsiteX5" fmla="*/ 3658290 w 6497956"/>
              <a:gd name="connsiteY5" fmla="*/ 2229872 h 2416288"/>
              <a:gd name="connsiteX6" fmla="*/ 6338861 w 6497956"/>
              <a:gd name="connsiteY6" fmla="*/ 1716306 h 2416288"/>
              <a:gd name="connsiteX7" fmla="*/ 5800242 w 6497956"/>
              <a:gd name="connsiteY7" fmla="*/ 313391 h 2416288"/>
              <a:gd name="connsiteX8" fmla="*/ 3107146 w 6497956"/>
              <a:gd name="connsiteY8" fmla="*/ 240 h 2416288"/>
              <a:gd name="connsiteX0" fmla="*/ 3107146 w 6502954"/>
              <a:gd name="connsiteY0" fmla="*/ 3482 h 2419530"/>
              <a:gd name="connsiteX1" fmla="*/ 376472 w 6502954"/>
              <a:gd name="connsiteY1" fmla="*/ 491997 h 2419530"/>
              <a:gd name="connsiteX2" fmla="*/ 176055 w 6502954"/>
              <a:gd name="connsiteY2" fmla="*/ 1719548 h 2419530"/>
              <a:gd name="connsiteX3" fmla="*/ 1816965 w 6502954"/>
              <a:gd name="connsiteY3" fmla="*/ 2107855 h 2419530"/>
              <a:gd name="connsiteX4" fmla="*/ 2981886 w 6502954"/>
              <a:gd name="connsiteY4" fmla="*/ 2270692 h 2419530"/>
              <a:gd name="connsiteX5" fmla="*/ 3658290 w 6502954"/>
              <a:gd name="connsiteY5" fmla="*/ 2233114 h 2419530"/>
              <a:gd name="connsiteX6" fmla="*/ 6338861 w 6502954"/>
              <a:gd name="connsiteY6" fmla="*/ 1719548 h 2419530"/>
              <a:gd name="connsiteX7" fmla="*/ 5825294 w 6502954"/>
              <a:gd name="connsiteY7" fmla="*/ 354211 h 2419530"/>
              <a:gd name="connsiteX8" fmla="*/ 3107146 w 6502954"/>
              <a:gd name="connsiteY8" fmla="*/ 3482 h 2419530"/>
              <a:gd name="connsiteX0" fmla="*/ 3107146 w 6502954"/>
              <a:gd name="connsiteY0" fmla="*/ 3482 h 2419530"/>
              <a:gd name="connsiteX1" fmla="*/ 376472 w 6502954"/>
              <a:gd name="connsiteY1" fmla="*/ 491997 h 2419530"/>
              <a:gd name="connsiteX2" fmla="*/ 176055 w 6502954"/>
              <a:gd name="connsiteY2" fmla="*/ 1719548 h 2419530"/>
              <a:gd name="connsiteX3" fmla="*/ 1816965 w 6502954"/>
              <a:gd name="connsiteY3" fmla="*/ 2107855 h 2419530"/>
              <a:gd name="connsiteX4" fmla="*/ 2981886 w 6502954"/>
              <a:gd name="connsiteY4" fmla="*/ 2270692 h 2419530"/>
              <a:gd name="connsiteX5" fmla="*/ 3658290 w 6502954"/>
              <a:gd name="connsiteY5" fmla="*/ 2233114 h 2419530"/>
              <a:gd name="connsiteX6" fmla="*/ 6338861 w 6502954"/>
              <a:gd name="connsiteY6" fmla="*/ 1719548 h 2419530"/>
              <a:gd name="connsiteX7" fmla="*/ 5825294 w 6502954"/>
              <a:gd name="connsiteY7" fmla="*/ 354211 h 2419530"/>
              <a:gd name="connsiteX8" fmla="*/ 3107146 w 6502954"/>
              <a:gd name="connsiteY8" fmla="*/ 3482 h 2419530"/>
              <a:gd name="connsiteX0" fmla="*/ 3107146 w 6502954"/>
              <a:gd name="connsiteY0" fmla="*/ 3482 h 2419530"/>
              <a:gd name="connsiteX1" fmla="*/ 376472 w 6502954"/>
              <a:gd name="connsiteY1" fmla="*/ 491997 h 2419530"/>
              <a:gd name="connsiteX2" fmla="*/ 176055 w 6502954"/>
              <a:gd name="connsiteY2" fmla="*/ 1719548 h 2419530"/>
              <a:gd name="connsiteX3" fmla="*/ 1816965 w 6502954"/>
              <a:gd name="connsiteY3" fmla="*/ 2107855 h 2419530"/>
              <a:gd name="connsiteX4" fmla="*/ 2944307 w 6502954"/>
              <a:gd name="connsiteY4" fmla="*/ 2270692 h 2419530"/>
              <a:gd name="connsiteX5" fmla="*/ 3658290 w 6502954"/>
              <a:gd name="connsiteY5" fmla="*/ 2233114 h 2419530"/>
              <a:gd name="connsiteX6" fmla="*/ 6338861 w 6502954"/>
              <a:gd name="connsiteY6" fmla="*/ 1719548 h 2419530"/>
              <a:gd name="connsiteX7" fmla="*/ 5825294 w 6502954"/>
              <a:gd name="connsiteY7" fmla="*/ 354211 h 2419530"/>
              <a:gd name="connsiteX8" fmla="*/ 3107146 w 6502954"/>
              <a:gd name="connsiteY8" fmla="*/ 3482 h 2419530"/>
              <a:gd name="connsiteX0" fmla="*/ 3103725 w 6499533"/>
              <a:gd name="connsiteY0" fmla="*/ 3482 h 2361262"/>
              <a:gd name="connsiteX1" fmla="*/ 373051 w 6499533"/>
              <a:gd name="connsiteY1" fmla="*/ 491997 h 2361262"/>
              <a:gd name="connsiteX2" fmla="*/ 172634 w 6499533"/>
              <a:gd name="connsiteY2" fmla="*/ 1719548 h 2361262"/>
              <a:gd name="connsiteX3" fmla="*/ 1763440 w 6499533"/>
              <a:gd name="connsiteY3" fmla="*/ 2095329 h 2361262"/>
              <a:gd name="connsiteX4" fmla="*/ 2940886 w 6499533"/>
              <a:gd name="connsiteY4" fmla="*/ 2270692 h 2361262"/>
              <a:gd name="connsiteX5" fmla="*/ 3654869 w 6499533"/>
              <a:gd name="connsiteY5" fmla="*/ 2233114 h 2361262"/>
              <a:gd name="connsiteX6" fmla="*/ 6335440 w 6499533"/>
              <a:gd name="connsiteY6" fmla="*/ 1719548 h 2361262"/>
              <a:gd name="connsiteX7" fmla="*/ 5821873 w 6499533"/>
              <a:gd name="connsiteY7" fmla="*/ 354211 h 2361262"/>
              <a:gd name="connsiteX8" fmla="*/ 3103725 w 6499533"/>
              <a:gd name="connsiteY8" fmla="*/ 3482 h 2361262"/>
              <a:gd name="connsiteX0" fmla="*/ 3103725 w 6499533"/>
              <a:gd name="connsiteY0" fmla="*/ 3482 h 2361262"/>
              <a:gd name="connsiteX1" fmla="*/ 373051 w 6499533"/>
              <a:gd name="connsiteY1" fmla="*/ 491997 h 2361262"/>
              <a:gd name="connsiteX2" fmla="*/ 172634 w 6499533"/>
              <a:gd name="connsiteY2" fmla="*/ 1719548 h 2361262"/>
              <a:gd name="connsiteX3" fmla="*/ 1763440 w 6499533"/>
              <a:gd name="connsiteY3" fmla="*/ 2095329 h 2361262"/>
              <a:gd name="connsiteX4" fmla="*/ 2940886 w 6499533"/>
              <a:gd name="connsiteY4" fmla="*/ 2270692 h 2361262"/>
              <a:gd name="connsiteX5" fmla="*/ 3654869 w 6499533"/>
              <a:gd name="connsiteY5" fmla="*/ 2233114 h 2361262"/>
              <a:gd name="connsiteX6" fmla="*/ 6335440 w 6499533"/>
              <a:gd name="connsiteY6" fmla="*/ 1719548 h 2361262"/>
              <a:gd name="connsiteX7" fmla="*/ 5821873 w 6499533"/>
              <a:gd name="connsiteY7" fmla="*/ 354211 h 2361262"/>
              <a:gd name="connsiteX8" fmla="*/ 3103725 w 6499533"/>
              <a:gd name="connsiteY8" fmla="*/ 3482 h 2361262"/>
              <a:gd name="connsiteX0" fmla="*/ 3103725 w 6499533"/>
              <a:gd name="connsiteY0" fmla="*/ 3482 h 2410827"/>
              <a:gd name="connsiteX1" fmla="*/ 373051 w 6499533"/>
              <a:gd name="connsiteY1" fmla="*/ 491997 h 2410827"/>
              <a:gd name="connsiteX2" fmla="*/ 172634 w 6499533"/>
              <a:gd name="connsiteY2" fmla="*/ 1719548 h 2410827"/>
              <a:gd name="connsiteX3" fmla="*/ 1763440 w 6499533"/>
              <a:gd name="connsiteY3" fmla="*/ 2095329 h 2410827"/>
              <a:gd name="connsiteX4" fmla="*/ 2940886 w 6499533"/>
              <a:gd name="connsiteY4" fmla="*/ 2270692 h 2410827"/>
              <a:gd name="connsiteX5" fmla="*/ 3654869 w 6499533"/>
              <a:gd name="connsiteY5" fmla="*/ 2233114 h 2410827"/>
              <a:gd name="connsiteX6" fmla="*/ 6335440 w 6499533"/>
              <a:gd name="connsiteY6" fmla="*/ 1719548 h 2410827"/>
              <a:gd name="connsiteX7" fmla="*/ 5821873 w 6499533"/>
              <a:gd name="connsiteY7" fmla="*/ 354211 h 2410827"/>
              <a:gd name="connsiteX8" fmla="*/ 3103725 w 6499533"/>
              <a:gd name="connsiteY8" fmla="*/ 3482 h 2410827"/>
              <a:gd name="connsiteX0" fmla="*/ 3103725 w 6499533"/>
              <a:gd name="connsiteY0" fmla="*/ 3482 h 2430148"/>
              <a:gd name="connsiteX1" fmla="*/ 373051 w 6499533"/>
              <a:gd name="connsiteY1" fmla="*/ 491997 h 2430148"/>
              <a:gd name="connsiteX2" fmla="*/ 172634 w 6499533"/>
              <a:gd name="connsiteY2" fmla="*/ 1719548 h 2430148"/>
              <a:gd name="connsiteX3" fmla="*/ 1763440 w 6499533"/>
              <a:gd name="connsiteY3" fmla="*/ 2095329 h 2430148"/>
              <a:gd name="connsiteX4" fmla="*/ 2940886 w 6499533"/>
              <a:gd name="connsiteY4" fmla="*/ 2270692 h 2430148"/>
              <a:gd name="connsiteX5" fmla="*/ 3654869 w 6499533"/>
              <a:gd name="connsiteY5" fmla="*/ 2233114 h 2430148"/>
              <a:gd name="connsiteX6" fmla="*/ 6335440 w 6499533"/>
              <a:gd name="connsiteY6" fmla="*/ 1719548 h 2430148"/>
              <a:gd name="connsiteX7" fmla="*/ 5821873 w 6499533"/>
              <a:gd name="connsiteY7" fmla="*/ 354211 h 2430148"/>
              <a:gd name="connsiteX8" fmla="*/ 3103725 w 6499533"/>
              <a:gd name="connsiteY8" fmla="*/ 3482 h 2430148"/>
              <a:gd name="connsiteX0" fmla="*/ 3103725 w 6504134"/>
              <a:gd name="connsiteY0" fmla="*/ 2908 h 2429574"/>
              <a:gd name="connsiteX1" fmla="*/ 373051 w 6504134"/>
              <a:gd name="connsiteY1" fmla="*/ 491423 h 2429574"/>
              <a:gd name="connsiteX2" fmla="*/ 172634 w 6504134"/>
              <a:gd name="connsiteY2" fmla="*/ 1718974 h 2429574"/>
              <a:gd name="connsiteX3" fmla="*/ 1763440 w 6504134"/>
              <a:gd name="connsiteY3" fmla="*/ 2094755 h 2429574"/>
              <a:gd name="connsiteX4" fmla="*/ 2940886 w 6504134"/>
              <a:gd name="connsiteY4" fmla="*/ 2270118 h 2429574"/>
              <a:gd name="connsiteX5" fmla="*/ 3654869 w 6504134"/>
              <a:gd name="connsiteY5" fmla="*/ 2232540 h 2429574"/>
              <a:gd name="connsiteX6" fmla="*/ 6335440 w 6504134"/>
              <a:gd name="connsiteY6" fmla="*/ 1718974 h 2429574"/>
              <a:gd name="connsiteX7" fmla="*/ 5821873 w 6504134"/>
              <a:gd name="connsiteY7" fmla="*/ 353637 h 2429574"/>
              <a:gd name="connsiteX8" fmla="*/ 3103725 w 6504134"/>
              <a:gd name="connsiteY8" fmla="*/ 2908 h 2429574"/>
              <a:gd name="connsiteX0" fmla="*/ 3103725 w 6465567"/>
              <a:gd name="connsiteY0" fmla="*/ 2908 h 2429574"/>
              <a:gd name="connsiteX1" fmla="*/ 373051 w 6465567"/>
              <a:gd name="connsiteY1" fmla="*/ 491423 h 2429574"/>
              <a:gd name="connsiteX2" fmla="*/ 172634 w 6465567"/>
              <a:gd name="connsiteY2" fmla="*/ 1718974 h 2429574"/>
              <a:gd name="connsiteX3" fmla="*/ 1763440 w 6465567"/>
              <a:gd name="connsiteY3" fmla="*/ 2094755 h 2429574"/>
              <a:gd name="connsiteX4" fmla="*/ 2940886 w 6465567"/>
              <a:gd name="connsiteY4" fmla="*/ 2270118 h 2429574"/>
              <a:gd name="connsiteX5" fmla="*/ 3654869 w 6465567"/>
              <a:gd name="connsiteY5" fmla="*/ 2232540 h 2429574"/>
              <a:gd name="connsiteX6" fmla="*/ 6335440 w 6465567"/>
              <a:gd name="connsiteY6" fmla="*/ 1718974 h 2429574"/>
              <a:gd name="connsiteX7" fmla="*/ 5821873 w 6465567"/>
              <a:gd name="connsiteY7" fmla="*/ 353637 h 2429574"/>
              <a:gd name="connsiteX8" fmla="*/ 3103725 w 6465567"/>
              <a:gd name="connsiteY8" fmla="*/ 2908 h 2429574"/>
              <a:gd name="connsiteX0" fmla="*/ 3103725 w 6465567"/>
              <a:gd name="connsiteY0" fmla="*/ 1912 h 2428578"/>
              <a:gd name="connsiteX1" fmla="*/ 373051 w 6465567"/>
              <a:gd name="connsiteY1" fmla="*/ 490427 h 2428578"/>
              <a:gd name="connsiteX2" fmla="*/ 172634 w 6465567"/>
              <a:gd name="connsiteY2" fmla="*/ 1717978 h 2428578"/>
              <a:gd name="connsiteX3" fmla="*/ 1763440 w 6465567"/>
              <a:gd name="connsiteY3" fmla="*/ 2093759 h 2428578"/>
              <a:gd name="connsiteX4" fmla="*/ 2940886 w 6465567"/>
              <a:gd name="connsiteY4" fmla="*/ 2269122 h 2428578"/>
              <a:gd name="connsiteX5" fmla="*/ 3654869 w 6465567"/>
              <a:gd name="connsiteY5" fmla="*/ 2231544 h 2428578"/>
              <a:gd name="connsiteX6" fmla="*/ 6335440 w 6465567"/>
              <a:gd name="connsiteY6" fmla="*/ 1717978 h 2428578"/>
              <a:gd name="connsiteX7" fmla="*/ 5821873 w 6465567"/>
              <a:gd name="connsiteY7" fmla="*/ 352641 h 2428578"/>
              <a:gd name="connsiteX8" fmla="*/ 3103725 w 6465567"/>
              <a:gd name="connsiteY8" fmla="*/ 1912 h 2428578"/>
              <a:gd name="connsiteX0" fmla="*/ 3129724 w 6491566"/>
              <a:gd name="connsiteY0" fmla="*/ 1912 h 2428578"/>
              <a:gd name="connsiteX1" fmla="*/ 399050 w 6491566"/>
              <a:gd name="connsiteY1" fmla="*/ 490427 h 2428578"/>
              <a:gd name="connsiteX2" fmla="*/ 198633 w 6491566"/>
              <a:gd name="connsiteY2" fmla="*/ 1717978 h 2428578"/>
              <a:gd name="connsiteX3" fmla="*/ 1789439 w 6491566"/>
              <a:gd name="connsiteY3" fmla="*/ 2093759 h 2428578"/>
              <a:gd name="connsiteX4" fmla="*/ 2966885 w 6491566"/>
              <a:gd name="connsiteY4" fmla="*/ 2269122 h 2428578"/>
              <a:gd name="connsiteX5" fmla="*/ 3680868 w 6491566"/>
              <a:gd name="connsiteY5" fmla="*/ 2231544 h 2428578"/>
              <a:gd name="connsiteX6" fmla="*/ 6361439 w 6491566"/>
              <a:gd name="connsiteY6" fmla="*/ 1717978 h 2428578"/>
              <a:gd name="connsiteX7" fmla="*/ 5847872 w 6491566"/>
              <a:gd name="connsiteY7" fmla="*/ 352641 h 2428578"/>
              <a:gd name="connsiteX8" fmla="*/ 3129724 w 6491566"/>
              <a:gd name="connsiteY8" fmla="*/ 1912 h 2428578"/>
              <a:gd name="connsiteX0" fmla="*/ 3129724 w 6491566"/>
              <a:gd name="connsiteY0" fmla="*/ 1912 h 2419406"/>
              <a:gd name="connsiteX1" fmla="*/ 399050 w 6491566"/>
              <a:gd name="connsiteY1" fmla="*/ 490427 h 2419406"/>
              <a:gd name="connsiteX2" fmla="*/ 198633 w 6491566"/>
              <a:gd name="connsiteY2" fmla="*/ 1717978 h 2419406"/>
              <a:gd name="connsiteX3" fmla="*/ 1789439 w 6491566"/>
              <a:gd name="connsiteY3" fmla="*/ 2093759 h 2419406"/>
              <a:gd name="connsiteX4" fmla="*/ 2966885 w 6491566"/>
              <a:gd name="connsiteY4" fmla="*/ 2269122 h 2419406"/>
              <a:gd name="connsiteX5" fmla="*/ 3680868 w 6491566"/>
              <a:gd name="connsiteY5" fmla="*/ 2231544 h 2419406"/>
              <a:gd name="connsiteX6" fmla="*/ 6361439 w 6491566"/>
              <a:gd name="connsiteY6" fmla="*/ 1717978 h 2419406"/>
              <a:gd name="connsiteX7" fmla="*/ 5847872 w 6491566"/>
              <a:gd name="connsiteY7" fmla="*/ 352641 h 2419406"/>
              <a:gd name="connsiteX8" fmla="*/ 3129724 w 6491566"/>
              <a:gd name="connsiteY8" fmla="*/ 1912 h 2419406"/>
              <a:gd name="connsiteX0" fmla="*/ 3129724 w 6491566"/>
              <a:gd name="connsiteY0" fmla="*/ 1912 h 2432557"/>
              <a:gd name="connsiteX1" fmla="*/ 399050 w 6491566"/>
              <a:gd name="connsiteY1" fmla="*/ 490427 h 2432557"/>
              <a:gd name="connsiteX2" fmla="*/ 198633 w 6491566"/>
              <a:gd name="connsiteY2" fmla="*/ 1717978 h 2432557"/>
              <a:gd name="connsiteX3" fmla="*/ 1789439 w 6491566"/>
              <a:gd name="connsiteY3" fmla="*/ 2093759 h 2432557"/>
              <a:gd name="connsiteX4" fmla="*/ 2966885 w 6491566"/>
              <a:gd name="connsiteY4" fmla="*/ 2269122 h 2432557"/>
              <a:gd name="connsiteX5" fmla="*/ 3680868 w 6491566"/>
              <a:gd name="connsiteY5" fmla="*/ 2231544 h 2432557"/>
              <a:gd name="connsiteX6" fmla="*/ 6361439 w 6491566"/>
              <a:gd name="connsiteY6" fmla="*/ 1717978 h 2432557"/>
              <a:gd name="connsiteX7" fmla="*/ 5847872 w 6491566"/>
              <a:gd name="connsiteY7" fmla="*/ 352641 h 2432557"/>
              <a:gd name="connsiteX8" fmla="*/ 3129724 w 6491566"/>
              <a:gd name="connsiteY8" fmla="*/ 1912 h 2432557"/>
              <a:gd name="connsiteX0" fmla="*/ 3129724 w 6491566"/>
              <a:gd name="connsiteY0" fmla="*/ 1912 h 2432557"/>
              <a:gd name="connsiteX1" fmla="*/ 399050 w 6491566"/>
              <a:gd name="connsiteY1" fmla="*/ 490427 h 2432557"/>
              <a:gd name="connsiteX2" fmla="*/ 198633 w 6491566"/>
              <a:gd name="connsiteY2" fmla="*/ 1717978 h 2432557"/>
              <a:gd name="connsiteX3" fmla="*/ 1789439 w 6491566"/>
              <a:gd name="connsiteY3" fmla="*/ 2093759 h 2432557"/>
              <a:gd name="connsiteX4" fmla="*/ 2966885 w 6491566"/>
              <a:gd name="connsiteY4" fmla="*/ 2269122 h 2432557"/>
              <a:gd name="connsiteX5" fmla="*/ 3680868 w 6491566"/>
              <a:gd name="connsiteY5" fmla="*/ 2231544 h 2432557"/>
              <a:gd name="connsiteX6" fmla="*/ 6361439 w 6491566"/>
              <a:gd name="connsiteY6" fmla="*/ 1717978 h 2432557"/>
              <a:gd name="connsiteX7" fmla="*/ 5847872 w 6491566"/>
              <a:gd name="connsiteY7" fmla="*/ 352641 h 2432557"/>
              <a:gd name="connsiteX8" fmla="*/ 3129724 w 6491566"/>
              <a:gd name="connsiteY8" fmla="*/ 1912 h 2432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91566" h="2432557">
                <a:moveTo>
                  <a:pt x="3129724" y="1912"/>
                </a:moveTo>
                <a:cubicBezTo>
                  <a:pt x="2221587" y="24876"/>
                  <a:pt x="962721" y="129260"/>
                  <a:pt x="399050" y="490427"/>
                </a:cubicBezTo>
                <a:cubicBezTo>
                  <a:pt x="-164621" y="851594"/>
                  <a:pt x="-33099" y="1450756"/>
                  <a:pt x="198633" y="1717978"/>
                </a:cubicBezTo>
                <a:cubicBezTo>
                  <a:pt x="430365" y="1985200"/>
                  <a:pt x="1240382" y="2089584"/>
                  <a:pt x="1789439" y="2093759"/>
                </a:cubicBezTo>
                <a:cubicBezTo>
                  <a:pt x="2338496" y="2097934"/>
                  <a:pt x="2693963" y="2131055"/>
                  <a:pt x="2966885" y="2269122"/>
                </a:cubicBezTo>
                <a:cubicBezTo>
                  <a:pt x="3331485" y="2453568"/>
                  <a:pt x="3181915" y="2532170"/>
                  <a:pt x="3680868" y="2231544"/>
                </a:cubicBezTo>
                <a:cubicBezTo>
                  <a:pt x="4192347" y="2106284"/>
                  <a:pt x="6008622" y="2089583"/>
                  <a:pt x="6361439" y="1717978"/>
                </a:cubicBezTo>
                <a:cubicBezTo>
                  <a:pt x="6666239" y="1275392"/>
                  <a:pt x="6411543" y="538444"/>
                  <a:pt x="5847872" y="352641"/>
                </a:cubicBezTo>
                <a:cubicBezTo>
                  <a:pt x="5284201" y="166838"/>
                  <a:pt x="4037861" y="-21052"/>
                  <a:pt x="3129724" y="1912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DDF0C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704351" y="0"/>
            <a:ext cx="441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34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47864" y="3030078"/>
            <a:ext cx="2664296" cy="83097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76200" dist="76200" dir="2700000" algn="tl" rotWithShape="0">
              <a:prstClr val="black">
                <a:alpha val="32000"/>
              </a:prstClr>
            </a:outerShdw>
          </a:effectLst>
        </p:spPr>
        <p:txBody>
          <a:bodyPr wrap="square" lIns="91412" tIns="45707" rIns="91412" bIns="45707">
            <a:spAutoFit/>
          </a:bodyPr>
          <a:lstStyle/>
          <a:p>
            <a:pPr algn="ctr"/>
            <a:r>
              <a:rPr lang="zh-TW" altLang="en-US" sz="4800" dirty="0" smtClean="0">
                <a:solidFill>
                  <a:schemeClr val="bg1"/>
                </a:solidFill>
                <a:latin typeface="華康超黑體(P)" panose="02010600010101010101" pitchFamily="2" charset="-120"/>
                <a:ea typeface="華康超黑體(P)" panose="02010600010101010101" pitchFamily="2" charset="-120"/>
              </a:rPr>
              <a:t>解決問題</a:t>
            </a:r>
            <a:endParaRPr lang="en-US" altLang="zh-TW" sz="4800" dirty="0" smtClean="0">
              <a:solidFill>
                <a:schemeClr val="bg1"/>
              </a:solidFill>
              <a:latin typeface="華康超黑體(P)" panose="02010600010101010101" pitchFamily="2" charset="-120"/>
              <a:ea typeface="華康超黑體(P)" panose="02010600010101010101" pitchFamily="2" charset="-12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553263" y="4725144"/>
            <a:ext cx="2253498" cy="70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2" tIns="45707" rIns="91412" bIns="45707">
            <a:spAutoFit/>
          </a:bodyPr>
          <a:lstStyle/>
          <a:p>
            <a:pPr algn="ctr"/>
            <a:r>
              <a:rPr lang="zh-TW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自主學習</a:t>
            </a:r>
            <a:endParaRPr lang="en-US" altLang="zh-TW" sz="4000" dirty="0" smtClean="0">
              <a:solidFill>
                <a:schemeClr val="tx1">
                  <a:lumMod val="65000"/>
                  <a:lumOff val="35000"/>
                </a:schemeClr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553263" y="5961500"/>
            <a:ext cx="2253498" cy="7078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1412" tIns="45707" rIns="91412" bIns="45707">
            <a:spAutoFit/>
          </a:bodyPr>
          <a:lstStyle/>
          <a:p>
            <a:pPr algn="ctr"/>
            <a:r>
              <a:rPr lang="zh-TW" altLang="en-US" sz="4000" dirty="0" smtClean="0">
                <a:latin typeface="華康超黑體(P)" panose="02010600010101010101" pitchFamily="2" charset="-120"/>
                <a:ea typeface="華康超黑體(P)" panose="02010600010101010101" pitchFamily="2" charset="-120"/>
              </a:rPr>
              <a:t>終身學習</a:t>
            </a:r>
            <a:endParaRPr lang="en-US" altLang="zh-TW" sz="4000" dirty="0" smtClean="0">
              <a:latin typeface="華康超黑體(P)" panose="02010600010101010101" pitchFamily="2" charset="-120"/>
              <a:ea typeface="華康超黑體(P)" panose="02010600010101010101" pitchFamily="2" charset="-12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553263" y="1412776"/>
            <a:ext cx="2253498" cy="70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2" tIns="45707" rIns="91412" bIns="45707">
            <a:spAutoFit/>
          </a:bodyPr>
          <a:lstStyle/>
          <a:p>
            <a:pPr algn="ctr"/>
            <a:r>
              <a:rPr lang="zh-TW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小組合作</a:t>
            </a:r>
            <a:endParaRPr lang="en-US" altLang="zh-TW" sz="4000" dirty="0" smtClean="0">
              <a:solidFill>
                <a:schemeClr val="tx1">
                  <a:lumMod val="65000"/>
                  <a:lumOff val="35000"/>
                </a:schemeClr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553263" y="200860"/>
            <a:ext cx="2253498" cy="7078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1412" tIns="45707" rIns="91412" bIns="45707">
            <a:spAutoFit/>
          </a:bodyPr>
          <a:lstStyle/>
          <a:p>
            <a:pPr algn="ctr"/>
            <a:r>
              <a:rPr lang="zh-TW" altLang="en-US" sz="4000" dirty="0" smtClean="0">
                <a:latin typeface="華康超黑體(P)" panose="02010600010101010101" pitchFamily="2" charset="-120"/>
                <a:ea typeface="華康超黑體(P)" panose="02010600010101010101" pitchFamily="2" charset="-120"/>
              </a:rPr>
              <a:t>社會實踐</a:t>
            </a:r>
            <a:endParaRPr lang="en-US" altLang="zh-TW" sz="4000" dirty="0" smtClean="0">
              <a:latin typeface="華康超黑體(P)" panose="02010600010101010101" pitchFamily="2" charset="-120"/>
              <a:ea typeface="華康超黑體(P)" panose="02010600010101010101" pitchFamily="2" charset="-12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23528" y="1412776"/>
            <a:ext cx="2304256" cy="70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2" tIns="45707" rIns="91412" bIns="45707">
            <a:spAutoFit/>
          </a:bodyPr>
          <a:lstStyle/>
          <a:p>
            <a:pPr algn="ctr"/>
            <a:r>
              <a:rPr lang="zh-TW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溝通表達</a:t>
            </a:r>
            <a:endParaRPr lang="en-US" altLang="zh-TW" sz="4000" dirty="0" smtClean="0">
              <a:solidFill>
                <a:schemeClr val="tx1">
                  <a:lumMod val="65000"/>
                  <a:lumOff val="35000"/>
                </a:schemeClr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660232" y="1412776"/>
            <a:ext cx="2219856" cy="70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2" tIns="45707" rIns="91412" bIns="45707">
            <a:spAutoFit/>
          </a:bodyPr>
          <a:lstStyle/>
          <a:p>
            <a:pPr algn="ctr"/>
            <a:r>
              <a:rPr lang="zh-TW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實際問題</a:t>
            </a:r>
            <a:endParaRPr lang="en-US" altLang="zh-TW" sz="4000" dirty="0" smtClean="0">
              <a:solidFill>
                <a:schemeClr val="tx1">
                  <a:lumMod val="65000"/>
                  <a:lumOff val="35000"/>
                </a:schemeClr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660233" y="4725144"/>
            <a:ext cx="2232248" cy="70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2" tIns="45707" rIns="91412" bIns="45707">
            <a:spAutoFit/>
          </a:bodyPr>
          <a:lstStyle/>
          <a:p>
            <a:pPr algn="ctr"/>
            <a:r>
              <a:rPr lang="zh-TW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反思能力</a:t>
            </a:r>
            <a:endParaRPr lang="en-US" altLang="zh-TW" sz="4000" dirty="0" smtClean="0">
              <a:solidFill>
                <a:schemeClr val="tx1">
                  <a:lumMod val="65000"/>
                  <a:lumOff val="35000"/>
                </a:schemeClr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6660232" y="3091633"/>
            <a:ext cx="2219855" cy="7078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1412" tIns="45707" rIns="91412" bIns="45707">
            <a:spAutoFit/>
          </a:bodyPr>
          <a:lstStyle/>
          <a:p>
            <a:pPr algn="ctr"/>
            <a:r>
              <a:rPr lang="zh-TW" altLang="en-US" sz="4000" dirty="0" smtClean="0">
                <a:latin typeface="華康超黑體(P)" panose="02010600010101010101" pitchFamily="2" charset="-120"/>
                <a:ea typeface="華康超黑體(P)" panose="02010600010101010101" pitchFamily="2" charset="-120"/>
              </a:rPr>
              <a:t>挑戰問題</a:t>
            </a:r>
            <a:endParaRPr lang="en-US" altLang="zh-TW" sz="4000" dirty="0" smtClean="0">
              <a:latin typeface="華康超黑體(P)" panose="02010600010101010101" pitchFamily="2" charset="-120"/>
              <a:ea typeface="華康超黑體(P)" panose="02010600010101010101" pitchFamily="2" charset="-12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357025" y="3091633"/>
            <a:ext cx="2270759" cy="7078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1412" tIns="45707" rIns="91412" bIns="45707">
            <a:spAutoFit/>
          </a:bodyPr>
          <a:lstStyle/>
          <a:p>
            <a:pPr algn="ctr"/>
            <a:r>
              <a:rPr lang="zh-TW" altLang="en-US" sz="4000" dirty="0" smtClean="0">
                <a:latin typeface="華康超黑體(P)" panose="02010600010101010101" pitchFamily="2" charset="-120"/>
                <a:ea typeface="華康超黑體(P)" panose="02010600010101010101" pitchFamily="2" charset="-120"/>
              </a:rPr>
              <a:t>領導能力</a:t>
            </a:r>
            <a:endParaRPr lang="en-US" altLang="zh-TW" sz="4000" dirty="0" smtClean="0">
              <a:latin typeface="華康超黑體(P)" panose="02010600010101010101" pitchFamily="2" charset="-120"/>
              <a:ea typeface="華康超黑體(P)" panose="02010600010101010101" pitchFamily="2" charset="-12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68891" y="4725144"/>
            <a:ext cx="2258893" cy="70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2" tIns="45707" rIns="91412" bIns="45707">
            <a:spAutoFit/>
          </a:bodyPr>
          <a:lstStyle/>
          <a:p>
            <a:pPr algn="ctr"/>
            <a:r>
              <a:rPr lang="zh-TW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創新創意</a:t>
            </a:r>
            <a:endParaRPr lang="en-US" altLang="zh-TW" sz="4000" dirty="0" smtClean="0">
              <a:solidFill>
                <a:schemeClr val="tx1">
                  <a:lumMod val="65000"/>
                  <a:lumOff val="35000"/>
                </a:schemeClr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cxnSp>
        <p:nvCxnSpPr>
          <p:cNvPr id="18" name="弧形接點 17"/>
          <p:cNvCxnSpPr>
            <a:stCxn id="6" idx="2"/>
            <a:endCxn id="13" idx="0"/>
          </p:cNvCxnSpPr>
          <p:nvPr/>
        </p:nvCxnSpPr>
        <p:spPr>
          <a:xfrm rot="16200000" flipH="1">
            <a:off x="5796136" y="2744923"/>
            <a:ext cx="864096" cy="3096345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弧形接點 21"/>
          <p:cNvCxnSpPr>
            <a:stCxn id="6" idx="0"/>
            <a:endCxn id="12" idx="2"/>
          </p:cNvCxnSpPr>
          <p:nvPr/>
        </p:nvCxnSpPr>
        <p:spPr>
          <a:xfrm rot="5400000" flipH="1" flipV="1">
            <a:off x="5770365" y="1030283"/>
            <a:ext cx="909442" cy="3090148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弧形接點 33"/>
          <p:cNvCxnSpPr>
            <a:stCxn id="6" idx="2"/>
            <a:endCxn id="16" idx="0"/>
          </p:cNvCxnSpPr>
          <p:nvPr/>
        </p:nvCxnSpPr>
        <p:spPr>
          <a:xfrm rot="5400000">
            <a:off x="2657127" y="2702259"/>
            <a:ext cx="864096" cy="3181674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弧形接點 34"/>
          <p:cNvCxnSpPr>
            <a:stCxn id="6" idx="0"/>
            <a:endCxn id="11" idx="2"/>
          </p:cNvCxnSpPr>
          <p:nvPr/>
        </p:nvCxnSpPr>
        <p:spPr>
          <a:xfrm rot="16200000" flipV="1">
            <a:off x="2623113" y="973179"/>
            <a:ext cx="909442" cy="3204356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單箭頭接點 64"/>
          <p:cNvCxnSpPr>
            <a:stCxn id="6" idx="0"/>
            <a:endCxn id="9" idx="2"/>
          </p:cNvCxnSpPr>
          <p:nvPr/>
        </p:nvCxnSpPr>
        <p:spPr>
          <a:xfrm flipV="1">
            <a:off x="4680012" y="2120636"/>
            <a:ext cx="0" cy="909442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/>
          <p:cNvCxnSpPr>
            <a:stCxn id="6" idx="2"/>
            <a:endCxn id="7" idx="0"/>
          </p:cNvCxnSpPr>
          <p:nvPr/>
        </p:nvCxnSpPr>
        <p:spPr>
          <a:xfrm>
            <a:off x="4680012" y="3861048"/>
            <a:ext cx="0" cy="864096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群組 84"/>
          <p:cNvGrpSpPr/>
          <p:nvPr/>
        </p:nvGrpSpPr>
        <p:grpSpPr>
          <a:xfrm>
            <a:off x="1498337" y="5433004"/>
            <a:ext cx="6278020" cy="882426"/>
            <a:chOff x="1498337" y="5433004"/>
            <a:chExt cx="6278020" cy="882426"/>
          </a:xfrm>
        </p:grpSpPr>
        <p:cxnSp>
          <p:nvCxnSpPr>
            <p:cNvPr id="54" name="弧形接點 53"/>
            <p:cNvCxnSpPr>
              <a:stCxn id="13" idx="2"/>
              <a:endCxn id="8" idx="3"/>
            </p:cNvCxnSpPr>
            <p:nvPr/>
          </p:nvCxnSpPr>
          <p:spPr>
            <a:xfrm rot="5400000">
              <a:off x="6350346" y="4889419"/>
              <a:ext cx="882426" cy="1969596"/>
            </a:xfrm>
            <a:prstGeom prst="curvedConnector2">
              <a:avLst/>
            </a:prstGeom>
            <a:ln w="25400">
              <a:solidFill>
                <a:schemeClr val="bg1">
                  <a:lumMod val="65000"/>
                </a:schemeClr>
              </a:solidFill>
              <a:headEnd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弧形接點 56"/>
            <p:cNvCxnSpPr>
              <a:stCxn id="16" idx="2"/>
              <a:endCxn id="8" idx="1"/>
            </p:cNvCxnSpPr>
            <p:nvPr/>
          </p:nvCxnSpPr>
          <p:spPr>
            <a:xfrm rot="16200000" flipH="1">
              <a:off x="2084587" y="4846754"/>
              <a:ext cx="882426" cy="2054925"/>
            </a:xfrm>
            <a:prstGeom prst="curvedConnector2">
              <a:avLst/>
            </a:prstGeom>
            <a:ln w="25400">
              <a:solidFill>
                <a:schemeClr val="bg1">
                  <a:lumMod val="65000"/>
                </a:schemeClr>
              </a:solidFill>
              <a:headEnd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單箭頭接點 70"/>
            <p:cNvCxnSpPr>
              <a:stCxn id="7" idx="2"/>
              <a:endCxn id="8" idx="0"/>
            </p:cNvCxnSpPr>
            <p:nvPr/>
          </p:nvCxnSpPr>
          <p:spPr>
            <a:xfrm>
              <a:off x="4680012" y="5433004"/>
              <a:ext cx="0" cy="528496"/>
            </a:xfrm>
            <a:prstGeom prst="straightConnector1">
              <a:avLst/>
            </a:prstGeom>
            <a:ln w="25400">
              <a:solidFill>
                <a:schemeClr val="bg1">
                  <a:lumMod val="6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群組 83"/>
          <p:cNvGrpSpPr/>
          <p:nvPr/>
        </p:nvGrpSpPr>
        <p:grpSpPr>
          <a:xfrm>
            <a:off x="1475655" y="554790"/>
            <a:ext cx="6294505" cy="857987"/>
            <a:chOff x="1475655" y="554790"/>
            <a:chExt cx="6294505" cy="857987"/>
          </a:xfrm>
        </p:grpSpPr>
        <p:cxnSp>
          <p:nvCxnSpPr>
            <p:cNvPr id="76" name="直線單箭頭接點 75"/>
            <p:cNvCxnSpPr>
              <a:stCxn id="9" idx="0"/>
              <a:endCxn id="10" idx="2"/>
            </p:cNvCxnSpPr>
            <p:nvPr/>
          </p:nvCxnSpPr>
          <p:spPr>
            <a:xfrm flipV="1">
              <a:off x="4680012" y="908720"/>
              <a:ext cx="0" cy="504056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弧形接點 78"/>
            <p:cNvCxnSpPr>
              <a:stCxn id="11" idx="0"/>
              <a:endCxn id="10" idx="1"/>
            </p:cNvCxnSpPr>
            <p:nvPr/>
          </p:nvCxnSpPr>
          <p:spPr>
            <a:xfrm rot="5400000" flipH="1" flipV="1">
              <a:off x="2085466" y="-55020"/>
              <a:ext cx="857986" cy="2077607"/>
            </a:xfrm>
            <a:prstGeom prst="curvedConnector2">
              <a:avLst/>
            </a:prstGeom>
            <a:ln w="25400">
              <a:solidFill>
                <a:schemeClr val="bg1">
                  <a:lumMod val="65000"/>
                </a:schemeClr>
              </a:solidFill>
              <a:headEnd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弧形接點 81"/>
            <p:cNvCxnSpPr>
              <a:stCxn id="12" idx="0"/>
              <a:endCxn id="10" idx="3"/>
            </p:cNvCxnSpPr>
            <p:nvPr/>
          </p:nvCxnSpPr>
          <p:spPr>
            <a:xfrm rot="16200000" flipV="1">
              <a:off x="6359468" y="2083"/>
              <a:ext cx="857986" cy="1963399"/>
            </a:xfrm>
            <a:prstGeom prst="curvedConnector2">
              <a:avLst/>
            </a:prstGeom>
            <a:ln w="25400">
              <a:solidFill>
                <a:schemeClr val="bg1">
                  <a:lumMod val="65000"/>
                </a:schemeClr>
              </a:solidFill>
              <a:headEnd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橢圓 86"/>
          <p:cNvSpPr/>
          <p:nvPr/>
        </p:nvSpPr>
        <p:spPr>
          <a:xfrm>
            <a:off x="7964715" y="5867576"/>
            <a:ext cx="737542" cy="737542"/>
          </a:xfrm>
          <a:prstGeom prst="ellipse">
            <a:avLst/>
          </a:prstGeom>
          <a:solidFill>
            <a:srgbClr val="FEE8F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zh-TW" altLang="en-US" sz="4000" dirty="0" smtClean="0">
                <a:solidFill>
                  <a:schemeClr val="tx1"/>
                </a:solidFill>
                <a:latin typeface="華康隸書體W5(P)" panose="02010600010101010101" pitchFamily="2" charset="-120"/>
                <a:ea typeface="華康隸書體W5(P)" panose="02010600010101010101" pitchFamily="2" charset="-120"/>
              </a:rPr>
              <a:t>我</a:t>
            </a:r>
            <a:endParaRPr lang="zh-TW" altLang="en-US" sz="4000" dirty="0">
              <a:solidFill>
                <a:schemeClr val="tx1"/>
              </a:solidFill>
              <a:latin typeface="華康隸書體W5(P)" panose="02010600010101010101" pitchFamily="2" charset="-120"/>
              <a:ea typeface="華康隸書體W5(P)" panose="02010600010101010101" pitchFamily="2" charset="-120"/>
            </a:endParaRPr>
          </a:p>
        </p:txBody>
      </p:sp>
      <p:sp>
        <p:nvSpPr>
          <p:cNvPr id="89" name="橢圓 88"/>
          <p:cNvSpPr/>
          <p:nvPr/>
        </p:nvSpPr>
        <p:spPr>
          <a:xfrm>
            <a:off x="389542" y="243186"/>
            <a:ext cx="737542" cy="737542"/>
          </a:xfrm>
          <a:prstGeom prst="ellipse">
            <a:avLst/>
          </a:prstGeom>
          <a:solidFill>
            <a:srgbClr val="DDF0C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zh-TW" altLang="en-US" sz="4000" dirty="0" smtClean="0">
                <a:solidFill>
                  <a:schemeClr val="tx1"/>
                </a:solidFill>
                <a:latin typeface="華康隸書體W5(P)" panose="02010600010101010101" pitchFamily="2" charset="-120"/>
                <a:ea typeface="華康隸書體W5(P)" panose="02010600010101010101" pitchFamily="2" charset="-120"/>
              </a:rPr>
              <a:t>他</a:t>
            </a:r>
            <a:endParaRPr lang="zh-TW" altLang="en-US" sz="4000" dirty="0">
              <a:solidFill>
                <a:schemeClr val="tx1"/>
              </a:solidFill>
              <a:latin typeface="華康隸書體W5(P)" panose="02010600010101010101" pitchFamily="2" charset="-120"/>
              <a:ea typeface="華康隸書體W5(P)" panose="02010600010101010101" pitchFamily="2" charset="-120"/>
            </a:endParaRPr>
          </a:p>
        </p:txBody>
      </p:sp>
      <p:cxnSp>
        <p:nvCxnSpPr>
          <p:cNvPr id="90" name="直線單箭頭接點 89"/>
          <p:cNvCxnSpPr/>
          <p:nvPr/>
        </p:nvCxnSpPr>
        <p:spPr>
          <a:xfrm flipH="1">
            <a:off x="2627784" y="3445563"/>
            <a:ext cx="720080" cy="0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單箭頭接點 92"/>
          <p:cNvCxnSpPr/>
          <p:nvPr/>
        </p:nvCxnSpPr>
        <p:spPr>
          <a:xfrm>
            <a:off x="6012160" y="3445563"/>
            <a:ext cx="648072" cy="0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35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6" grpId="0" animBg="1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/>
      <p:bldP spid="13" grpId="0"/>
      <p:bldP spid="14" grpId="0" animBg="1"/>
      <p:bldP spid="15" grpId="0" animBg="1"/>
      <p:bldP spid="16" grpId="0"/>
      <p:bldP spid="87" grpId="0" animBg="1"/>
      <p:bldP spid="8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704351" y="0"/>
            <a:ext cx="441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35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9144000" cy="686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7" rIns="91412" bIns="45707">
            <a:spAutoFit/>
          </a:bodyPr>
          <a:lstStyle/>
          <a:p>
            <a:pPr algn="ctr"/>
            <a:r>
              <a:rPr lang="zh-TW" altLang="en-US" sz="11000" dirty="0" smtClean="0">
                <a:solidFill>
                  <a:srgbClr val="C00000"/>
                </a:solidFill>
                <a:latin typeface="華康超黑體(P)" pitchFamily="2" charset="-120"/>
                <a:ea typeface="華康超黑體(P)" pitchFamily="2" charset="-120"/>
              </a:rPr>
              <a:t>教師</a:t>
            </a:r>
            <a:r>
              <a:rPr lang="zh-TW" altLang="en-US" sz="11000" dirty="0">
                <a:solidFill>
                  <a:srgbClr val="C00000"/>
                </a:solidFill>
                <a:latin typeface="華康超黑體(P)" pitchFamily="2" charset="-120"/>
                <a:ea typeface="華康超黑體(P)" pitchFamily="2" charset="-120"/>
              </a:rPr>
              <a:t>成長社群</a:t>
            </a:r>
            <a:endParaRPr lang="en-US" altLang="zh-TW" sz="11000" dirty="0" smtClean="0">
              <a:latin typeface="華康超黑體(P)" pitchFamily="2" charset="-120"/>
              <a:ea typeface="華康超黑體(P)" pitchFamily="2" charset="-120"/>
            </a:endParaRPr>
          </a:p>
          <a:p>
            <a:pPr algn="ctr"/>
            <a:r>
              <a:rPr lang="zh-TW" altLang="en-US" sz="11000" dirty="0">
                <a:latin typeface="華康超黑體(P)" pitchFamily="2" charset="-120"/>
                <a:ea typeface="華康超黑體(P)" pitchFamily="2" charset="-120"/>
              </a:rPr>
              <a:t>課程發展委會</a:t>
            </a:r>
            <a:endParaRPr lang="en-US" altLang="zh-TW" sz="11000" dirty="0" smtClean="0">
              <a:solidFill>
                <a:srgbClr val="C00000"/>
              </a:solidFill>
              <a:latin typeface="華康超黑體(P)" pitchFamily="2" charset="-120"/>
              <a:ea typeface="華康超黑體(P)" pitchFamily="2" charset="-120"/>
            </a:endParaRPr>
          </a:p>
          <a:p>
            <a:pPr algn="ctr"/>
            <a:r>
              <a:rPr lang="zh-TW" altLang="en-US" sz="11000" dirty="0" smtClean="0">
                <a:solidFill>
                  <a:srgbClr val="0000FF"/>
                </a:solidFill>
                <a:latin typeface="華康超黑體(P)" pitchFamily="2" charset="-120"/>
                <a:ea typeface="華康超黑體(P)" pitchFamily="2" charset="-120"/>
              </a:rPr>
              <a:t>全校總體方針</a:t>
            </a:r>
            <a:endParaRPr lang="en-US" altLang="zh-TW" sz="11000" dirty="0" smtClean="0">
              <a:solidFill>
                <a:srgbClr val="0000FF"/>
              </a:solidFill>
              <a:latin typeface="華康超黑體(P)" pitchFamily="2" charset="-120"/>
              <a:ea typeface="華康超黑體(P)" pitchFamily="2" charset="-120"/>
            </a:endParaRPr>
          </a:p>
          <a:p>
            <a:pPr algn="ctr"/>
            <a:r>
              <a:rPr lang="zh-TW" altLang="en-US" sz="11000" dirty="0" smtClean="0">
                <a:latin typeface="華康超黑體(P)" pitchFamily="2" charset="-120"/>
                <a:ea typeface="華康超黑體(P)" pitchFamily="2" charset="-120"/>
              </a:rPr>
              <a:t>學校內外交流</a:t>
            </a:r>
            <a:endParaRPr lang="en-US" altLang="zh-TW" sz="11000" dirty="0">
              <a:latin typeface="華康超黑體(P)" pitchFamily="2" charset="-120"/>
              <a:ea typeface="華康超黑體(P)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978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178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7" rIns="91412" bIns="45707">
            <a:spAutoFit/>
          </a:bodyPr>
          <a:lstStyle/>
          <a:p>
            <a:pPr algn="ctr"/>
            <a:r>
              <a:rPr lang="zh-TW" altLang="en-US" sz="11000" dirty="0" smtClean="0">
                <a:latin typeface="華康超黑體(P)" pitchFamily="2" charset="-120"/>
                <a:ea typeface="華康超黑體(P)" pitchFamily="2" charset="-120"/>
              </a:rPr>
              <a:t>風行草偃</a:t>
            </a:r>
            <a:endParaRPr lang="en-US" altLang="zh-TW" sz="11000" dirty="0" smtClean="0">
              <a:latin typeface="華康超黑體(P)" pitchFamily="2" charset="-120"/>
              <a:ea typeface="華康超黑體(P)" pitchFamily="2" charset="-120"/>
            </a:endParaRPr>
          </a:p>
        </p:txBody>
      </p:sp>
      <p:pic>
        <p:nvPicPr>
          <p:cNvPr id="1026" name="Picture 2" descr="F:\F\slide stock\Slide2013\we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44000" cy="5138928"/>
          </a:xfrm>
          <a:prstGeom prst="rect">
            <a:avLst/>
          </a:prstGeom>
          <a:noFill/>
        </p:spPr>
      </p:pic>
      <p:sp>
        <p:nvSpPr>
          <p:cNvPr id="4" name="文字方塊 3"/>
          <p:cNvSpPr txBox="1"/>
          <p:nvPr/>
        </p:nvSpPr>
        <p:spPr>
          <a:xfrm>
            <a:off x="-933" y="2132856"/>
            <a:ext cx="9144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風吹著芒草倒向一邊，但我們看不到風</a:t>
            </a:r>
            <a:r>
              <a:rPr lang="en-US" altLang="zh-TW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…</a:t>
            </a:r>
            <a:endParaRPr lang="zh-TW" altLang="en-US" sz="2000" dirty="0">
              <a:solidFill>
                <a:schemeClr val="bg1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337032" y="179348"/>
            <a:ext cx="73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華康細明體(P)" panose="02010600010101010101" pitchFamily="2" charset="-120"/>
                <a:cs typeface="Times New Roman" panose="02020603050405020304" pitchFamily="18" charset="0"/>
              </a:rPr>
              <a:t>(</a:t>
            </a: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華康細明體(P)" panose="02010600010101010101" pitchFamily="2" charset="-120"/>
                <a:cs typeface="Times New Roman" panose="02020603050405020304" pitchFamily="18" charset="0"/>
              </a:rPr>
              <a:t>倫語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華康細明體(P)" panose="02010600010101010101" pitchFamily="2" charset="-120"/>
                <a:cs typeface="Times New Roman" panose="02020603050405020304" pitchFamily="18" charset="0"/>
              </a:rPr>
              <a:t>)</a:t>
            </a:r>
            <a:endParaRPr lang="zh-TW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華康細明體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704351" y="0"/>
            <a:ext cx="441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36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43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4" grpId="0" uiExpand="1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9144000" cy="178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7" rIns="91412" bIns="45707">
            <a:spAutoFit/>
          </a:bodyPr>
          <a:lstStyle/>
          <a:p>
            <a:pPr algn="ctr"/>
            <a:r>
              <a:rPr lang="zh-TW" altLang="en-US" sz="11000" dirty="0" smtClean="0">
                <a:latin typeface="華康超黑體(P)" pitchFamily="2" charset="-120"/>
                <a:ea typeface="華康超黑體(P)" pitchFamily="2" charset="-120"/>
              </a:rPr>
              <a:t>深碗</a:t>
            </a:r>
            <a:r>
              <a:rPr lang="zh-TW" altLang="en-US" sz="11000" baseline="30000" dirty="0" smtClean="0">
                <a:latin typeface="華康超黑體(P)" pitchFamily="2" charset="-120"/>
                <a:ea typeface="華康超黑體(P)" pitchFamily="2" charset="-120"/>
              </a:rPr>
              <a:t> </a:t>
            </a:r>
            <a:r>
              <a:rPr lang="en-US" altLang="zh-TW" sz="11000" dirty="0" smtClean="0">
                <a:latin typeface="華康超黑體(P)" pitchFamily="2" charset="-120"/>
                <a:ea typeface="華康超黑體(P)" pitchFamily="2" charset="-120"/>
              </a:rPr>
              <a:t>vs</a:t>
            </a:r>
            <a:r>
              <a:rPr lang="zh-TW" altLang="en-US" sz="11000" baseline="30000" dirty="0" smtClean="0">
                <a:latin typeface="華康超黑體(P)" pitchFamily="2" charset="-120"/>
                <a:ea typeface="華康超黑體(P)" pitchFamily="2" charset="-120"/>
              </a:rPr>
              <a:t> </a:t>
            </a:r>
            <a:r>
              <a:rPr lang="zh-TW" altLang="en-US" sz="11000" dirty="0" smtClean="0">
                <a:latin typeface="華康超黑體(P)" pitchFamily="2" charset="-120"/>
                <a:ea typeface="華康超黑體(P)" pitchFamily="2" charset="-120"/>
              </a:rPr>
              <a:t>淺碟</a:t>
            </a:r>
            <a:endParaRPr lang="en-US" altLang="zh-TW" sz="11000" dirty="0">
              <a:solidFill>
                <a:srgbClr val="008000"/>
              </a:solidFill>
              <a:latin typeface="華康超黑體(P)" pitchFamily="2" charset="-120"/>
              <a:ea typeface="華康超黑體(P)" pitchFamily="2" charset="-12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800531" y="0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4051552"/>
            <a:ext cx="2505075" cy="18192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/>
          <a:srcRect t="19009" b="23964"/>
          <a:stretch/>
        </p:blipFill>
        <p:spPr>
          <a:xfrm>
            <a:off x="4976961" y="4797151"/>
            <a:ext cx="2619375" cy="864097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768472" y="0"/>
            <a:ext cx="3129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6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9144000" cy="686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7" rIns="91412" bIns="45707">
            <a:spAutoFit/>
          </a:bodyPr>
          <a:lstStyle/>
          <a:p>
            <a:pPr algn="ctr"/>
            <a:r>
              <a:rPr lang="zh-TW" altLang="en-US" sz="11000" dirty="0" smtClean="0">
                <a:solidFill>
                  <a:srgbClr val="C00000"/>
                </a:solidFill>
                <a:latin typeface="華康超黑體(P)" pitchFamily="2" charset="-120"/>
                <a:ea typeface="華康超黑體(P)" pitchFamily="2" charset="-120"/>
              </a:rPr>
              <a:t>學習</a:t>
            </a:r>
            <a:r>
              <a:rPr lang="zh-TW" altLang="en-US" sz="11000" dirty="0" smtClean="0">
                <a:latin typeface="華康超黑體(P)" pitchFamily="2" charset="-120"/>
                <a:ea typeface="華康超黑體(P)" pitchFamily="2" charset="-120"/>
              </a:rPr>
              <a:t>是學生</a:t>
            </a:r>
            <a:endParaRPr lang="en-US" altLang="zh-TW" sz="11000" dirty="0" smtClean="0">
              <a:latin typeface="華康超黑體(P)" pitchFamily="2" charset="-120"/>
              <a:ea typeface="華康超黑體(P)" pitchFamily="2" charset="-120"/>
            </a:endParaRPr>
          </a:p>
          <a:p>
            <a:pPr algn="ctr"/>
            <a:r>
              <a:rPr lang="zh-TW" altLang="en-US" sz="11000" dirty="0" smtClean="0">
                <a:latin typeface="華康超黑體(P)" pitchFamily="2" charset="-120"/>
                <a:ea typeface="華康超黑體(P)" pitchFamily="2" charset="-120"/>
              </a:rPr>
              <a:t>自己的事</a:t>
            </a:r>
            <a:endParaRPr lang="en-US" altLang="zh-TW" sz="11000" dirty="0" smtClean="0">
              <a:latin typeface="華康超黑體(P)" pitchFamily="2" charset="-120"/>
              <a:ea typeface="華康超黑體(P)" pitchFamily="2" charset="-120"/>
            </a:endParaRPr>
          </a:p>
          <a:p>
            <a:pPr algn="ctr"/>
            <a:r>
              <a:rPr lang="zh-TW" altLang="en-US" sz="11000" dirty="0" smtClean="0">
                <a:solidFill>
                  <a:srgbClr val="0000FF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不是老師的事</a:t>
            </a:r>
            <a:endParaRPr lang="en-US" altLang="zh-TW" sz="11000" dirty="0" smtClean="0">
              <a:solidFill>
                <a:srgbClr val="0000FF"/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  <a:p>
            <a:pPr algn="ctr"/>
            <a:r>
              <a:rPr lang="zh-TW" altLang="en-US" sz="11000" dirty="0">
                <a:solidFill>
                  <a:srgbClr val="008000"/>
                </a:solidFill>
                <a:latin typeface="華康超黑體(P)" pitchFamily="2" charset="-120"/>
                <a:ea typeface="華康超黑體(P)" pitchFamily="2" charset="-120"/>
              </a:rPr>
              <a:t>把學生拖下水</a:t>
            </a:r>
            <a:endParaRPr lang="en-US" altLang="zh-TW" sz="11000" dirty="0">
              <a:solidFill>
                <a:srgbClr val="008000"/>
              </a:solidFill>
              <a:latin typeface="華康超黑體(P)" pitchFamily="2" charset="-120"/>
              <a:ea typeface="華康超黑體(P)" pitchFamily="2" charset="-12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768472" y="0"/>
            <a:ext cx="3129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67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246"/>
          <p:cNvGrpSpPr>
            <a:grpSpLocks/>
          </p:cNvGrpSpPr>
          <p:nvPr/>
        </p:nvGrpSpPr>
        <p:grpSpPr bwMode="auto">
          <a:xfrm>
            <a:off x="287338" y="620713"/>
            <a:ext cx="8605837" cy="6237287"/>
            <a:chOff x="287524" y="620713"/>
            <a:chExt cx="8604956" cy="6237287"/>
          </a:xfrm>
        </p:grpSpPr>
        <p:cxnSp>
          <p:nvCxnSpPr>
            <p:cNvPr id="7" name="直線接點 6"/>
            <p:cNvCxnSpPr/>
            <p:nvPr/>
          </p:nvCxnSpPr>
          <p:spPr bwMode="auto">
            <a:xfrm>
              <a:off x="2016134" y="620713"/>
              <a:ext cx="0" cy="6237287"/>
            </a:xfrm>
            <a:prstGeom prst="line">
              <a:avLst/>
            </a:prstGeom>
            <a:solidFill>
              <a:srgbClr val="095CC4"/>
            </a:solidFill>
            <a:ln w="3175" cap="flat" cmpd="sng" algn="ctr">
              <a:solidFill>
                <a:schemeClr val="accent5">
                  <a:lumMod val="75000"/>
                </a:schemeClr>
              </a:solidFill>
              <a:prstDash val="dash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8" name="直線接點 7"/>
            <p:cNvCxnSpPr/>
            <p:nvPr/>
          </p:nvCxnSpPr>
          <p:spPr bwMode="auto">
            <a:xfrm>
              <a:off x="3743157" y="620713"/>
              <a:ext cx="0" cy="6237287"/>
            </a:xfrm>
            <a:prstGeom prst="line">
              <a:avLst/>
            </a:prstGeom>
            <a:solidFill>
              <a:srgbClr val="095CC4"/>
            </a:solidFill>
            <a:ln w="3175" cap="flat" cmpd="sng" algn="ctr">
              <a:solidFill>
                <a:schemeClr val="accent5">
                  <a:lumMod val="75000"/>
                </a:schemeClr>
              </a:solidFill>
              <a:prstDash val="dash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9" name="直線接點 8"/>
            <p:cNvCxnSpPr/>
            <p:nvPr/>
          </p:nvCxnSpPr>
          <p:spPr bwMode="auto">
            <a:xfrm>
              <a:off x="5471768" y="620713"/>
              <a:ext cx="0" cy="6237287"/>
            </a:xfrm>
            <a:prstGeom prst="line">
              <a:avLst/>
            </a:prstGeom>
            <a:solidFill>
              <a:srgbClr val="095CC4"/>
            </a:solidFill>
            <a:ln w="3175" cap="flat" cmpd="sng" algn="ctr">
              <a:solidFill>
                <a:schemeClr val="accent5">
                  <a:lumMod val="75000"/>
                </a:schemeClr>
              </a:solidFill>
              <a:prstDash val="dash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直線接點 9"/>
            <p:cNvCxnSpPr/>
            <p:nvPr/>
          </p:nvCxnSpPr>
          <p:spPr bwMode="auto">
            <a:xfrm>
              <a:off x="7200378" y="620713"/>
              <a:ext cx="0" cy="6237287"/>
            </a:xfrm>
            <a:prstGeom prst="line">
              <a:avLst/>
            </a:prstGeom>
            <a:solidFill>
              <a:srgbClr val="095CC4"/>
            </a:solidFill>
            <a:ln w="3175" cap="flat" cmpd="sng" algn="ctr">
              <a:solidFill>
                <a:schemeClr val="accent5">
                  <a:lumMod val="75000"/>
                </a:schemeClr>
              </a:solidFill>
              <a:prstDash val="dash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直線接點 10"/>
            <p:cNvCxnSpPr/>
            <p:nvPr/>
          </p:nvCxnSpPr>
          <p:spPr bwMode="auto">
            <a:xfrm>
              <a:off x="8892480" y="620713"/>
              <a:ext cx="0" cy="6237287"/>
            </a:xfrm>
            <a:prstGeom prst="line">
              <a:avLst/>
            </a:prstGeom>
            <a:solidFill>
              <a:srgbClr val="095CC4"/>
            </a:solidFill>
            <a:ln w="3175" cap="flat" cmpd="sng" algn="ctr">
              <a:solidFill>
                <a:schemeClr val="accent5">
                  <a:lumMod val="75000"/>
                </a:schemeClr>
              </a:solidFill>
              <a:prstDash val="dash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直線接點 11"/>
            <p:cNvCxnSpPr/>
            <p:nvPr/>
          </p:nvCxnSpPr>
          <p:spPr bwMode="auto">
            <a:xfrm>
              <a:off x="287524" y="620713"/>
              <a:ext cx="0" cy="6237287"/>
            </a:xfrm>
            <a:prstGeom prst="line">
              <a:avLst/>
            </a:prstGeom>
            <a:solidFill>
              <a:srgbClr val="095CC4"/>
            </a:solidFill>
            <a:ln w="3175" cap="flat" cmpd="sng" algn="ctr">
              <a:solidFill>
                <a:schemeClr val="accent5">
                  <a:lumMod val="75000"/>
                </a:schemeClr>
              </a:solidFill>
              <a:prstDash val="dash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直線接點 12"/>
            <p:cNvCxnSpPr/>
            <p:nvPr/>
          </p:nvCxnSpPr>
          <p:spPr bwMode="auto">
            <a:xfrm>
              <a:off x="1151036" y="620713"/>
              <a:ext cx="0" cy="6237287"/>
            </a:xfrm>
            <a:prstGeom prst="line">
              <a:avLst/>
            </a:prstGeom>
            <a:solidFill>
              <a:srgbClr val="095CC4"/>
            </a:solidFill>
            <a:ln w="3175" cap="flat" cmpd="sng" algn="ctr">
              <a:solidFill>
                <a:schemeClr val="accent5">
                  <a:lumMod val="75000"/>
                </a:schemeClr>
              </a:solidFill>
              <a:prstDash val="dash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直線接點 13"/>
            <p:cNvCxnSpPr/>
            <p:nvPr/>
          </p:nvCxnSpPr>
          <p:spPr bwMode="auto">
            <a:xfrm>
              <a:off x="2879646" y="620713"/>
              <a:ext cx="0" cy="6237287"/>
            </a:xfrm>
            <a:prstGeom prst="line">
              <a:avLst/>
            </a:prstGeom>
            <a:solidFill>
              <a:srgbClr val="095CC4"/>
            </a:solidFill>
            <a:ln w="3175" cap="flat" cmpd="sng" algn="ctr">
              <a:solidFill>
                <a:schemeClr val="accent5">
                  <a:lumMod val="75000"/>
                </a:schemeClr>
              </a:solidFill>
              <a:prstDash val="dash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直線接點 14"/>
            <p:cNvCxnSpPr/>
            <p:nvPr/>
          </p:nvCxnSpPr>
          <p:spPr bwMode="auto">
            <a:xfrm>
              <a:off x="4608257" y="620713"/>
              <a:ext cx="0" cy="6237287"/>
            </a:xfrm>
            <a:prstGeom prst="line">
              <a:avLst/>
            </a:prstGeom>
            <a:solidFill>
              <a:srgbClr val="095CC4"/>
            </a:solidFill>
            <a:ln w="3175" cap="flat" cmpd="sng" algn="ctr">
              <a:solidFill>
                <a:schemeClr val="accent5">
                  <a:lumMod val="75000"/>
                </a:schemeClr>
              </a:solidFill>
              <a:prstDash val="dash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直線接點 15"/>
            <p:cNvCxnSpPr/>
            <p:nvPr/>
          </p:nvCxnSpPr>
          <p:spPr bwMode="auto">
            <a:xfrm>
              <a:off x="6336867" y="620713"/>
              <a:ext cx="0" cy="6237287"/>
            </a:xfrm>
            <a:prstGeom prst="line">
              <a:avLst/>
            </a:prstGeom>
            <a:solidFill>
              <a:srgbClr val="095CC4"/>
            </a:solidFill>
            <a:ln w="3175" cap="flat" cmpd="sng" algn="ctr">
              <a:solidFill>
                <a:schemeClr val="accent5">
                  <a:lumMod val="75000"/>
                </a:schemeClr>
              </a:solidFill>
              <a:prstDash val="dash"/>
              <a:miter lim="0"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直線接點 16"/>
            <p:cNvCxnSpPr/>
            <p:nvPr/>
          </p:nvCxnSpPr>
          <p:spPr bwMode="auto">
            <a:xfrm>
              <a:off x="8063890" y="620713"/>
              <a:ext cx="0" cy="6237287"/>
            </a:xfrm>
            <a:prstGeom prst="line">
              <a:avLst/>
            </a:prstGeom>
            <a:solidFill>
              <a:srgbClr val="095CC4"/>
            </a:solidFill>
            <a:ln w="3175" cap="flat" cmpd="sng" algn="ctr">
              <a:solidFill>
                <a:schemeClr val="accent5">
                  <a:lumMod val="75000"/>
                </a:schemeClr>
              </a:solidFill>
              <a:prstDash val="dash"/>
              <a:miter lim="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" name="群組 176"/>
          <p:cNvGrpSpPr>
            <a:grpSpLocks/>
          </p:cNvGrpSpPr>
          <p:nvPr/>
        </p:nvGrpSpPr>
        <p:grpSpPr bwMode="auto">
          <a:xfrm>
            <a:off x="287338" y="4268788"/>
            <a:ext cx="8640762" cy="287337"/>
            <a:chOff x="287524" y="3896717"/>
            <a:chExt cx="8640856" cy="287338"/>
          </a:xfrm>
        </p:grpSpPr>
        <p:sp>
          <p:nvSpPr>
            <p:cNvPr id="19" name="Rectangle 54"/>
            <p:cNvSpPr>
              <a:spLocks noChangeArrowheads="1"/>
            </p:cNvSpPr>
            <p:nvPr/>
          </p:nvSpPr>
          <p:spPr bwMode="auto">
            <a:xfrm>
              <a:off x="287524" y="3896717"/>
              <a:ext cx="863992" cy="287338"/>
            </a:xfrm>
            <a:prstGeom prst="rect">
              <a:avLst/>
            </a:prstGeom>
            <a:solidFill>
              <a:schemeClr val="bg1"/>
            </a:solidFill>
            <a:ln w="9525">
              <a:miter lim="800000"/>
              <a:headEnd/>
              <a:tailEnd/>
            </a:ln>
            <a:effectLst/>
            <a:scene3d>
              <a:camera prst="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>
                  <a:lumMod val="95000"/>
                </a:schemeClr>
              </a:extrusionClr>
            </a:sp3d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+mn-cs"/>
                </a:rPr>
                <a:t>2006</a:t>
              </a:r>
              <a:endParaRPr kumimoji="1" lang="zh-TW" alt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endParaRPr>
            </a:p>
          </p:txBody>
        </p:sp>
        <p:sp>
          <p:nvSpPr>
            <p:cNvPr id="20" name="Rectangle 53"/>
            <p:cNvSpPr>
              <a:spLocks noChangeArrowheads="1"/>
            </p:cNvSpPr>
            <p:nvPr/>
          </p:nvSpPr>
          <p:spPr bwMode="auto">
            <a:xfrm>
              <a:off x="1151620" y="3896717"/>
              <a:ext cx="863992" cy="2873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miter lim="800000"/>
              <a:headEnd/>
              <a:tailEnd/>
            </a:ln>
            <a:effectLst/>
            <a:scene3d>
              <a:camera prst="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>
                  <a:lumMod val="95000"/>
                </a:schemeClr>
              </a:extrusionClr>
            </a:sp3d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+mn-cs"/>
                </a:rPr>
                <a:t>2007</a:t>
              </a:r>
              <a:endParaRPr kumimoji="1" lang="zh-TW" alt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endParaRPr>
            </a:p>
          </p:txBody>
        </p:sp>
        <p:sp>
          <p:nvSpPr>
            <p:cNvPr id="21" name="Rectangle 54"/>
            <p:cNvSpPr>
              <a:spLocks noChangeArrowheads="1"/>
            </p:cNvSpPr>
            <p:nvPr/>
          </p:nvSpPr>
          <p:spPr bwMode="auto">
            <a:xfrm>
              <a:off x="2015716" y="3896717"/>
              <a:ext cx="863992" cy="287338"/>
            </a:xfrm>
            <a:prstGeom prst="rect">
              <a:avLst/>
            </a:prstGeom>
            <a:solidFill>
              <a:schemeClr val="bg1"/>
            </a:solidFill>
            <a:ln w="9525">
              <a:miter lim="800000"/>
              <a:headEnd/>
              <a:tailEnd/>
            </a:ln>
            <a:effectLst/>
            <a:scene3d>
              <a:camera prst="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>
                  <a:lumMod val="95000"/>
                </a:schemeClr>
              </a:extrusionClr>
            </a:sp3d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+mn-cs"/>
                </a:rPr>
                <a:t>2008</a:t>
              </a:r>
              <a:endParaRPr kumimoji="1" lang="zh-TW" alt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endParaRPr>
            </a:p>
          </p:txBody>
        </p:sp>
        <p:sp>
          <p:nvSpPr>
            <p:cNvPr id="22" name="Rectangle 53"/>
            <p:cNvSpPr>
              <a:spLocks noChangeArrowheads="1"/>
            </p:cNvSpPr>
            <p:nvPr/>
          </p:nvSpPr>
          <p:spPr bwMode="auto">
            <a:xfrm>
              <a:off x="2879812" y="3896717"/>
              <a:ext cx="863992" cy="2873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miter lim="800000"/>
              <a:headEnd/>
              <a:tailEnd/>
            </a:ln>
            <a:effectLst/>
            <a:scene3d>
              <a:camera prst="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>
                  <a:lumMod val="95000"/>
                </a:schemeClr>
              </a:extrusionClr>
            </a:sp3d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+mn-cs"/>
                </a:rPr>
                <a:t>2009</a:t>
              </a:r>
              <a:endParaRPr kumimoji="1" lang="zh-TW" alt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endParaRPr>
            </a:p>
          </p:txBody>
        </p:sp>
        <p:sp>
          <p:nvSpPr>
            <p:cNvPr id="23" name="Rectangle 54"/>
            <p:cNvSpPr>
              <a:spLocks noChangeArrowheads="1"/>
            </p:cNvSpPr>
            <p:nvPr/>
          </p:nvSpPr>
          <p:spPr bwMode="auto">
            <a:xfrm>
              <a:off x="3743908" y="3896717"/>
              <a:ext cx="863992" cy="287338"/>
            </a:xfrm>
            <a:prstGeom prst="rect">
              <a:avLst/>
            </a:prstGeom>
            <a:solidFill>
              <a:schemeClr val="bg1"/>
            </a:solidFill>
            <a:ln w="9525">
              <a:miter lim="800000"/>
              <a:headEnd/>
              <a:tailEnd/>
            </a:ln>
            <a:effectLst/>
            <a:scene3d>
              <a:camera prst="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>
                  <a:lumMod val="95000"/>
                </a:schemeClr>
              </a:extrusionClr>
            </a:sp3d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+mn-cs"/>
                </a:rPr>
                <a:t>2010</a:t>
              </a:r>
              <a:endParaRPr kumimoji="1" lang="zh-TW" alt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endParaRPr>
            </a:p>
          </p:txBody>
        </p:sp>
        <p:sp>
          <p:nvSpPr>
            <p:cNvPr id="24" name="Rectangle 53"/>
            <p:cNvSpPr>
              <a:spLocks noChangeArrowheads="1"/>
            </p:cNvSpPr>
            <p:nvPr/>
          </p:nvSpPr>
          <p:spPr bwMode="auto">
            <a:xfrm>
              <a:off x="4608004" y="3896717"/>
              <a:ext cx="863992" cy="2873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miter lim="800000"/>
              <a:headEnd/>
              <a:tailEnd/>
            </a:ln>
            <a:effectLst/>
            <a:scene3d>
              <a:camera prst="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>
                  <a:lumMod val="95000"/>
                </a:schemeClr>
              </a:extrusionClr>
            </a:sp3d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+mn-cs"/>
                </a:rPr>
                <a:t>2011</a:t>
              </a:r>
              <a:endParaRPr kumimoji="1" lang="zh-TW" alt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endParaRPr>
            </a:p>
          </p:txBody>
        </p:sp>
        <p:sp>
          <p:nvSpPr>
            <p:cNvPr id="25" name="Rectangle 54"/>
            <p:cNvSpPr>
              <a:spLocks noChangeArrowheads="1"/>
            </p:cNvSpPr>
            <p:nvPr/>
          </p:nvSpPr>
          <p:spPr bwMode="auto">
            <a:xfrm>
              <a:off x="5472100" y="3896717"/>
              <a:ext cx="863992" cy="287338"/>
            </a:xfrm>
            <a:prstGeom prst="rect">
              <a:avLst/>
            </a:prstGeom>
            <a:solidFill>
              <a:schemeClr val="bg1"/>
            </a:solidFill>
            <a:ln w="9525">
              <a:miter lim="800000"/>
              <a:headEnd/>
              <a:tailEnd/>
            </a:ln>
            <a:effectLst/>
            <a:scene3d>
              <a:camera prst="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>
                  <a:lumMod val="95000"/>
                </a:schemeClr>
              </a:extrusionClr>
            </a:sp3d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+mn-cs"/>
                </a:rPr>
                <a:t>2012</a:t>
              </a:r>
              <a:endParaRPr kumimoji="1" lang="zh-TW" alt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endParaRPr>
            </a:p>
          </p:txBody>
        </p:sp>
        <p:sp>
          <p:nvSpPr>
            <p:cNvPr id="26" name="Rectangle 53"/>
            <p:cNvSpPr>
              <a:spLocks noChangeArrowheads="1"/>
            </p:cNvSpPr>
            <p:nvPr/>
          </p:nvSpPr>
          <p:spPr bwMode="auto">
            <a:xfrm>
              <a:off x="6336196" y="3896717"/>
              <a:ext cx="863992" cy="2873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miter lim="800000"/>
              <a:headEnd/>
              <a:tailEnd/>
            </a:ln>
            <a:effectLst/>
            <a:scene3d>
              <a:camera prst="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>
                  <a:lumMod val="95000"/>
                </a:schemeClr>
              </a:extrusionClr>
            </a:sp3d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+mn-cs"/>
                </a:rPr>
                <a:t>2013</a:t>
              </a:r>
              <a:endParaRPr kumimoji="1" lang="zh-TW" alt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endParaRPr>
            </a:p>
          </p:txBody>
        </p:sp>
        <p:sp>
          <p:nvSpPr>
            <p:cNvPr id="27" name="Rectangle 54"/>
            <p:cNvSpPr>
              <a:spLocks noChangeArrowheads="1"/>
            </p:cNvSpPr>
            <p:nvPr/>
          </p:nvSpPr>
          <p:spPr bwMode="auto">
            <a:xfrm>
              <a:off x="7200292" y="3896717"/>
              <a:ext cx="863992" cy="287338"/>
            </a:xfrm>
            <a:prstGeom prst="rect">
              <a:avLst/>
            </a:prstGeom>
            <a:solidFill>
              <a:schemeClr val="bg1"/>
            </a:solidFill>
            <a:ln w="9525">
              <a:miter lim="800000"/>
              <a:headEnd/>
              <a:tailEnd/>
            </a:ln>
            <a:effectLst/>
            <a:scene3d>
              <a:camera prst="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>
                  <a:lumMod val="95000"/>
                </a:schemeClr>
              </a:extrusionClr>
            </a:sp3d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+mn-cs"/>
                </a:rPr>
                <a:t>2014</a:t>
              </a:r>
              <a:endParaRPr kumimoji="1" lang="zh-TW" alt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endParaRPr>
            </a:p>
          </p:txBody>
        </p:sp>
        <p:sp>
          <p:nvSpPr>
            <p:cNvPr id="28" name="Rectangle 53"/>
            <p:cNvSpPr>
              <a:spLocks noChangeArrowheads="1"/>
            </p:cNvSpPr>
            <p:nvPr/>
          </p:nvSpPr>
          <p:spPr bwMode="auto">
            <a:xfrm>
              <a:off x="8064388" y="3896717"/>
              <a:ext cx="863992" cy="2873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miter lim="800000"/>
              <a:headEnd/>
              <a:tailEnd/>
            </a:ln>
            <a:effectLst/>
            <a:scene3d>
              <a:camera prst="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>
                  <a:lumMod val="95000"/>
                </a:schemeClr>
              </a:extrusionClr>
            </a:sp3d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+mn-cs"/>
                </a:rPr>
                <a:t>2015</a:t>
              </a:r>
              <a:endParaRPr kumimoji="1" lang="zh-TW" alt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endParaRPr>
            </a:p>
          </p:txBody>
        </p:sp>
      </p:grpSp>
      <p:cxnSp>
        <p:nvCxnSpPr>
          <p:cNvPr id="156" name="直線接點 133"/>
          <p:cNvCxnSpPr>
            <a:cxnSpLocks noChangeShapeType="1"/>
          </p:cNvCxnSpPr>
          <p:nvPr/>
        </p:nvCxnSpPr>
        <p:spPr bwMode="auto">
          <a:xfrm>
            <a:off x="9108504" y="620713"/>
            <a:ext cx="0" cy="6237287"/>
          </a:xfrm>
          <a:prstGeom prst="line">
            <a:avLst/>
          </a:prstGeom>
          <a:noFill/>
          <a:ln w="50800" cap="rnd" algn="ctr">
            <a:solidFill>
              <a:srgbClr val="FF00FF">
                <a:alpha val="32156"/>
              </a:srgbClr>
            </a:solidFill>
            <a:prstDash val="sysDot"/>
            <a:miter lim="0"/>
            <a:headEnd/>
            <a:tailEnd/>
          </a:ln>
          <a:effectLst>
            <a:outerShdw dist="12700" dir="2700000" algn="tl" rotWithShape="0">
              <a:schemeClr val="bg1"/>
            </a:outerShdw>
          </a:effectLst>
        </p:spPr>
      </p:cxnSp>
      <p:sp>
        <p:nvSpPr>
          <p:cNvPr id="33799" name="Rectangle 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超明體(P)" pitchFamily="2" charset="-120"/>
                <a:ea typeface="華康超明體(P)" pitchFamily="2" charset="-120"/>
                <a:cs typeface="+mn-cs"/>
              </a:rPr>
              <a:t>臺大教學 十年維新</a:t>
            </a:r>
            <a:endParaRPr kumimoji="1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超明體(P)" pitchFamily="2" charset="-120"/>
              <a:ea typeface="華康超明體(P)" pitchFamily="2" charset="-120"/>
              <a:cs typeface="+mn-cs"/>
            </a:endParaRPr>
          </a:p>
        </p:txBody>
      </p:sp>
      <p:grpSp>
        <p:nvGrpSpPr>
          <p:cNvPr id="77" name="群組 76"/>
          <p:cNvGrpSpPr/>
          <p:nvPr/>
        </p:nvGrpSpPr>
        <p:grpSpPr>
          <a:xfrm>
            <a:off x="6373431" y="1365400"/>
            <a:ext cx="2734565" cy="2859187"/>
            <a:chOff x="6373431" y="1365400"/>
            <a:chExt cx="2734565" cy="2859187"/>
          </a:xfrm>
        </p:grpSpPr>
        <p:grpSp>
          <p:nvGrpSpPr>
            <p:cNvPr id="57" name="群組 371"/>
            <p:cNvGrpSpPr>
              <a:grpSpLocks/>
            </p:cNvGrpSpPr>
            <p:nvPr/>
          </p:nvGrpSpPr>
          <p:grpSpPr bwMode="auto">
            <a:xfrm>
              <a:off x="8028384" y="1725442"/>
              <a:ext cx="1079612" cy="2489620"/>
              <a:chOff x="5939403" y="1808825"/>
              <a:chExt cx="1080460" cy="2491401"/>
            </a:xfrm>
          </p:grpSpPr>
          <p:sp>
            <p:nvSpPr>
              <p:cNvPr id="222" name="五邊形 221"/>
              <p:cNvSpPr/>
              <p:nvPr/>
            </p:nvSpPr>
            <p:spPr bwMode="auto">
              <a:xfrm>
                <a:off x="5939403" y="1845360"/>
                <a:ext cx="1080460" cy="251004"/>
              </a:xfrm>
              <a:prstGeom prst="homePlate">
                <a:avLst/>
              </a:prstGeom>
              <a:solidFill>
                <a:srgbClr val="AFAFFF"/>
              </a:solidFill>
              <a:ln w="3175" cap="flat" cmpd="sng" algn="ctr">
                <a:solidFill>
                  <a:srgbClr val="6600CC"/>
                </a:solidFill>
                <a:prstDash val="solid"/>
                <a:miter lim="0"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txBody>
              <a:bodyPr lIns="50800" tIns="50800" rIns="50800" bIns="50800" anchor="ctr"/>
              <a:lstStyle/>
              <a:p>
                <a:pPr marL="3175" marR="0" lvl="0" indent="0" algn="l" defTabSz="4111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1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華康中黑體(P)" pitchFamily="2" charset="-120"/>
                    <a:ea typeface="華康中黑體(P)" pitchFamily="2" charset="-120"/>
                    <a:cs typeface="Times New Roman" pitchFamily="18" charset="0"/>
                  </a:rPr>
                  <a:t>臺灣通識學會</a:t>
                </a:r>
                <a:endParaRPr kumimoji="1" lang="zh-TW" altLang="en-US" sz="11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華康中黑體(P)" pitchFamily="2" charset="-120"/>
                  <a:ea typeface="華康中黑體(P)" pitchFamily="2" charset="-120"/>
                  <a:cs typeface="Times New Roman" pitchFamily="18" charset="0"/>
                </a:endParaRPr>
              </a:p>
            </p:txBody>
          </p:sp>
          <p:cxnSp>
            <p:nvCxnSpPr>
              <p:cNvPr id="223" name="直線接點 299"/>
              <p:cNvCxnSpPr>
                <a:cxnSpLocks noChangeShapeType="1"/>
              </p:cNvCxnSpPr>
              <p:nvPr/>
            </p:nvCxnSpPr>
            <p:spPr bwMode="auto">
              <a:xfrm flipV="1">
                <a:off x="5939405" y="1808825"/>
                <a:ext cx="0" cy="2491401"/>
              </a:xfrm>
              <a:prstGeom prst="line">
                <a:avLst/>
              </a:prstGeom>
              <a:noFill/>
              <a:ln w="9525" algn="ctr">
                <a:solidFill>
                  <a:srgbClr val="6600CC"/>
                </a:solidFill>
                <a:miter lim="0"/>
                <a:headEnd/>
                <a:tailEnd type="oval" w="med" len="med"/>
              </a:ln>
            </p:spPr>
          </p:cxnSp>
        </p:grpSp>
        <p:grpSp>
          <p:nvGrpSpPr>
            <p:cNvPr id="46" name="群組 338"/>
            <p:cNvGrpSpPr>
              <a:grpSpLocks/>
            </p:cNvGrpSpPr>
            <p:nvPr/>
          </p:nvGrpSpPr>
          <p:grpSpPr bwMode="auto">
            <a:xfrm>
              <a:off x="7632023" y="1365400"/>
              <a:ext cx="1008525" cy="2856012"/>
              <a:chOff x="5931222" y="1846747"/>
              <a:chExt cx="1008575" cy="2855771"/>
            </a:xfrm>
          </p:grpSpPr>
          <p:sp>
            <p:nvSpPr>
              <p:cNvPr id="161" name="五邊形 160"/>
              <p:cNvSpPr/>
              <p:nvPr/>
            </p:nvSpPr>
            <p:spPr bwMode="auto">
              <a:xfrm>
                <a:off x="5931685" y="1882535"/>
                <a:ext cx="1008112" cy="250804"/>
              </a:xfrm>
              <a:prstGeom prst="homePlate">
                <a:avLst/>
              </a:prstGeom>
              <a:solidFill>
                <a:srgbClr val="003399"/>
              </a:solidFill>
              <a:ln w="3175" cap="flat" cmpd="sng" algn="ctr">
                <a:solidFill>
                  <a:schemeClr val="tx1"/>
                </a:solidFill>
                <a:prstDash val="solid"/>
                <a:miter lim="0"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txBody>
              <a:bodyPr lIns="50800" tIns="50800" rIns="50800" bIns="50800" anchor="ctr"/>
              <a:lstStyle/>
              <a:p>
                <a:pPr marL="3175" marR="0" lvl="0" indent="0" algn="ctr" defTabSz="4111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華康中黑體(P)" pitchFamily="2" charset="-120"/>
                    <a:ea typeface="華康中黑體(P)" pitchFamily="2" charset="-120"/>
                    <a:cs typeface="Times New Roman" pitchFamily="18" charset="0"/>
                  </a:rPr>
                  <a:t>三校聯盟</a:t>
                </a:r>
                <a:endParaRPr kumimoji="1" lang="zh-TW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華康中黑體(P)" pitchFamily="2" charset="-120"/>
                  <a:ea typeface="華康中黑體(P)" pitchFamily="2" charset="-120"/>
                  <a:cs typeface="Times New Roman" pitchFamily="18" charset="0"/>
                </a:endParaRPr>
              </a:p>
            </p:txBody>
          </p:sp>
          <p:cxnSp>
            <p:nvCxnSpPr>
              <p:cNvPr id="162" name="直線接點 299"/>
              <p:cNvCxnSpPr>
                <a:cxnSpLocks noChangeShapeType="1"/>
                <a:stCxn id="27" idx="0"/>
              </p:cNvCxnSpPr>
              <p:nvPr/>
            </p:nvCxnSpPr>
            <p:spPr bwMode="auto">
              <a:xfrm flipV="1">
                <a:off x="5931222" y="1846747"/>
                <a:ext cx="314" cy="285577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miter lim="0"/>
                <a:headEnd/>
                <a:tailEnd type="oval" w="med" len="med"/>
              </a:ln>
              <a:effectLst>
                <a:outerShdw blurRad="50800" dist="38100" dir="2700000" algn="tl" rotWithShape="0">
                  <a:schemeClr val="tx1">
                    <a:alpha val="50000"/>
                  </a:schemeClr>
                </a:outerShdw>
              </a:effectLst>
            </p:spPr>
          </p:cxnSp>
        </p:grpSp>
        <p:grpSp>
          <p:nvGrpSpPr>
            <p:cNvPr id="53" name="群組 286"/>
            <p:cNvGrpSpPr>
              <a:grpSpLocks/>
            </p:cNvGrpSpPr>
            <p:nvPr/>
          </p:nvGrpSpPr>
          <p:grpSpPr bwMode="auto">
            <a:xfrm>
              <a:off x="7524836" y="2060080"/>
              <a:ext cx="1295636" cy="2154982"/>
              <a:chOff x="5940151" y="1808828"/>
              <a:chExt cx="1293930" cy="2156637"/>
            </a:xfrm>
          </p:grpSpPr>
          <p:sp>
            <p:nvSpPr>
              <p:cNvPr id="185" name="五邊形 184"/>
              <p:cNvSpPr/>
              <p:nvPr/>
            </p:nvSpPr>
            <p:spPr bwMode="auto">
              <a:xfrm>
                <a:off x="5940151" y="1845364"/>
                <a:ext cx="1293930" cy="251018"/>
              </a:xfrm>
              <a:prstGeom prst="homePlate">
                <a:avLst/>
              </a:prstGeom>
              <a:solidFill>
                <a:srgbClr val="F2E8FC"/>
              </a:solidFill>
              <a:ln w="3175" cap="flat" cmpd="sng" algn="ctr">
                <a:solidFill>
                  <a:srgbClr val="6600CC"/>
                </a:solidFill>
                <a:prstDash val="solid"/>
                <a:miter lim="0"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txBody>
              <a:bodyPr lIns="50800" tIns="50800" rIns="50800" bIns="50800" anchor="ctr"/>
              <a:lstStyle/>
              <a:p>
                <a:pPr marL="3175" marR="0" lvl="0" indent="0" algn="l" defTabSz="4111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6600CC"/>
                    </a:solidFill>
                    <a:effectLst/>
                    <a:uLnTx/>
                    <a:uFillTx/>
                    <a:latin typeface="Times New Roman" pitchFamily="18" charset="0"/>
                    <a:ea typeface="華康楷書體W5(P)" pitchFamily="2" charset="-120"/>
                    <a:cs typeface="Times New Roman" pitchFamily="18" charset="0"/>
                  </a:rPr>
                  <a:t>GET Peer-Review</a:t>
                </a:r>
                <a:endParaRPr kumimoji="1" lang="zh-TW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Times New Roman" pitchFamily="18" charset="0"/>
                  <a:ea typeface="華康楷書體W5(P)" pitchFamily="2" charset="-120"/>
                  <a:cs typeface="Times New Roman" pitchFamily="18" charset="0"/>
                </a:endParaRPr>
              </a:p>
            </p:txBody>
          </p:sp>
          <p:cxnSp>
            <p:nvCxnSpPr>
              <p:cNvPr id="186" name="直線接點 299"/>
              <p:cNvCxnSpPr>
                <a:cxnSpLocks noChangeShapeType="1"/>
              </p:cNvCxnSpPr>
              <p:nvPr/>
            </p:nvCxnSpPr>
            <p:spPr bwMode="auto">
              <a:xfrm flipV="1">
                <a:off x="5940154" y="1808828"/>
                <a:ext cx="0" cy="2156637"/>
              </a:xfrm>
              <a:prstGeom prst="line">
                <a:avLst/>
              </a:prstGeom>
              <a:noFill/>
              <a:ln w="9525" algn="ctr">
                <a:solidFill>
                  <a:srgbClr val="6600CC"/>
                </a:solidFill>
                <a:miter lim="0"/>
                <a:headEnd/>
                <a:tailEnd type="oval" w="med" len="med"/>
              </a:ln>
            </p:spPr>
          </p:cxnSp>
        </p:grpSp>
        <p:grpSp>
          <p:nvGrpSpPr>
            <p:cNvPr id="55" name="群組 371"/>
            <p:cNvGrpSpPr>
              <a:grpSpLocks/>
            </p:cNvGrpSpPr>
            <p:nvPr/>
          </p:nvGrpSpPr>
          <p:grpSpPr bwMode="auto">
            <a:xfrm>
              <a:off x="7812360" y="2421704"/>
              <a:ext cx="576064" cy="1800200"/>
              <a:chOff x="5939408" y="1808822"/>
              <a:chExt cx="576517" cy="1801487"/>
            </a:xfrm>
          </p:grpSpPr>
          <p:sp>
            <p:nvSpPr>
              <p:cNvPr id="210" name="五邊形 209"/>
              <p:cNvSpPr/>
              <p:nvPr/>
            </p:nvSpPr>
            <p:spPr bwMode="auto">
              <a:xfrm>
                <a:off x="5939408" y="1845360"/>
                <a:ext cx="576517" cy="251004"/>
              </a:xfrm>
              <a:prstGeom prst="homePlate">
                <a:avLst/>
              </a:prstGeom>
              <a:solidFill>
                <a:srgbClr val="AFAFFF"/>
              </a:solidFill>
              <a:ln w="3175" cap="flat" cmpd="sng" algn="ctr">
                <a:solidFill>
                  <a:schemeClr val="tx1"/>
                </a:solidFill>
                <a:prstDash val="solid"/>
                <a:miter lim="0"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txBody>
              <a:bodyPr lIns="50800" tIns="50800" rIns="50800" bIns="50800" anchor="ctr"/>
              <a:lstStyle/>
              <a:p>
                <a:pPr marL="3175" marR="0" lvl="0" indent="0" algn="ctr" defTabSz="4111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1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華康楷書體W5(P)" pitchFamily="2" charset="-120"/>
                    <a:cs typeface="Arial" pitchFamily="34" charset="0"/>
                  </a:rPr>
                  <a:t>TPOD</a:t>
                </a:r>
                <a:endParaRPr kumimoji="1" lang="zh-TW" altLang="en-US" sz="11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華康楷書體W5(P)" pitchFamily="2" charset="-120"/>
                  <a:cs typeface="Arial" pitchFamily="34" charset="0"/>
                </a:endParaRPr>
              </a:p>
            </p:txBody>
          </p:sp>
          <p:cxnSp>
            <p:nvCxnSpPr>
              <p:cNvPr id="211" name="直線接點 299"/>
              <p:cNvCxnSpPr>
                <a:cxnSpLocks noChangeShapeType="1"/>
              </p:cNvCxnSpPr>
              <p:nvPr/>
            </p:nvCxnSpPr>
            <p:spPr bwMode="auto">
              <a:xfrm flipV="1">
                <a:off x="5940152" y="1808822"/>
                <a:ext cx="0" cy="180148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miter lim="0"/>
                <a:headEnd/>
                <a:tailEnd type="oval" w="med" len="med"/>
              </a:ln>
            </p:spPr>
          </p:cxnSp>
        </p:grpSp>
        <p:pic>
          <p:nvPicPr>
            <p:cNvPr id="263" name="Picture 2" descr="F:\F\slide stock\Slide2014\Union 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67789" y="1420474"/>
              <a:ext cx="684501" cy="528649"/>
            </a:xfrm>
            <a:prstGeom prst="rect">
              <a:avLst/>
            </a:prstGeom>
            <a:noFill/>
          </p:spPr>
        </p:pic>
        <p:grpSp>
          <p:nvGrpSpPr>
            <p:cNvPr id="43" name="群組 286"/>
            <p:cNvGrpSpPr>
              <a:grpSpLocks/>
            </p:cNvGrpSpPr>
            <p:nvPr/>
          </p:nvGrpSpPr>
          <p:grpSpPr bwMode="auto">
            <a:xfrm>
              <a:off x="6373431" y="2060082"/>
              <a:ext cx="1189037" cy="2164505"/>
              <a:chOff x="5940151" y="1808828"/>
              <a:chExt cx="1187471" cy="2166167"/>
            </a:xfrm>
          </p:grpSpPr>
          <p:sp>
            <p:nvSpPr>
              <p:cNvPr id="30" name="五邊形 29"/>
              <p:cNvSpPr/>
              <p:nvPr/>
            </p:nvSpPr>
            <p:spPr bwMode="auto">
              <a:xfrm>
                <a:off x="5940151" y="1845364"/>
                <a:ext cx="1187471" cy="251018"/>
              </a:xfrm>
              <a:prstGeom prst="homePlate">
                <a:avLst/>
              </a:prstGeom>
              <a:solidFill>
                <a:srgbClr val="F2E8FC"/>
              </a:solidFill>
              <a:ln w="3175" cap="flat" cmpd="sng" algn="ctr">
                <a:solidFill>
                  <a:srgbClr val="6600CC"/>
                </a:solidFill>
                <a:prstDash val="solid"/>
                <a:miter lim="0"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txBody>
              <a:bodyPr lIns="50800" tIns="50800" rIns="50800" bIns="50800" anchor="ctr"/>
              <a:lstStyle/>
              <a:p>
                <a:pPr marL="3175" marR="0" lvl="0" indent="0" algn="l" defTabSz="4111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00CC"/>
                    </a:solidFill>
                    <a:effectLst/>
                    <a:uLnTx/>
                    <a:uFillTx/>
                    <a:latin typeface="Times New Roman" pitchFamily="18" charset="0"/>
                    <a:ea typeface="華康楷書體W5(P)" pitchFamily="2" charset="-120"/>
                    <a:cs typeface="Times New Roman" pitchFamily="18" charset="0"/>
                  </a:rPr>
                  <a:t>臺灣通識網 </a:t>
                </a:r>
                <a:r>
                  <a:rPr kumimoji="1" lang="en-US" altLang="zh-TW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00CC"/>
                    </a:solidFill>
                    <a:effectLst/>
                    <a:uLnTx/>
                    <a:uFillTx/>
                    <a:latin typeface="Times New Roman" pitchFamily="18" charset="0"/>
                    <a:ea typeface="華康楷書體W5(P)" pitchFamily="2" charset="-120"/>
                    <a:cs typeface="Times New Roman" pitchFamily="18" charset="0"/>
                  </a:rPr>
                  <a:t>GET</a:t>
                </a:r>
                <a:endParaRPr kumimoji="1" lang="zh-TW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Times New Roman" pitchFamily="18" charset="0"/>
                  <a:ea typeface="華康楷書體W5(P)" pitchFamily="2" charset="-120"/>
                  <a:cs typeface="Times New Roman" pitchFamily="18" charset="0"/>
                </a:endParaRPr>
              </a:p>
            </p:txBody>
          </p:sp>
          <p:cxnSp>
            <p:nvCxnSpPr>
              <p:cNvPr id="33927" name="直線接點 299"/>
              <p:cNvCxnSpPr>
                <a:cxnSpLocks noChangeShapeType="1"/>
              </p:cNvCxnSpPr>
              <p:nvPr/>
            </p:nvCxnSpPr>
            <p:spPr bwMode="auto">
              <a:xfrm flipV="1">
                <a:off x="5940154" y="1808828"/>
                <a:ext cx="0" cy="2166167"/>
              </a:xfrm>
              <a:prstGeom prst="line">
                <a:avLst/>
              </a:prstGeom>
              <a:noFill/>
              <a:ln w="9525" algn="ctr">
                <a:solidFill>
                  <a:srgbClr val="6600CC"/>
                </a:solidFill>
                <a:miter lim="0"/>
                <a:headEnd/>
                <a:tailEnd type="oval" w="med" len="med"/>
              </a:ln>
            </p:spPr>
          </p:cxnSp>
        </p:grpSp>
      </p:grpSp>
      <p:sp>
        <p:nvSpPr>
          <p:cNvPr id="200" name="Text Box 3"/>
          <p:cNvSpPr txBox="1">
            <a:spLocks noChangeArrowheads="1"/>
          </p:cNvSpPr>
          <p:nvPr/>
        </p:nvSpPr>
        <p:spPr bwMode="auto">
          <a:xfrm>
            <a:off x="8768471" y="0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 smtClean="0">
                <a:solidFill>
                  <a:schemeClr val="bg1"/>
                </a:solidFill>
              </a:rPr>
              <a:t>5</a:t>
            </a:r>
            <a:endParaRPr lang="en-US" altLang="zh-TW" b="1" dirty="0">
              <a:solidFill>
                <a:schemeClr val="bg1"/>
              </a:solidFill>
            </a:endParaRPr>
          </a:p>
        </p:txBody>
      </p:sp>
      <p:grpSp>
        <p:nvGrpSpPr>
          <p:cNvPr id="78" name="群組 77"/>
          <p:cNvGrpSpPr/>
          <p:nvPr/>
        </p:nvGrpSpPr>
        <p:grpSpPr>
          <a:xfrm>
            <a:off x="6113003" y="2421705"/>
            <a:ext cx="2958991" cy="4319666"/>
            <a:chOff x="6113003" y="2421705"/>
            <a:chExt cx="2958991" cy="4319666"/>
          </a:xfrm>
        </p:grpSpPr>
        <p:grpSp>
          <p:nvGrpSpPr>
            <p:cNvPr id="45" name="群組 338"/>
            <p:cNvGrpSpPr>
              <a:grpSpLocks/>
            </p:cNvGrpSpPr>
            <p:nvPr/>
          </p:nvGrpSpPr>
          <p:grpSpPr bwMode="auto">
            <a:xfrm>
              <a:off x="6113003" y="2421705"/>
              <a:ext cx="1043448" cy="1800199"/>
              <a:chOff x="5931536" y="1845331"/>
              <a:chExt cx="1008261" cy="1739259"/>
            </a:xfrm>
          </p:grpSpPr>
          <p:sp>
            <p:nvSpPr>
              <p:cNvPr id="71" name="五邊形 70"/>
              <p:cNvSpPr/>
              <p:nvPr/>
            </p:nvSpPr>
            <p:spPr bwMode="auto">
              <a:xfrm>
                <a:off x="5931685" y="1845331"/>
                <a:ext cx="1008112" cy="250804"/>
              </a:xfrm>
              <a:prstGeom prst="homePlate">
                <a:avLst/>
              </a:prstGeom>
              <a:solidFill>
                <a:schemeClr val="bg1">
                  <a:lumMod val="95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miter lim="0"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txBody>
              <a:bodyPr lIns="50800" tIns="50800" rIns="50800" bIns="50800" anchor="ctr"/>
              <a:lstStyle/>
              <a:p>
                <a:pPr marL="3175" marR="0" lvl="0" indent="0" algn="l" defTabSz="4111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華康楷書體W5(P)" pitchFamily="2" charset="-120"/>
                    <a:cs typeface="Times New Roman" pitchFamily="18" charset="0"/>
                  </a:rPr>
                  <a:t>自辦評鑑認定</a:t>
                </a:r>
              </a:p>
            </p:txBody>
          </p:sp>
          <p:cxnSp>
            <p:nvCxnSpPr>
              <p:cNvPr id="33902" name="直線接點 299"/>
              <p:cNvCxnSpPr>
                <a:cxnSpLocks noChangeShapeType="1"/>
              </p:cNvCxnSpPr>
              <p:nvPr/>
            </p:nvCxnSpPr>
            <p:spPr bwMode="auto">
              <a:xfrm flipV="1">
                <a:off x="5931536" y="1846747"/>
                <a:ext cx="0" cy="173784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miter lim="0"/>
                <a:headEnd/>
                <a:tailEnd type="oval" w="med" len="med"/>
              </a:ln>
            </p:spPr>
          </p:cxnSp>
        </p:grpSp>
        <p:grpSp>
          <p:nvGrpSpPr>
            <p:cNvPr id="58" name="群組 375"/>
            <p:cNvGrpSpPr>
              <a:grpSpLocks/>
            </p:cNvGrpSpPr>
            <p:nvPr/>
          </p:nvGrpSpPr>
          <p:grpSpPr bwMode="auto">
            <a:xfrm>
              <a:off x="7884368" y="2781745"/>
              <a:ext cx="1008062" cy="1440160"/>
              <a:chOff x="5938071" y="1808827"/>
              <a:chExt cx="1008111" cy="1440250"/>
            </a:xfrm>
          </p:grpSpPr>
          <p:sp>
            <p:nvSpPr>
              <p:cNvPr id="173" name="五邊形 172"/>
              <p:cNvSpPr/>
              <p:nvPr/>
            </p:nvSpPr>
            <p:spPr bwMode="auto">
              <a:xfrm>
                <a:off x="5938071" y="1845336"/>
                <a:ext cx="1008111" cy="250841"/>
              </a:xfrm>
              <a:prstGeom prst="homePlate">
                <a:avLst/>
              </a:prstGeom>
              <a:solidFill>
                <a:srgbClr val="F2E8FC"/>
              </a:solidFill>
              <a:ln w="3175" cap="flat" cmpd="sng" algn="ctr">
                <a:solidFill>
                  <a:srgbClr val="6600CC"/>
                </a:solidFill>
                <a:prstDash val="solid"/>
                <a:miter lim="0"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lIns="50800" tIns="50800" rIns="50800" bIns="50800" anchor="ctr"/>
              <a:lstStyle/>
              <a:p>
                <a:pPr marL="3175" marR="0" lvl="0" indent="0" algn="l" defTabSz="4111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6600CC"/>
                    </a:solidFill>
                    <a:effectLst/>
                    <a:uLnTx/>
                    <a:uFillTx/>
                    <a:latin typeface="華康中黑體(P)" pitchFamily="2" charset="-120"/>
                    <a:ea typeface="華康中黑體(P)" pitchFamily="2" charset="-120"/>
                    <a:cs typeface="Times New Roman" pitchFamily="18" charset="0"/>
                  </a:rPr>
                  <a:t>體育學位</a:t>
                </a:r>
                <a:r>
                  <a:rPr kumimoji="1" lang="zh-TW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00CC"/>
                    </a:solidFill>
                    <a:effectLst/>
                    <a:uLnTx/>
                    <a:uFillTx/>
                    <a:latin typeface="華康中黑體(P)" pitchFamily="2" charset="-120"/>
                    <a:ea typeface="華康中黑體(P)" pitchFamily="2" charset="-120"/>
                    <a:cs typeface="Times New Roman" pitchFamily="18" charset="0"/>
                  </a:rPr>
                  <a:t>學程</a:t>
                </a:r>
              </a:p>
            </p:txBody>
          </p:sp>
          <p:cxnSp>
            <p:nvCxnSpPr>
              <p:cNvPr id="174" name="直線接點 299"/>
              <p:cNvCxnSpPr>
                <a:cxnSpLocks noChangeShapeType="1"/>
              </p:cNvCxnSpPr>
              <p:nvPr/>
            </p:nvCxnSpPr>
            <p:spPr bwMode="auto">
              <a:xfrm flipV="1">
                <a:off x="5938071" y="1808827"/>
                <a:ext cx="0" cy="1440250"/>
              </a:xfrm>
              <a:prstGeom prst="line">
                <a:avLst/>
              </a:prstGeom>
              <a:noFill/>
              <a:ln w="9525" algn="ctr">
                <a:solidFill>
                  <a:srgbClr val="6600CC"/>
                </a:solidFill>
                <a:miter lim="0"/>
                <a:headEnd/>
                <a:tailEnd type="oval" w="med" len="med"/>
              </a:ln>
            </p:spPr>
          </p:cxnSp>
        </p:grpSp>
        <p:grpSp>
          <p:nvGrpSpPr>
            <p:cNvPr id="44" name="群組 375"/>
            <p:cNvGrpSpPr>
              <a:grpSpLocks/>
            </p:cNvGrpSpPr>
            <p:nvPr/>
          </p:nvGrpSpPr>
          <p:grpSpPr bwMode="auto">
            <a:xfrm>
              <a:off x="6732290" y="2781747"/>
              <a:ext cx="1008062" cy="1440158"/>
              <a:chOff x="5939411" y="1808825"/>
              <a:chExt cx="1008111" cy="1440249"/>
            </a:xfrm>
          </p:grpSpPr>
          <p:sp>
            <p:nvSpPr>
              <p:cNvPr id="150" name="五邊形 149"/>
              <p:cNvSpPr/>
              <p:nvPr/>
            </p:nvSpPr>
            <p:spPr bwMode="auto">
              <a:xfrm>
                <a:off x="5939411" y="1845337"/>
                <a:ext cx="1008111" cy="250841"/>
              </a:xfrm>
              <a:prstGeom prst="homePlate">
                <a:avLst/>
              </a:prstGeom>
              <a:solidFill>
                <a:srgbClr val="F2E8FC"/>
              </a:solidFill>
              <a:ln w="3175" cap="flat" cmpd="sng" algn="ctr">
                <a:solidFill>
                  <a:srgbClr val="6600CC"/>
                </a:solidFill>
                <a:prstDash val="solid"/>
                <a:miter lim="0"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lIns="50800" tIns="50800" rIns="50800" bIns="50800" anchor="ctr"/>
              <a:lstStyle/>
              <a:p>
                <a:pPr marL="3175" marR="0" lvl="0" indent="0" algn="l" defTabSz="4111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00CC"/>
                    </a:solidFill>
                    <a:effectLst/>
                    <a:uLnTx/>
                    <a:uFillTx/>
                    <a:latin typeface="華康中黑體(P)" pitchFamily="2" charset="-120"/>
                    <a:ea typeface="華康中黑體(P)" pitchFamily="2" charset="-120"/>
                    <a:cs typeface="Times New Roman" pitchFamily="18" charset="0"/>
                  </a:rPr>
                  <a:t>統計學位學程</a:t>
                </a:r>
              </a:p>
            </p:txBody>
          </p:sp>
          <p:cxnSp>
            <p:nvCxnSpPr>
              <p:cNvPr id="33859" name="直線接點 299"/>
              <p:cNvCxnSpPr>
                <a:cxnSpLocks noChangeShapeType="1"/>
              </p:cNvCxnSpPr>
              <p:nvPr/>
            </p:nvCxnSpPr>
            <p:spPr bwMode="auto">
              <a:xfrm flipV="1">
                <a:off x="5939411" y="1808825"/>
                <a:ext cx="0" cy="1440249"/>
              </a:xfrm>
              <a:prstGeom prst="line">
                <a:avLst/>
              </a:prstGeom>
              <a:noFill/>
              <a:ln w="9525" algn="ctr">
                <a:solidFill>
                  <a:srgbClr val="6600CC"/>
                </a:solidFill>
                <a:miter lim="0"/>
                <a:headEnd/>
                <a:tailEnd type="oval" w="med" len="med"/>
              </a:ln>
            </p:spPr>
          </p:cxnSp>
        </p:grpSp>
        <p:grpSp>
          <p:nvGrpSpPr>
            <p:cNvPr id="203" name="群組 371"/>
            <p:cNvGrpSpPr>
              <a:grpSpLocks/>
            </p:cNvGrpSpPr>
            <p:nvPr/>
          </p:nvGrpSpPr>
          <p:grpSpPr bwMode="auto">
            <a:xfrm>
              <a:off x="7956369" y="3141784"/>
              <a:ext cx="1008118" cy="1080120"/>
              <a:chOff x="5939404" y="1808822"/>
              <a:chExt cx="1008911" cy="1080893"/>
            </a:xfrm>
          </p:grpSpPr>
          <p:sp>
            <p:nvSpPr>
              <p:cNvPr id="206" name="五邊形 205"/>
              <p:cNvSpPr/>
              <p:nvPr/>
            </p:nvSpPr>
            <p:spPr bwMode="auto">
              <a:xfrm>
                <a:off x="5939404" y="1845361"/>
                <a:ext cx="1008911" cy="251005"/>
              </a:xfrm>
              <a:prstGeom prst="homePlate">
                <a:avLst/>
              </a:prstGeom>
              <a:solidFill>
                <a:srgbClr val="CCECFF"/>
              </a:solidFill>
              <a:ln w="3175" cap="flat" cmpd="sng" algn="ctr">
                <a:solidFill>
                  <a:schemeClr val="tx1"/>
                </a:solidFill>
                <a:prstDash val="solid"/>
                <a:miter lim="0"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txBody>
              <a:bodyPr lIns="50800" tIns="50800" rIns="50800" bIns="50800" anchor="ctr"/>
              <a:lstStyle/>
              <a:p>
                <a:pPr marL="3175" marR="0" lvl="0" indent="0" algn="l" defTabSz="4111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華康楷書體W5(P)" pitchFamily="2" charset="-120"/>
                    <a:cs typeface="Times New Roman" pitchFamily="18" charset="0"/>
                  </a:rPr>
                  <a:t>臺大希望計畫</a:t>
                </a:r>
                <a:endParaRPr kumimoji="1" lang="zh-TW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華康楷書體W5(P)" pitchFamily="2" charset="-120"/>
                  <a:cs typeface="Times New Roman" pitchFamily="18" charset="0"/>
                </a:endParaRPr>
              </a:p>
            </p:txBody>
          </p:sp>
          <p:cxnSp>
            <p:nvCxnSpPr>
              <p:cNvPr id="207" name="直線接點 299"/>
              <p:cNvCxnSpPr>
                <a:cxnSpLocks noChangeShapeType="1"/>
              </p:cNvCxnSpPr>
              <p:nvPr/>
            </p:nvCxnSpPr>
            <p:spPr bwMode="auto">
              <a:xfrm flipV="1">
                <a:off x="5940152" y="1808822"/>
                <a:ext cx="0" cy="108089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miter lim="0"/>
                <a:headEnd/>
                <a:tailEnd type="oval" w="med" len="med"/>
              </a:ln>
            </p:spPr>
          </p:cxnSp>
        </p:grpSp>
        <p:grpSp>
          <p:nvGrpSpPr>
            <p:cNvPr id="208" name="群組 371"/>
            <p:cNvGrpSpPr>
              <a:grpSpLocks/>
            </p:cNvGrpSpPr>
            <p:nvPr/>
          </p:nvGrpSpPr>
          <p:grpSpPr bwMode="auto">
            <a:xfrm>
              <a:off x="8100392" y="3428230"/>
              <a:ext cx="756084" cy="792088"/>
              <a:chOff x="5939405" y="1808827"/>
              <a:chExt cx="756679" cy="792655"/>
            </a:xfrm>
          </p:grpSpPr>
          <p:sp>
            <p:nvSpPr>
              <p:cNvPr id="209" name="五邊形 208"/>
              <p:cNvSpPr/>
              <p:nvPr/>
            </p:nvSpPr>
            <p:spPr bwMode="auto">
              <a:xfrm>
                <a:off x="5939407" y="1845360"/>
                <a:ext cx="756677" cy="251004"/>
              </a:xfrm>
              <a:prstGeom prst="homePlate">
                <a:avLst/>
              </a:prstGeom>
              <a:solidFill>
                <a:srgbClr val="CCECFF"/>
              </a:solidFill>
              <a:ln w="3175" cap="flat" cmpd="sng" algn="ctr">
                <a:solidFill>
                  <a:schemeClr val="tx1"/>
                </a:solidFill>
                <a:prstDash val="solid"/>
                <a:miter lim="0"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txBody>
              <a:bodyPr lIns="50800" tIns="50800" rIns="50800" bIns="50800" anchor="ctr"/>
              <a:lstStyle/>
              <a:p>
                <a:pPr marL="3175" marR="0" lvl="0" indent="0" algn="l" defTabSz="4111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華康楷書體W5(P)" pitchFamily="2" charset="-120"/>
                    <a:cs typeface="Times New Roman" pitchFamily="18" charset="0"/>
                  </a:rPr>
                  <a:t>海外推甄</a:t>
                </a:r>
                <a:endParaRPr kumimoji="1" lang="zh-TW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華康楷書體W5(P)" pitchFamily="2" charset="-120"/>
                  <a:cs typeface="Times New Roman" pitchFamily="18" charset="0"/>
                </a:endParaRPr>
              </a:p>
            </p:txBody>
          </p:sp>
          <p:cxnSp>
            <p:nvCxnSpPr>
              <p:cNvPr id="212" name="直線接點 299"/>
              <p:cNvCxnSpPr>
                <a:cxnSpLocks noChangeShapeType="1"/>
              </p:cNvCxnSpPr>
              <p:nvPr/>
            </p:nvCxnSpPr>
            <p:spPr bwMode="auto">
              <a:xfrm flipV="1">
                <a:off x="5939405" y="1808827"/>
                <a:ext cx="0" cy="792655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miter lim="0"/>
                <a:headEnd/>
                <a:tailEnd type="oval" w="med" len="med"/>
              </a:ln>
            </p:spPr>
          </p:cxnSp>
        </p:grpSp>
        <p:grpSp>
          <p:nvGrpSpPr>
            <p:cNvPr id="59" name="群組 371"/>
            <p:cNvGrpSpPr>
              <a:grpSpLocks/>
            </p:cNvGrpSpPr>
            <p:nvPr/>
          </p:nvGrpSpPr>
          <p:grpSpPr bwMode="auto">
            <a:xfrm>
              <a:off x="8172400" y="3740083"/>
              <a:ext cx="899594" cy="480236"/>
              <a:chOff x="5939405" y="1808828"/>
              <a:chExt cx="900302" cy="480580"/>
            </a:xfrm>
          </p:grpSpPr>
          <p:sp>
            <p:nvSpPr>
              <p:cNvPr id="236" name="五邊形 235"/>
              <p:cNvSpPr/>
              <p:nvPr/>
            </p:nvSpPr>
            <p:spPr bwMode="auto">
              <a:xfrm>
                <a:off x="5939407" y="1845360"/>
                <a:ext cx="900300" cy="251004"/>
              </a:xfrm>
              <a:prstGeom prst="homePlate">
                <a:avLst/>
              </a:prstGeom>
              <a:solidFill>
                <a:srgbClr val="CCECFF"/>
              </a:solidFill>
              <a:ln w="3175" cap="flat" cmpd="sng" algn="ctr">
                <a:solidFill>
                  <a:schemeClr val="tx1"/>
                </a:solidFill>
                <a:prstDash val="solid"/>
                <a:miter lim="0"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txBody>
              <a:bodyPr lIns="50800" tIns="50800" rIns="50800" bIns="50800" anchor="ctr"/>
              <a:lstStyle/>
              <a:p>
                <a:pPr marL="3175" marR="0" lvl="0" indent="0" algn="l" defTabSz="4111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華康中黑體(P)" pitchFamily="2" charset="-120"/>
                    <a:ea typeface="華康中黑體(P)" pitchFamily="2" charset="-120"/>
                    <a:cs typeface="Times New Roman" pitchFamily="18" charset="0"/>
                  </a:rPr>
                  <a:t>招生辦公室</a:t>
                </a:r>
                <a:endParaRPr kumimoji="1" lang="zh-TW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華康中黑體(P)" pitchFamily="2" charset="-120"/>
                  <a:ea typeface="華康中黑體(P)" pitchFamily="2" charset="-120"/>
                  <a:cs typeface="Times New Roman" pitchFamily="18" charset="0"/>
                </a:endParaRPr>
              </a:p>
            </p:txBody>
          </p:sp>
          <p:cxnSp>
            <p:nvCxnSpPr>
              <p:cNvPr id="237" name="直線接點 299"/>
              <p:cNvCxnSpPr>
                <a:cxnSpLocks noChangeShapeType="1"/>
              </p:cNvCxnSpPr>
              <p:nvPr/>
            </p:nvCxnSpPr>
            <p:spPr bwMode="auto">
              <a:xfrm flipV="1">
                <a:off x="5939405" y="1808828"/>
                <a:ext cx="0" cy="48058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miter lim="0"/>
                <a:headEnd/>
                <a:tailEnd type="oval" w="med" len="med"/>
              </a:ln>
            </p:spPr>
          </p:cxnSp>
        </p:grpSp>
        <p:grpSp>
          <p:nvGrpSpPr>
            <p:cNvPr id="56" name="群組 371"/>
            <p:cNvGrpSpPr>
              <a:grpSpLocks/>
            </p:cNvGrpSpPr>
            <p:nvPr/>
          </p:nvGrpSpPr>
          <p:grpSpPr bwMode="auto">
            <a:xfrm>
              <a:off x="7095159" y="3141785"/>
              <a:ext cx="904120" cy="1080120"/>
              <a:chOff x="5940152" y="1808822"/>
              <a:chExt cx="904831" cy="1080893"/>
            </a:xfrm>
          </p:grpSpPr>
          <p:sp>
            <p:nvSpPr>
              <p:cNvPr id="204" name="五邊形 203"/>
              <p:cNvSpPr/>
              <p:nvPr/>
            </p:nvSpPr>
            <p:spPr bwMode="auto">
              <a:xfrm>
                <a:off x="5944176" y="1845361"/>
                <a:ext cx="900807" cy="251005"/>
              </a:xfrm>
              <a:prstGeom prst="homePlate">
                <a:avLst/>
              </a:prstGeom>
              <a:solidFill>
                <a:srgbClr val="CCECFF"/>
              </a:solidFill>
              <a:ln w="3175" cap="flat" cmpd="sng" algn="ctr">
                <a:solidFill>
                  <a:schemeClr val="tx1"/>
                </a:solidFill>
                <a:prstDash val="solid"/>
                <a:miter lim="0"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txBody>
              <a:bodyPr lIns="50800" tIns="50800" rIns="50800" bIns="50800" anchor="ctr"/>
              <a:lstStyle/>
              <a:p>
                <a:pPr marL="3175" marR="0" lvl="0" indent="0" algn="l" defTabSz="4111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華康楷書體W5(P)" pitchFamily="2" charset="-120"/>
                    <a:cs typeface="Times New Roman" pitchFamily="18" charset="0"/>
                  </a:rPr>
                  <a:t>火星人計畫</a:t>
                </a:r>
                <a:endParaRPr kumimoji="1" lang="zh-TW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華康楷書體W5(P)" pitchFamily="2" charset="-120"/>
                  <a:cs typeface="Times New Roman" pitchFamily="18" charset="0"/>
                </a:endParaRPr>
              </a:p>
            </p:txBody>
          </p:sp>
          <p:cxnSp>
            <p:nvCxnSpPr>
              <p:cNvPr id="205" name="直線接點 299"/>
              <p:cNvCxnSpPr>
                <a:cxnSpLocks noChangeShapeType="1"/>
              </p:cNvCxnSpPr>
              <p:nvPr/>
            </p:nvCxnSpPr>
            <p:spPr bwMode="auto">
              <a:xfrm flipV="1">
                <a:off x="5940152" y="1808822"/>
                <a:ext cx="0" cy="108089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miter lim="0"/>
                <a:headEnd/>
                <a:tailEnd type="oval" w="med" len="med"/>
              </a:ln>
            </p:spPr>
          </p:cxnSp>
        </p:grpSp>
        <p:grpSp>
          <p:nvGrpSpPr>
            <p:cNvPr id="193" name="群組 379"/>
            <p:cNvGrpSpPr>
              <a:grpSpLocks/>
            </p:cNvGrpSpPr>
            <p:nvPr/>
          </p:nvGrpSpPr>
          <p:grpSpPr bwMode="auto">
            <a:xfrm>
              <a:off x="7884541" y="4543426"/>
              <a:ext cx="1151955" cy="2197945"/>
              <a:chOff x="827179" y="2021508"/>
              <a:chExt cx="1152499" cy="2199582"/>
            </a:xfrm>
          </p:grpSpPr>
          <p:sp>
            <p:nvSpPr>
              <p:cNvPr id="196" name="矩形 380"/>
              <p:cNvSpPr>
                <a:spLocks noChangeArrowheads="1"/>
              </p:cNvSpPr>
              <p:nvPr/>
            </p:nvSpPr>
            <p:spPr bwMode="auto">
              <a:xfrm>
                <a:off x="827584" y="3969060"/>
                <a:ext cx="1152094" cy="252028"/>
              </a:xfrm>
              <a:prstGeom prst="rect">
                <a:avLst/>
              </a:prstGeom>
              <a:solidFill>
                <a:srgbClr val="F2E8FC"/>
              </a:solidFill>
              <a:ln w="3175" algn="ctr">
                <a:solidFill>
                  <a:srgbClr val="6600CC"/>
                </a:solidFill>
                <a:miter lim="0"/>
                <a:headEnd/>
                <a:tailEnd/>
              </a:ln>
            </p:spPr>
            <p:txBody>
              <a:bodyPr lIns="50800" tIns="50800" rIns="50800" bIns="50800" anchor="ctr"/>
              <a:lstStyle/>
              <a:p>
                <a:pPr marL="0" marR="0" lvl="0" indent="0" algn="l" defTabSz="4111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6600CC"/>
                    </a:solidFill>
                    <a:effectLst/>
                    <a:uLnTx/>
                    <a:uFillTx/>
                    <a:latin typeface="Times New Roman" pitchFamily="18" charset="0"/>
                    <a:ea typeface="新細明體" pitchFamily="18" charset="-120"/>
                    <a:cs typeface="Times New Roman" pitchFamily="18" charset="0"/>
                  </a:rPr>
                  <a:t>基本能力 </a:t>
                </a:r>
                <a:r>
                  <a:rPr kumimoji="1" lang="en-US" altLang="zh-TW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6600CC"/>
                    </a:solidFill>
                    <a:effectLst/>
                    <a:uLnTx/>
                    <a:uFillTx/>
                    <a:latin typeface="Times New Roman" pitchFamily="18" charset="0"/>
                    <a:ea typeface="新細明體" pitchFamily="18" charset="-120"/>
                    <a:cs typeface="Times New Roman" pitchFamily="18" charset="0"/>
                  </a:rPr>
                  <a:t>15 + 3</a:t>
                </a:r>
                <a:endParaRPr kumimoji="1" lang="zh-TW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Times New Roman" pitchFamily="18" charset="0"/>
                  <a:ea typeface="新細明體" pitchFamily="18" charset="-120"/>
                  <a:cs typeface="Times New Roman" pitchFamily="18" charset="0"/>
                </a:endParaRPr>
              </a:p>
            </p:txBody>
          </p:sp>
          <p:cxnSp>
            <p:nvCxnSpPr>
              <p:cNvPr id="197" name="直線接點 299"/>
              <p:cNvCxnSpPr>
                <a:cxnSpLocks noChangeShapeType="1"/>
              </p:cNvCxnSpPr>
              <p:nvPr/>
            </p:nvCxnSpPr>
            <p:spPr bwMode="auto">
              <a:xfrm flipV="1">
                <a:off x="827179" y="2021508"/>
                <a:ext cx="0" cy="2199582"/>
              </a:xfrm>
              <a:prstGeom prst="line">
                <a:avLst/>
              </a:prstGeom>
              <a:noFill/>
              <a:ln w="6350" algn="ctr">
                <a:solidFill>
                  <a:srgbClr val="6600CC"/>
                </a:solidFill>
                <a:miter lim="0"/>
                <a:headEnd/>
                <a:tailEnd/>
              </a:ln>
            </p:spPr>
          </p:cxnSp>
        </p:grpSp>
        <p:grpSp>
          <p:nvGrpSpPr>
            <p:cNvPr id="63" name="群組 282"/>
            <p:cNvGrpSpPr>
              <a:grpSpLocks/>
            </p:cNvGrpSpPr>
            <p:nvPr/>
          </p:nvGrpSpPr>
          <p:grpSpPr bwMode="auto">
            <a:xfrm>
              <a:off x="7200292" y="4538664"/>
              <a:ext cx="1295400" cy="1878669"/>
              <a:chOff x="4752017" y="2737380"/>
              <a:chExt cx="1295638" cy="1879752"/>
            </a:xfrm>
          </p:grpSpPr>
          <p:sp>
            <p:nvSpPr>
              <p:cNvPr id="251" name="矩形 275"/>
              <p:cNvSpPr>
                <a:spLocks noChangeArrowheads="1"/>
              </p:cNvSpPr>
              <p:nvPr/>
            </p:nvSpPr>
            <p:spPr bwMode="auto">
              <a:xfrm>
                <a:off x="4752017" y="4365104"/>
                <a:ext cx="1295638" cy="252028"/>
              </a:xfrm>
              <a:prstGeom prst="rect">
                <a:avLst/>
              </a:prstGeom>
              <a:solidFill>
                <a:srgbClr val="EBFBEB"/>
              </a:solidFill>
              <a:ln w="3175" algn="ctr">
                <a:solidFill>
                  <a:schemeClr val="tx1"/>
                </a:solidFill>
                <a:miter lim="0"/>
                <a:headEnd/>
                <a:tailEnd/>
              </a:ln>
            </p:spPr>
            <p:txBody>
              <a:bodyPr lIns="50800" tIns="50800" rIns="50800" bIns="50800" anchor="ctr"/>
              <a:lstStyle/>
              <a:p>
                <a:pPr marL="0" marR="0" lvl="0" indent="0" algn="l" defTabSz="4111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新細明體" pitchFamily="18" charset="-120"/>
                    <a:cs typeface="+mn-cs"/>
                  </a:rPr>
                  <a:t>中國高校研習營→</a:t>
                </a:r>
                <a:endParaRPr kumimoji="1" lang="zh-TW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+mn-cs"/>
                </a:endParaRPr>
              </a:p>
            </p:txBody>
          </p:sp>
          <p:cxnSp>
            <p:nvCxnSpPr>
              <p:cNvPr id="252" name="直線接點 299"/>
              <p:cNvCxnSpPr>
                <a:cxnSpLocks noChangeShapeType="1"/>
              </p:cNvCxnSpPr>
              <p:nvPr/>
            </p:nvCxnSpPr>
            <p:spPr bwMode="auto">
              <a:xfrm flipV="1">
                <a:off x="4752020" y="2737380"/>
                <a:ext cx="0" cy="1878958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miter lim="0"/>
                <a:headEnd/>
                <a:tailEnd/>
              </a:ln>
            </p:spPr>
          </p:cxnSp>
        </p:grpSp>
        <p:grpSp>
          <p:nvGrpSpPr>
            <p:cNvPr id="33888" name="群組 160"/>
            <p:cNvGrpSpPr>
              <a:grpSpLocks/>
            </p:cNvGrpSpPr>
            <p:nvPr/>
          </p:nvGrpSpPr>
          <p:grpSpPr bwMode="auto">
            <a:xfrm>
              <a:off x="6875463" y="4545124"/>
              <a:ext cx="1441450" cy="1548282"/>
              <a:chOff x="6876256" y="4544544"/>
              <a:chExt cx="1440160" cy="1548564"/>
            </a:xfrm>
          </p:grpSpPr>
          <p:sp>
            <p:nvSpPr>
              <p:cNvPr id="33949" name="矩形 380"/>
              <p:cNvSpPr>
                <a:spLocks noChangeArrowheads="1"/>
              </p:cNvSpPr>
              <p:nvPr/>
            </p:nvSpPr>
            <p:spPr bwMode="auto">
              <a:xfrm>
                <a:off x="6876661" y="5841268"/>
                <a:ext cx="1439755" cy="251840"/>
              </a:xfrm>
              <a:prstGeom prst="rect">
                <a:avLst/>
              </a:prstGeom>
              <a:solidFill>
                <a:srgbClr val="FFE7FF"/>
              </a:solidFill>
              <a:ln w="3175" algn="ctr">
                <a:solidFill>
                  <a:schemeClr val="tx1"/>
                </a:solidFill>
                <a:miter lim="0"/>
                <a:headEnd/>
                <a:tailEnd/>
              </a:ln>
            </p:spPr>
            <p:txBody>
              <a:bodyPr lIns="50800" tIns="50800" rIns="50800" bIns="50800" anchor="ctr"/>
              <a:lstStyle/>
              <a:p>
                <a:pPr marL="0" marR="0" lvl="0" indent="0" algn="l" defTabSz="4111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新細明體" pitchFamily="18" charset="-120"/>
                    <a:cs typeface="Times New Roman" pitchFamily="18" charset="0"/>
                  </a:rPr>
                  <a:t>基礎學科先修認證</a:t>
                </a:r>
                <a:r>
                  <a:rPr kumimoji="1" lang="en-US" altLang="zh-TW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新細明體" pitchFamily="18" charset="-120"/>
                    <a:cs typeface="Times New Roman" pitchFamily="18" charset="0"/>
                  </a:rPr>
                  <a:t> </a:t>
                </a:r>
                <a:r>
                  <a:rPr kumimoji="1" lang="zh-TW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新細明體" pitchFamily="18" charset="-120"/>
                    <a:cs typeface="Times New Roman" pitchFamily="18" charset="0"/>
                  </a:rPr>
                  <a:t>→</a:t>
                </a:r>
              </a:p>
            </p:txBody>
          </p:sp>
          <p:cxnSp>
            <p:nvCxnSpPr>
              <p:cNvPr id="33950" name="直線接點 299"/>
              <p:cNvCxnSpPr>
                <a:cxnSpLocks noChangeShapeType="1"/>
              </p:cNvCxnSpPr>
              <p:nvPr/>
            </p:nvCxnSpPr>
            <p:spPr bwMode="auto">
              <a:xfrm flipV="1">
                <a:off x="6876256" y="4544544"/>
                <a:ext cx="0" cy="1296726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miter lim="0"/>
                <a:headEnd/>
                <a:tailEnd/>
              </a:ln>
            </p:spPr>
          </p:cxnSp>
        </p:grpSp>
      </p:grpSp>
      <p:grpSp>
        <p:nvGrpSpPr>
          <p:cNvPr id="74" name="群組 73"/>
          <p:cNvGrpSpPr/>
          <p:nvPr/>
        </p:nvGrpSpPr>
        <p:grpSpPr>
          <a:xfrm>
            <a:off x="5664646" y="1408143"/>
            <a:ext cx="3263838" cy="4397234"/>
            <a:chOff x="5664646" y="1408143"/>
            <a:chExt cx="3263838" cy="4397234"/>
          </a:xfrm>
        </p:grpSpPr>
        <p:grpSp>
          <p:nvGrpSpPr>
            <p:cNvPr id="48" name="群組 350"/>
            <p:cNvGrpSpPr>
              <a:grpSpLocks/>
            </p:cNvGrpSpPr>
            <p:nvPr/>
          </p:nvGrpSpPr>
          <p:grpSpPr bwMode="auto">
            <a:xfrm>
              <a:off x="7776356" y="4545122"/>
              <a:ext cx="1152128" cy="972219"/>
              <a:chOff x="827584" y="3968386"/>
              <a:chExt cx="1153585" cy="972782"/>
            </a:xfrm>
          </p:grpSpPr>
          <p:sp>
            <p:nvSpPr>
              <p:cNvPr id="178" name="矩形 351"/>
              <p:cNvSpPr>
                <a:spLocks noChangeArrowheads="1"/>
              </p:cNvSpPr>
              <p:nvPr/>
            </p:nvSpPr>
            <p:spPr bwMode="auto">
              <a:xfrm>
                <a:off x="827584" y="4689140"/>
                <a:ext cx="1153585" cy="252028"/>
              </a:xfrm>
              <a:prstGeom prst="rect">
                <a:avLst/>
              </a:prstGeom>
              <a:solidFill>
                <a:srgbClr val="FFE7FF"/>
              </a:solidFill>
              <a:ln w="3175" algn="ctr">
                <a:solidFill>
                  <a:schemeClr val="tx1"/>
                </a:solidFill>
                <a:miter lim="0"/>
                <a:headEnd/>
                <a:tailEnd/>
              </a:ln>
            </p:spPr>
            <p:txBody>
              <a:bodyPr lIns="50800" tIns="50800" rIns="50800" bIns="50800" anchor="ctr"/>
              <a:lstStyle/>
              <a:p>
                <a:pPr marL="0" marR="0" lvl="0" indent="0" algn="l" defTabSz="4111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新細明體" pitchFamily="18" charset="-120"/>
                    <a:cs typeface="Times New Roman" pitchFamily="18" charset="0"/>
                  </a:rPr>
                  <a:t>優良教師遴選 </a:t>
                </a:r>
                <a:r>
                  <a:rPr kumimoji="1" lang="en-US" altLang="zh-TW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新細明體" pitchFamily="18" charset="-120"/>
                    <a:cs typeface="Times New Roman" pitchFamily="18" charset="0"/>
                  </a:rPr>
                  <a:t>2.0</a:t>
                </a:r>
                <a:endParaRPr kumimoji="1" lang="zh-TW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新細明體" pitchFamily="18" charset="-120"/>
                  <a:cs typeface="Times New Roman" pitchFamily="18" charset="0"/>
                </a:endParaRPr>
              </a:p>
            </p:txBody>
          </p:sp>
          <p:cxnSp>
            <p:nvCxnSpPr>
              <p:cNvPr id="179" name="直線接點 299"/>
              <p:cNvCxnSpPr>
                <a:cxnSpLocks noChangeShapeType="1"/>
              </p:cNvCxnSpPr>
              <p:nvPr/>
            </p:nvCxnSpPr>
            <p:spPr bwMode="auto">
              <a:xfrm flipV="1">
                <a:off x="827683" y="3968386"/>
                <a:ext cx="0" cy="969606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miter lim="0"/>
                <a:headEnd/>
                <a:tailEnd/>
              </a:ln>
            </p:spPr>
          </p:cxnSp>
          <p:sp>
            <p:nvSpPr>
              <p:cNvPr id="182" name="矩形 351"/>
              <p:cNvSpPr>
                <a:spLocks noChangeArrowheads="1"/>
              </p:cNvSpPr>
              <p:nvPr/>
            </p:nvSpPr>
            <p:spPr bwMode="auto">
              <a:xfrm>
                <a:off x="827584" y="4400942"/>
                <a:ext cx="1153585" cy="252028"/>
              </a:xfrm>
              <a:prstGeom prst="rect">
                <a:avLst/>
              </a:prstGeom>
              <a:solidFill>
                <a:srgbClr val="FFE7FF"/>
              </a:solidFill>
              <a:ln w="3175" algn="ctr">
                <a:solidFill>
                  <a:schemeClr val="tx1"/>
                </a:solidFill>
                <a:miter lim="0"/>
                <a:headEnd/>
                <a:tailEnd/>
              </a:ln>
            </p:spPr>
            <p:txBody>
              <a:bodyPr lIns="50800" tIns="50800" rIns="50800" bIns="50800" anchor="ctr"/>
              <a:lstStyle/>
              <a:p>
                <a:pPr marL="0" marR="0" lvl="0" indent="0" algn="l" defTabSz="4111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新細明體" pitchFamily="18" charset="-120"/>
                    <a:cs typeface="Times New Roman" pitchFamily="18" charset="0"/>
                  </a:rPr>
                  <a:t>教學意見調查 </a:t>
                </a:r>
                <a:r>
                  <a:rPr kumimoji="1" lang="en-US" altLang="zh-TW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新細明體" pitchFamily="18" charset="-120"/>
                    <a:cs typeface="Times New Roman" pitchFamily="18" charset="0"/>
                  </a:rPr>
                  <a:t>2.0</a:t>
                </a:r>
                <a:endParaRPr kumimoji="1" lang="zh-TW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新細明體" pitchFamily="18" charset="-120"/>
                  <a:cs typeface="Times New Roman" pitchFamily="18" charset="0"/>
                </a:endParaRPr>
              </a:p>
            </p:txBody>
          </p:sp>
        </p:grpSp>
        <p:grpSp>
          <p:nvGrpSpPr>
            <p:cNvPr id="54" name="群組 347"/>
            <p:cNvGrpSpPr>
              <a:grpSpLocks/>
            </p:cNvGrpSpPr>
            <p:nvPr/>
          </p:nvGrpSpPr>
          <p:grpSpPr bwMode="auto">
            <a:xfrm>
              <a:off x="7524328" y="4545125"/>
              <a:ext cx="863600" cy="1260252"/>
              <a:chOff x="791405" y="3535544"/>
              <a:chExt cx="864592" cy="1261608"/>
            </a:xfrm>
          </p:grpSpPr>
          <p:sp>
            <p:nvSpPr>
              <p:cNvPr id="194" name="矩形 348"/>
              <p:cNvSpPr>
                <a:spLocks noChangeArrowheads="1"/>
              </p:cNvSpPr>
              <p:nvPr/>
            </p:nvSpPr>
            <p:spPr bwMode="auto">
              <a:xfrm>
                <a:off x="791405" y="4545124"/>
                <a:ext cx="864592" cy="252028"/>
              </a:xfrm>
              <a:prstGeom prst="rect">
                <a:avLst/>
              </a:prstGeom>
              <a:solidFill>
                <a:srgbClr val="FFE7FF"/>
              </a:solidFill>
              <a:ln w="3175" algn="ctr">
                <a:solidFill>
                  <a:schemeClr val="tx1"/>
                </a:solidFill>
                <a:miter lim="0"/>
                <a:headEnd/>
                <a:tailEnd/>
              </a:ln>
            </p:spPr>
            <p:txBody>
              <a:bodyPr lIns="50800" tIns="50800" rIns="50800" bIns="50800" anchor="ctr"/>
              <a:lstStyle/>
              <a:p>
                <a:pPr marL="0" marR="0" lvl="0" indent="0" algn="l" defTabSz="4111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新細明體" pitchFamily="18" charset="-120"/>
                    <a:cs typeface="+mn-cs"/>
                  </a:rPr>
                  <a:t>共授課程 </a:t>
                </a:r>
                <a:r>
                  <a:rPr kumimoji="1" lang="zh-TW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新細明體" pitchFamily="18" charset="-120"/>
                    <a:cs typeface="+mn-cs"/>
                  </a:rPr>
                  <a:t>→</a:t>
                </a:r>
              </a:p>
            </p:txBody>
          </p:sp>
          <p:cxnSp>
            <p:nvCxnSpPr>
              <p:cNvPr id="195" name="直線接點 299"/>
              <p:cNvCxnSpPr>
                <a:cxnSpLocks noChangeShapeType="1"/>
              </p:cNvCxnSpPr>
              <p:nvPr/>
            </p:nvCxnSpPr>
            <p:spPr bwMode="auto">
              <a:xfrm flipV="1">
                <a:off x="791493" y="3535544"/>
                <a:ext cx="0" cy="1256843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miter lim="0"/>
                <a:headEnd/>
                <a:tailEnd/>
              </a:ln>
            </p:spPr>
          </p:cxnSp>
        </p:grpSp>
        <p:grpSp>
          <p:nvGrpSpPr>
            <p:cNvPr id="33890" name="群組 350"/>
            <p:cNvGrpSpPr>
              <a:grpSpLocks/>
            </p:cNvGrpSpPr>
            <p:nvPr/>
          </p:nvGrpSpPr>
          <p:grpSpPr bwMode="auto">
            <a:xfrm>
              <a:off x="6588125" y="4545122"/>
              <a:ext cx="863600" cy="936214"/>
              <a:chOff x="827584" y="4004412"/>
              <a:chExt cx="864692" cy="936756"/>
            </a:xfrm>
          </p:grpSpPr>
          <p:sp>
            <p:nvSpPr>
              <p:cNvPr id="33895" name="矩形 351"/>
              <p:cNvSpPr>
                <a:spLocks noChangeArrowheads="1"/>
              </p:cNvSpPr>
              <p:nvPr/>
            </p:nvSpPr>
            <p:spPr bwMode="auto">
              <a:xfrm>
                <a:off x="827584" y="4689140"/>
                <a:ext cx="864692" cy="252028"/>
              </a:xfrm>
              <a:prstGeom prst="rect">
                <a:avLst/>
              </a:prstGeom>
              <a:solidFill>
                <a:srgbClr val="FFE7FF"/>
              </a:solidFill>
              <a:ln w="3175" algn="ctr">
                <a:solidFill>
                  <a:schemeClr val="tx1"/>
                </a:solidFill>
                <a:miter lim="0"/>
                <a:headEnd/>
                <a:tailEnd/>
              </a:ln>
            </p:spPr>
            <p:txBody>
              <a:bodyPr lIns="50800" tIns="50800" rIns="50800" bIns="50800" anchor="ctr"/>
              <a:lstStyle/>
              <a:p>
                <a:pPr marL="0" marR="0" lvl="0" indent="0" algn="l" defTabSz="4111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新細明體" pitchFamily="18" charset="-120"/>
                    <a:cs typeface="+mn-cs"/>
                  </a:rPr>
                  <a:t>深碗課程 →</a:t>
                </a:r>
              </a:p>
            </p:txBody>
          </p:sp>
          <p:cxnSp>
            <p:nvCxnSpPr>
              <p:cNvPr id="33896" name="直線接點 299"/>
              <p:cNvCxnSpPr>
                <a:cxnSpLocks noChangeShapeType="1"/>
              </p:cNvCxnSpPr>
              <p:nvPr/>
            </p:nvCxnSpPr>
            <p:spPr bwMode="auto">
              <a:xfrm flipV="1">
                <a:off x="827683" y="4004412"/>
                <a:ext cx="0" cy="93358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miter lim="0"/>
                <a:headEnd/>
                <a:tailEnd/>
              </a:ln>
            </p:spPr>
          </p:cxnSp>
        </p:grpSp>
        <p:grpSp>
          <p:nvGrpSpPr>
            <p:cNvPr id="33891" name="群組 350"/>
            <p:cNvGrpSpPr>
              <a:grpSpLocks/>
            </p:cNvGrpSpPr>
            <p:nvPr/>
          </p:nvGrpSpPr>
          <p:grpSpPr bwMode="auto">
            <a:xfrm>
              <a:off x="6732548" y="4545123"/>
              <a:ext cx="863600" cy="647747"/>
              <a:chOff x="827584" y="4293046"/>
              <a:chExt cx="864692" cy="648122"/>
            </a:xfrm>
          </p:grpSpPr>
          <p:sp>
            <p:nvSpPr>
              <p:cNvPr id="189" name="矩形 351"/>
              <p:cNvSpPr>
                <a:spLocks noChangeArrowheads="1"/>
              </p:cNvSpPr>
              <p:nvPr/>
            </p:nvSpPr>
            <p:spPr bwMode="auto">
              <a:xfrm>
                <a:off x="827584" y="4689140"/>
                <a:ext cx="864692" cy="252028"/>
              </a:xfrm>
              <a:prstGeom prst="rect">
                <a:avLst/>
              </a:prstGeom>
              <a:solidFill>
                <a:srgbClr val="FFE7FF"/>
              </a:solidFill>
              <a:ln w="3175" algn="ctr">
                <a:solidFill>
                  <a:schemeClr val="tx1"/>
                </a:solidFill>
                <a:miter lim="0"/>
                <a:headEnd/>
                <a:tailEnd/>
              </a:ln>
            </p:spPr>
            <p:txBody>
              <a:bodyPr lIns="50800" tIns="50800" rIns="50800" bIns="50800" anchor="ctr"/>
              <a:lstStyle/>
              <a:p>
                <a:pPr marL="0" marR="0" lvl="0" indent="0" algn="l" defTabSz="4111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新細明體" pitchFamily="18" charset="-120"/>
                    <a:cs typeface="+mn-cs"/>
                  </a:rPr>
                  <a:t>翻轉教學→</a:t>
                </a:r>
                <a:endParaRPr kumimoji="1" lang="zh-TW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+mn-cs"/>
                </a:endParaRPr>
              </a:p>
            </p:txBody>
          </p:sp>
          <p:cxnSp>
            <p:nvCxnSpPr>
              <p:cNvPr id="190" name="直線接點 299"/>
              <p:cNvCxnSpPr>
                <a:cxnSpLocks noChangeShapeType="1"/>
              </p:cNvCxnSpPr>
              <p:nvPr/>
            </p:nvCxnSpPr>
            <p:spPr bwMode="auto">
              <a:xfrm flipV="1">
                <a:off x="827684" y="4293046"/>
                <a:ext cx="0" cy="644951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miter lim="0"/>
                <a:headEnd/>
                <a:tailEnd/>
              </a:ln>
            </p:spPr>
          </p:cxnSp>
        </p:grpSp>
        <p:grpSp>
          <p:nvGrpSpPr>
            <p:cNvPr id="33900" name="群組 347"/>
            <p:cNvGrpSpPr>
              <a:grpSpLocks/>
            </p:cNvGrpSpPr>
            <p:nvPr/>
          </p:nvGrpSpPr>
          <p:grpSpPr bwMode="auto">
            <a:xfrm>
              <a:off x="6264188" y="4545124"/>
              <a:ext cx="863600" cy="1224247"/>
              <a:chOff x="791405" y="3571588"/>
              <a:chExt cx="864592" cy="1225565"/>
            </a:xfrm>
          </p:grpSpPr>
          <p:sp>
            <p:nvSpPr>
              <p:cNvPr id="33897" name="矩形 348"/>
              <p:cNvSpPr>
                <a:spLocks noChangeArrowheads="1"/>
              </p:cNvSpPr>
              <p:nvPr/>
            </p:nvSpPr>
            <p:spPr bwMode="auto">
              <a:xfrm>
                <a:off x="791405" y="4545125"/>
                <a:ext cx="864592" cy="252028"/>
              </a:xfrm>
              <a:prstGeom prst="rect">
                <a:avLst/>
              </a:prstGeom>
              <a:solidFill>
                <a:srgbClr val="FFE7FF"/>
              </a:solidFill>
              <a:ln w="3175" algn="ctr">
                <a:solidFill>
                  <a:schemeClr val="tx1"/>
                </a:solidFill>
                <a:miter lim="0"/>
                <a:headEnd/>
                <a:tailEnd/>
              </a:ln>
            </p:spPr>
            <p:txBody>
              <a:bodyPr lIns="50800" tIns="50800" rIns="50800" bIns="50800" anchor="ctr"/>
              <a:lstStyle/>
              <a:p>
                <a:pPr marL="0" marR="0" lvl="0" indent="0" algn="l" defTabSz="4111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新細明體" pitchFamily="18" charset="-120"/>
                    <a:cs typeface="+mn-cs"/>
                  </a:rPr>
                  <a:t>總整課程 →</a:t>
                </a:r>
              </a:p>
            </p:txBody>
          </p:sp>
          <p:cxnSp>
            <p:nvCxnSpPr>
              <p:cNvPr id="33898" name="直線接點 299"/>
              <p:cNvCxnSpPr>
                <a:cxnSpLocks noChangeShapeType="1"/>
              </p:cNvCxnSpPr>
              <p:nvPr/>
            </p:nvCxnSpPr>
            <p:spPr bwMode="auto">
              <a:xfrm flipV="1">
                <a:off x="791405" y="3571588"/>
                <a:ext cx="0" cy="12208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miter lim="0"/>
                <a:headEnd/>
                <a:tailEnd/>
              </a:ln>
            </p:spPr>
          </p:cxnSp>
        </p:grpSp>
        <p:grpSp>
          <p:nvGrpSpPr>
            <p:cNvPr id="33901" name="群組 355"/>
            <p:cNvGrpSpPr>
              <a:grpSpLocks/>
            </p:cNvGrpSpPr>
            <p:nvPr/>
          </p:nvGrpSpPr>
          <p:grpSpPr bwMode="auto">
            <a:xfrm>
              <a:off x="6948488" y="4545124"/>
              <a:ext cx="1979996" cy="360300"/>
              <a:chOff x="827584" y="4581068"/>
              <a:chExt cx="1981134" cy="360100"/>
            </a:xfrm>
          </p:grpSpPr>
          <p:sp>
            <p:nvSpPr>
              <p:cNvPr id="33893" name="矩形 356"/>
              <p:cNvSpPr>
                <a:spLocks noChangeArrowheads="1"/>
              </p:cNvSpPr>
              <p:nvPr/>
            </p:nvSpPr>
            <p:spPr bwMode="auto">
              <a:xfrm>
                <a:off x="827584" y="4689140"/>
                <a:ext cx="1981134" cy="252028"/>
              </a:xfrm>
              <a:prstGeom prst="rect">
                <a:avLst/>
              </a:prstGeom>
              <a:solidFill>
                <a:srgbClr val="FFE7FF"/>
              </a:solidFill>
              <a:ln w="3175" algn="ctr">
                <a:solidFill>
                  <a:schemeClr val="tx1"/>
                </a:solidFill>
                <a:miter lim="0"/>
                <a:headEnd/>
                <a:tailEnd/>
              </a:ln>
            </p:spPr>
            <p:txBody>
              <a:bodyPr lIns="50800" tIns="50800" rIns="50800" bIns="50800" anchor="ctr"/>
              <a:lstStyle/>
              <a:p>
                <a:pPr marL="0" marR="0" lvl="0" indent="0" algn="l" defTabSz="4111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新細明體" pitchFamily="18" charset="-120"/>
                    <a:cs typeface="+mn-cs"/>
                  </a:rPr>
                  <a:t> 學程重整       →       學程評鑑 </a:t>
                </a:r>
                <a:endParaRPr kumimoji="1" lang="zh-TW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+mn-cs"/>
                </a:endParaRPr>
              </a:p>
            </p:txBody>
          </p:sp>
          <p:cxnSp>
            <p:nvCxnSpPr>
              <p:cNvPr id="33894" name="直線接點 299"/>
              <p:cNvCxnSpPr>
                <a:cxnSpLocks noChangeShapeType="1"/>
              </p:cNvCxnSpPr>
              <p:nvPr/>
            </p:nvCxnSpPr>
            <p:spPr bwMode="auto">
              <a:xfrm flipV="1">
                <a:off x="827584" y="4581068"/>
                <a:ext cx="0" cy="354811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miter lim="0"/>
                <a:headEnd/>
                <a:tailEnd/>
              </a:ln>
            </p:spPr>
          </p:cxnSp>
        </p:grpSp>
        <p:grpSp>
          <p:nvGrpSpPr>
            <p:cNvPr id="47" name="群組 371"/>
            <p:cNvGrpSpPr>
              <a:grpSpLocks/>
            </p:cNvGrpSpPr>
            <p:nvPr/>
          </p:nvGrpSpPr>
          <p:grpSpPr bwMode="auto">
            <a:xfrm>
              <a:off x="5868144" y="3362574"/>
              <a:ext cx="1008063" cy="857250"/>
              <a:chOff x="5939408" y="1808822"/>
              <a:chExt cx="1008856" cy="857864"/>
            </a:xfrm>
          </p:grpSpPr>
          <p:sp>
            <p:nvSpPr>
              <p:cNvPr id="153" name="五邊形 152"/>
              <p:cNvSpPr/>
              <p:nvPr/>
            </p:nvSpPr>
            <p:spPr bwMode="auto">
              <a:xfrm>
                <a:off x="5939408" y="1845361"/>
                <a:ext cx="1008856" cy="251005"/>
              </a:xfrm>
              <a:prstGeom prst="homePlate">
                <a:avLst/>
              </a:prstGeom>
              <a:solidFill>
                <a:schemeClr val="bg1">
                  <a:lumMod val="95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miter lim="0"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txBody>
              <a:bodyPr lIns="50800" tIns="50800" rIns="50800" bIns="50800" anchor="ctr"/>
              <a:lstStyle/>
              <a:p>
                <a:pPr marL="3175" marR="0" lvl="0" indent="0" algn="l" defTabSz="4111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華康楷書體W5(P)" pitchFamily="2" charset="-120"/>
                    <a:cs typeface="Times New Roman" pitchFamily="18" charset="0"/>
                  </a:rPr>
                  <a:t>教務共識會議</a:t>
                </a:r>
              </a:p>
            </p:txBody>
          </p:sp>
          <p:cxnSp>
            <p:nvCxnSpPr>
              <p:cNvPr id="33857" name="直線接點 299"/>
              <p:cNvCxnSpPr>
                <a:cxnSpLocks noChangeShapeType="1"/>
              </p:cNvCxnSpPr>
              <p:nvPr/>
            </p:nvCxnSpPr>
            <p:spPr bwMode="auto">
              <a:xfrm flipV="1">
                <a:off x="5940152" y="1808822"/>
                <a:ext cx="0" cy="85786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miter lim="0"/>
                <a:headEnd/>
                <a:tailEnd type="oval" w="med" len="med"/>
              </a:ln>
            </p:spPr>
          </p:cxnSp>
        </p:grpSp>
        <p:sp>
          <p:nvSpPr>
            <p:cNvPr id="202" name="文字方塊 201"/>
            <p:cNvSpPr txBox="1"/>
            <p:nvPr/>
          </p:nvSpPr>
          <p:spPr>
            <a:xfrm>
              <a:off x="5664646" y="1408143"/>
              <a:ext cx="4924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zh-TW" altLang="en-US" sz="2400" dirty="0" smtClean="0">
                  <a:solidFill>
                    <a:srgbClr val="D5D5FF"/>
                  </a:solidFill>
                  <a:latin typeface="華康超黑體(P)" panose="02010600010101010101" pitchFamily="2" charset="-120"/>
                  <a:ea typeface="華康超黑體(P)" panose="02010600010101010101" pitchFamily="2" charset="-120"/>
                </a:rPr>
                <a:t>後</a:t>
              </a:r>
              <a:endParaRPr lang="en-US" altLang="zh-TW" sz="2400" dirty="0" smtClean="0">
                <a:solidFill>
                  <a:srgbClr val="D5D5FF"/>
                </a:solidFill>
                <a:latin typeface="華康超黑體(P)" panose="02010600010101010101" pitchFamily="2" charset="-120"/>
                <a:ea typeface="華康超黑體(P)" panose="02010600010101010101" pitchFamily="2" charset="-120"/>
              </a:endParaRPr>
            </a:p>
            <a:p>
              <a:pPr>
                <a:lnSpc>
                  <a:spcPts val="2400"/>
                </a:lnSpc>
              </a:pPr>
              <a:r>
                <a:rPr lang="zh-TW" altLang="en-US" sz="2400" dirty="0" smtClean="0">
                  <a:solidFill>
                    <a:srgbClr val="D5D5FF"/>
                  </a:solidFill>
                  <a:latin typeface="華康超黑體(P)" panose="02010600010101010101" pitchFamily="2" charset="-120"/>
                  <a:ea typeface="華康超黑體(P)" panose="02010600010101010101" pitchFamily="2" charset="-120"/>
                </a:rPr>
                <a:t>期</a:t>
              </a:r>
              <a:endParaRPr lang="zh-TW" altLang="en-US" sz="2400" dirty="0">
                <a:solidFill>
                  <a:srgbClr val="D5D5FF"/>
                </a:solidFill>
                <a:latin typeface="華康超黑體(P)" panose="02010600010101010101" pitchFamily="2" charset="-120"/>
                <a:ea typeface="華康超黑體(P)" panose="02010600010101010101" pitchFamily="2" charset="-120"/>
              </a:endParaRPr>
            </a:p>
          </p:txBody>
        </p:sp>
      </p:grpSp>
      <p:grpSp>
        <p:nvGrpSpPr>
          <p:cNvPr id="64" name="群組 63"/>
          <p:cNvGrpSpPr/>
          <p:nvPr/>
        </p:nvGrpSpPr>
        <p:grpSpPr>
          <a:xfrm>
            <a:off x="0" y="1384085"/>
            <a:ext cx="3966967" cy="5392084"/>
            <a:chOff x="0" y="1384085"/>
            <a:chExt cx="3966967" cy="5392084"/>
          </a:xfrm>
        </p:grpSpPr>
        <p:grpSp>
          <p:nvGrpSpPr>
            <p:cNvPr id="31" name="群組 162"/>
            <p:cNvGrpSpPr>
              <a:grpSpLocks/>
            </p:cNvGrpSpPr>
            <p:nvPr/>
          </p:nvGrpSpPr>
          <p:grpSpPr bwMode="auto">
            <a:xfrm>
              <a:off x="287338" y="4554537"/>
              <a:ext cx="1692275" cy="1585070"/>
              <a:chOff x="287338" y="4191057"/>
              <a:chExt cx="1692275" cy="1585858"/>
            </a:xfrm>
          </p:grpSpPr>
          <p:sp>
            <p:nvSpPr>
              <p:cNvPr id="33913" name="矩形 310"/>
              <p:cNvSpPr>
                <a:spLocks noChangeArrowheads="1"/>
              </p:cNvSpPr>
              <p:nvPr/>
            </p:nvSpPr>
            <p:spPr bwMode="auto">
              <a:xfrm>
                <a:off x="287338" y="5524500"/>
                <a:ext cx="1692275" cy="252413"/>
              </a:xfrm>
              <a:prstGeom prst="rect">
                <a:avLst/>
              </a:prstGeom>
              <a:solidFill>
                <a:srgbClr val="F2E8FC"/>
              </a:solidFill>
              <a:ln w="3175" algn="ctr">
                <a:solidFill>
                  <a:srgbClr val="6600CC"/>
                </a:solidFill>
                <a:miter lim="0"/>
                <a:headEnd/>
                <a:tailEnd/>
              </a:ln>
            </p:spPr>
            <p:txBody>
              <a:bodyPr lIns="50800" tIns="50800" rIns="50800" bIns="50800" anchor="ctr"/>
              <a:lstStyle/>
              <a:p>
                <a:pPr marL="0" marR="0" lvl="0" indent="0" algn="l" defTabSz="4111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00CC"/>
                    </a:solidFill>
                    <a:effectLst/>
                    <a:uLnTx/>
                    <a:uFillTx/>
                    <a:latin typeface="Times New Roman" pitchFamily="18" charset="0"/>
                    <a:ea typeface="新細明體" pitchFamily="18" charset="-120"/>
                    <a:cs typeface="Times New Roman" pitchFamily="18" charset="0"/>
                  </a:rPr>
                  <a:t>通識教育改革 </a:t>
                </a:r>
                <a:r>
                  <a:rPr kumimoji="1" lang="en-US" altLang="zh-TW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00CC"/>
                    </a:solidFill>
                    <a:effectLst/>
                    <a:uLnTx/>
                    <a:uFillTx/>
                    <a:latin typeface="Times New Roman" pitchFamily="18" charset="0"/>
                    <a:ea typeface="新細明體" pitchFamily="18" charset="-120"/>
                    <a:cs typeface="Times New Roman" pitchFamily="18" charset="0"/>
                  </a:rPr>
                  <a:t>(2005-2010)</a:t>
                </a:r>
                <a:endParaRPr kumimoji="1" lang="zh-TW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Times New Roman" pitchFamily="18" charset="0"/>
                  <a:ea typeface="新細明體" pitchFamily="18" charset="-120"/>
                  <a:cs typeface="Times New Roman" pitchFamily="18" charset="0"/>
                </a:endParaRPr>
              </a:p>
            </p:txBody>
          </p:sp>
          <p:cxnSp>
            <p:nvCxnSpPr>
              <p:cNvPr id="33914" name="直線接點 299"/>
              <p:cNvCxnSpPr>
                <a:cxnSpLocks noChangeShapeType="1"/>
              </p:cNvCxnSpPr>
              <p:nvPr/>
            </p:nvCxnSpPr>
            <p:spPr bwMode="auto">
              <a:xfrm flipV="1">
                <a:off x="287338" y="4191057"/>
                <a:ext cx="0" cy="1585858"/>
              </a:xfrm>
              <a:prstGeom prst="line">
                <a:avLst/>
              </a:prstGeom>
              <a:noFill/>
              <a:ln w="6350" algn="ctr">
                <a:solidFill>
                  <a:srgbClr val="6600CC"/>
                </a:solidFill>
                <a:miter lim="0"/>
                <a:headEnd/>
                <a:tailEnd/>
              </a:ln>
            </p:spPr>
          </p:cxnSp>
        </p:grpSp>
        <p:grpSp>
          <p:nvGrpSpPr>
            <p:cNvPr id="33860" name="群組 334"/>
            <p:cNvGrpSpPr>
              <a:grpSpLocks/>
            </p:cNvGrpSpPr>
            <p:nvPr/>
          </p:nvGrpSpPr>
          <p:grpSpPr bwMode="auto">
            <a:xfrm>
              <a:off x="179388" y="6145957"/>
              <a:ext cx="1439862" cy="341312"/>
              <a:chOff x="215516" y="5791751"/>
              <a:chExt cx="1440160" cy="342731"/>
            </a:xfrm>
          </p:grpSpPr>
          <p:sp>
            <p:nvSpPr>
              <p:cNvPr id="33905" name="矩形 333"/>
              <p:cNvSpPr>
                <a:spLocks noChangeArrowheads="1"/>
              </p:cNvSpPr>
              <p:nvPr/>
            </p:nvSpPr>
            <p:spPr bwMode="auto">
              <a:xfrm>
                <a:off x="251520" y="5882454"/>
                <a:ext cx="1404156" cy="252028"/>
              </a:xfrm>
              <a:prstGeom prst="rect">
                <a:avLst/>
              </a:prstGeom>
              <a:solidFill>
                <a:schemeClr val="bg1"/>
              </a:solidFill>
              <a:ln w="3175" algn="ctr">
                <a:noFill/>
                <a:miter lim="0"/>
                <a:headEnd/>
                <a:tailEnd/>
              </a:ln>
            </p:spPr>
            <p:txBody>
              <a:bodyPr lIns="50800" tIns="50800" rIns="50800" bIns="50800" anchor="ctr"/>
              <a:lstStyle/>
              <a:p>
                <a:pPr marL="0" marR="0" lvl="0" indent="0" algn="l" defTabSz="4111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新細明體" pitchFamily="18" charset="-120"/>
                    <a:cs typeface="Times New Roman" pitchFamily="18" charset="0"/>
                  </a:rPr>
                  <a:t>通識教育改革報告書</a:t>
                </a:r>
              </a:p>
            </p:txBody>
          </p:sp>
          <p:sp>
            <p:nvSpPr>
              <p:cNvPr id="33906" name="Line 100"/>
              <p:cNvSpPr>
                <a:spLocks noChangeShapeType="1"/>
              </p:cNvSpPr>
              <p:nvPr/>
            </p:nvSpPr>
            <p:spPr bwMode="auto">
              <a:xfrm flipV="1">
                <a:off x="215516" y="5791751"/>
                <a:ext cx="124" cy="229536"/>
              </a:xfrm>
              <a:prstGeom prst="line">
                <a:avLst/>
              </a:prstGeom>
              <a:noFill/>
              <a:ln w="6350">
                <a:solidFill>
                  <a:srgbClr val="6600CC"/>
                </a:solidFill>
                <a:round/>
                <a:headEnd type="oval" w="med" len="med"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+mn-cs"/>
                </a:endParaRPr>
              </a:p>
            </p:txBody>
          </p:sp>
        </p:grpSp>
        <p:pic>
          <p:nvPicPr>
            <p:cNvPr id="33821" name="Picture 2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08080" y="5481638"/>
              <a:ext cx="1258887" cy="1260475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</p:pic>
        <p:sp>
          <p:nvSpPr>
            <p:cNvPr id="117" name="五邊形 116"/>
            <p:cNvSpPr/>
            <p:nvPr/>
          </p:nvSpPr>
          <p:spPr bwMode="auto">
            <a:xfrm>
              <a:off x="0" y="1401548"/>
              <a:ext cx="468313" cy="215900"/>
            </a:xfrm>
            <a:prstGeom prst="homePlat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5400000" algn="t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txBody>
            <a:bodyPr lIns="50800" tIns="50800" rIns="50800" bIns="50800" anchor="ctr"/>
            <a:lstStyle/>
            <a:p>
              <a:pPr marL="3175" marR="0" lvl="0" indent="0" algn="l" defTabSz="4111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1997</a:t>
              </a:r>
              <a:endParaRPr kumimoji="1" lang="zh-TW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新細明體" pitchFamily="18" charset="-120"/>
                <a:cs typeface="Times New Roman" pitchFamily="18" charset="0"/>
              </a:endParaRPr>
            </a:p>
          </p:txBody>
        </p:sp>
        <p:sp>
          <p:nvSpPr>
            <p:cNvPr id="33833" name="矩形 191"/>
            <p:cNvSpPr>
              <a:spLocks noChangeArrowheads="1"/>
            </p:cNvSpPr>
            <p:nvPr/>
          </p:nvSpPr>
          <p:spPr bwMode="auto">
            <a:xfrm>
              <a:off x="468313" y="1384085"/>
              <a:ext cx="3024187" cy="252413"/>
            </a:xfrm>
            <a:prstGeom prst="rect">
              <a:avLst/>
            </a:prstGeom>
            <a:solidFill>
              <a:schemeClr val="bg1"/>
            </a:solidFill>
            <a:ln w="3175" algn="ctr">
              <a:noFill/>
              <a:miter lim="0"/>
              <a:headEnd/>
              <a:tailEnd/>
            </a:ln>
          </p:spPr>
          <p:txBody>
            <a:bodyPr lIns="50800" tIns="50800" rIns="50800" bIns="50800" anchor="ctr"/>
            <a:lstStyle/>
            <a:p>
              <a:pPr marL="0" marR="0" lvl="0" indent="0" algn="l" defTabSz="4111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華康楷書體W5(P)" pitchFamily="2" charset="-120"/>
                  <a:cs typeface="Times New Roman" pitchFamily="18" charset="0"/>
                </a:rPr>
                <a:t>教學研究單位評鑑、課程評鑑</a:t>
              </a:r>
              <a:r>
                <a:rPr kumimoji="1" lang="zh-TW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華康楷書體W5(P)" pitchFamily="2" charset="-120"/>
                  <a:cs typeface="Times New Roman" pitchFamily="18" charset="0"/>
                </a:rPr>
                <a:t>、教師評鑑 </a:t>
              </a:r>
              <a:r>
                <a:rPr kumimoji="1" lang="en-US" altLang="zh-TW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華康楷書體W5(P)" pitchFamily="2" charset="-120"/>
                  <a:cs typeface="Times New Roman" pitchFamily="18" charset="0"/>
                </a:rPr>
                <a:t>(1998) </a:t>
              </a:r>
              <a:endParaRPr kumimoji="1" lang="en-US" altLang="zh-TW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華康楷書體W5(P)" pitchFamily="2" charset="-120"/>
                <a:cs typeface="Times New Roman" pitchFamily="18" charset="0"/>
              </a:endParaRPr>
            </a:p>
          </p:txBody>
        </p:sp>
        <p:sp>
          <p:nvSpPr>
            <p:cNvPr id="119" name="五邊形 118"/>
            <p:cNvSpPr/>
            <p:nvPr/>
          </p:nvSpPr>
          <p:spPr bwMode="auto">
            <a:xfrm>
              <a:off x="287338" y="6525344"/>
              <a:ext cx="1187450" cy="250825"/>
            </a:xfrm>
            <a:prstGeom prst="homePlate">
              <a:avLst/>
            </a:prstGeom>
            <a:solidFill>
              <a:srgbClr val="F2E8FC"/>
            </a:solidFill>
            <a:ln w="6350" cap="flat" cmpd="sng" algn="ctr">
              <a:solidFill>
                <a:srgbClr val="6600CC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50800" tIns="50800" rIns="50800" bIns="50800" anchor="ctr"/>
            <a:lstStyle/>
            <a:p>
              <a:pPr marL="42863" marR="0" lvl="0" indent="0" algn="l" defTabSz="4111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華康中黑體(P)" pitchFamily="2" charset="-120"/>
                  <a:ea typeface="華康中黑體(P)" pitchFamily="2" charset="-120"/>
                  <a:cs typeface="Times New Roman" pitchFamily="18" charset="0"/>
                </a:rPr>
                <a:t>共同教育中心</a:t>
              </a:r>
            </a:p>
          </p:txBody>
        </p:sp>
        <p:grpSp>
          <p:nvGrpSpPr>
            <p:cNvPr id="33864" name="群組 335"/>
            <p:cNvGrpSpPr>
              <a:grpSpLocks/>
            </p:cNvGrpSpPr>
            <p:nvPr/>
          </p:nvGrpSpPr>
          <p:grpSpPr bwMode="auto">
            <a:xfrm>
              <a:off x="1655763" y="6157069"/>
              <a:ext cx="1116012" cy="330200"/>
              <a:chOff x="215516" y="5805264"/>
              <a:chExt cx="1116124" cy="329218"/>
            </a:xfrm>
          </p:grpSpPr>
          <p:sp>
            <p:nvSpPr>
              <p:cNvPr id="33903" name="矩形 336"/>
              <p:cNvSpPr>
                <a:spLocks noChangeArrowheads="1"/>
              </p:cNvSpPr>
              <p:nvPr/>
            </p:nvSpPr>
            <p:spPr bwMode="auto">
              <a:xfrm>
                <a:off x="251520" y="5882454"/>
                <a:ext cx="1080120" cy="252028"/>
              </a:xfrm>
              <a:prstGeom prst="rect">
                <a:avLst/>
              </a:prstGeom>
              <a:solidFill>
                <a:schemeClr val="bg1"/>
              </a:solidFill>
              <a:ln w="3175" algn="ctr">
                <a:noFill/>
                <a:miter lim="0"/>
                <a:headEnd/>
                <a:tailEnd/>
              </a:ln>
            </p:spPr>
            <p:txBody>
              <a:bodyPr lIns="50800" tIns="50800" rIns="50800" bIns="50800" anchor="ctr"/>
              <a:lstStyle/>
              <a:p>
                <a:pPr marL="0" marR="0" lvl="0" indent="0" algn="l" defTabSz="4111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新細明體" pitchFamily="18" charset="-120"/>
                    <a:cs typeface="Times New Roman" pitchFamily="18" charset="0"/>
                  </a:rPr>
                  <a:t>通識教育再評鑑</a:t>
                </a:r>
              </a:p>
            </p:txBody>
          </p:sp>
          <p:sp>
            <p:nvSpPr>
              <p:cNvPr id="33904" name="Line 100"/>
              <p:cNvSpPr>
                <a:spLocks noChangeShapeType="1"/>
              </p:cNvSpPr>
              <p:nvPr/>
            </p:nvSpPr>
            <p:spPr bwMode="auto">
              <a:xfrm flipH="1" flipV="1">
                <a:off x="215516" y="5805264"/>
                <a:ext cx="0" cy="216024"/>
              </a:xfrm>
              <a:prstGeom prst="line">
                <a:avLst/>
              </a:prstGeom>
              <a:noFill/>
              <a:ln w="6350">
                <a:solidFill>
                  <a:srgbClr val="6600CC"/>
                </a:solidFill>
                <a:round/>
                <a:headEnd type="oval" w="med" len="med"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+mn-cs"/>
                </a:endParaRPr>
              </a:p>
            </p:txBody>
          </p:sp>
        </p:grpSp>
      </p:grpSp>
      <p:grpSp>
        <p:nvGrpSpPr>
          <p:cNvPr id="66" name="群組 65"/>
          <p:cNvGrpSpPr/>
          <p:nvPr/>
        </p:nvGrpSpPr>
        <p:grpSpPr>
          <a:xfrm>
            <a:off x="33988" y="1600023"/>
            <a:ext cx="3432840" cy="4181950"/>
            <a:chOff x="33988" y="1600023"/>
            <a:chExt cx="3432840" cy="4181950"/>
          </a:xfrm>
        </p:grpSpPr>
        <p:grpSp>
          <p:nvGrpSpPr>
            <p:cNvPr id="18" name="群組 283"/>
            <p:cNvGrpSpPr>
              <a:grpSpLocks/>
            </p:cNvGrpSpPr>
            <p:nvPr/>
          </p:nvGrpSpPr>
          <p:grpSpPr bwMode="auto">
            <a:xfrm>
              <a:off x="971550" y="4554538"/>
              <a:ext cx="1260475" cy="646409"/>
              <a:chOff x="971600" y="3575038"/>
              <a:chExt cx="1260140" cy="646050"/>
            </a:xfrm>
          </p:grpSpPr>
          <p:sp>
            <p:nvSpPr>
              <p:cNvPr id="33917" name="矩形 264"/>
              <p:cNvSpPr>
                <a:spLocks noChangeArrowheads="1"/>
              </p:cNvSpPr>
              <p:nvPr/>
            </p:nvSpPr>
            <p:spPr bwMode="auto">
              <a:xfrm>
                <a:off x="971600" y="3969060"/>
                <a:ext cx="1260140" cy="252028"/>
              </a:xfrm>
              <a:prstGeom prst="rect">
                <a:avLst/>
              </a:prstGeom>
              <a:solidFill>
                <a:srgbClr val="FFE7FF"/>
              </a:solidFill>
              <a:ln w="3175" algn="ctr">
                <a:solidFill>
                  <a:schemeClr val="tx1"/>
                </a:solidFill>
                <a:miter lim="0"/>
                <a:headEnd/>
                <a:tailEnd/>
              </a:ln>
            </p:spPr>
            <p:txBody>
              <a:bodyPr lIns="50800" tIns="50800" rIns="50800" bIns="50800" anchor="ctr"/>
              <a:lstStyle/>
              <a:p>
                <a:pPr marL="0" marR="0" lvl="0" indent="0" algn="l" defTabSz="4111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新細明體" pitchFamily="18" charset="-120"/>
                    <a:cs typeface="+mn-cs"/>
                  </a:rPr>
                  <a:t>新進教師研習營 →</a:t>
                </a:r>
              </a:p>
            </p:txBody>
          </p:sp>
          <p:cxnSp>
            <p:nvCxnSpPr>
              <p:cNvPr id="33918" name="直線接點 299"/>
              <p:cNvCxnSpPr>
                <a:cxnSpLocks noChangeShapeType="1"/>
              </p:cNvCxnSpPr>
              <p:nvPr/>
            </p:nvCxnSpPr>
            <p:spPr bwMode="auto">
              <a:xfrm flipV="1">
                <a:off x="971600" y="3575038"/>
                <a:ext cx="0" cy="644465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miter lim="0"/>
                <a:headEnd/>
                <a:tailEnd/>
              </a:ln>
            </p:spPr>
          </p:cxnSp>
        </p:grpSp>
        <p:grpSp>
          <p:nvGrpSpPr>
            <p:cNvPr id="33856" name="群組 322"/>
            <p:cNvGrpSpPr>
              <a:grpSpLocks/>
            </p:cNvGrpSpPr>
            <p:nvPr/>
          </p:nvGrpSpPr>
          <p:grpSpPr bwMode="auto">
            <a:xfrm>
              <a:off x="828675" y="4554538"/>
              <a:ext cx="1150938" cy="1227435"/>
              <a:chOff x="790996" y="3569928"/>
              <a:chExt cx="1152128" cy="1227224"/>
            </a:xfrm>
          </p:grpSpPr>
          <p:sp>
            <p:nvSpPr>
              <p:cNvPr id="33911" name="矩形 318"/>
              <p:cNvSpPr>
                <a:spLocks noChangeArrowheads="1"/>
              </p:cNvSpPr>
              <p:nvPr/>
            </p:nvSpPr>
            <p:spPr bwMode="auto">
              <a:xfrm>
                <a:off x="790996" y="4545124"/>
                <a:ext cx="1152128" cy="252028"/>
              </a:xfrm>
              <a:prstGeom prst="rect">
                <a:avLst/>
              </a:prstGeom>
              <a:solidFill>
                <a:srgbClr val="FFE7FF"/>
              </a:solidFill>
              <a:ln w="3175" algn="ctr">
                <a:solidFill>
                  <a:schemeClr val="tx1"/>
                </a:solidFill>
                <a:miter lim="0"/>
                <a:headEnd/>
                <a:tailEnd/>
              </a:ln>
            </p:spPr>
            <p:txBody>
              <a:bodyPr lIns="50800" tIns="50800" rIns="50800" bIns="50800" anchor="ctr"/>
              <a:lstStyle/>
              <a:p>
                <a:pPr marL="0" marR="0" lvl="0" indent="0" algn="l" defTabSz="4111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新細明體" pitchFamily="18" charset="-120"/>
                    <a:cs typeface="+mn-cs"/>
                  </a:rPr>
                  <a:t>教學助理制度 →</a:t>
                </a:r>
              </a:p>
            </p:txBody>
          </p:sp>
          <p:cxnSp>
            <p:nvCxnSpPr>
              <p:cNvPr id="33912" name="直線接點 299"/>
              <p:cNvCxnSpPr>
                <a:cxnSpLocks noChangeShapeType="1"/>
              </p:cNvCxnSpPr>
              <p:nvPr/>
            </p:nvCxnSpPr>
            <p:spPr bwMode="auto">
              <a:xfrm flipV="1">
                <a:off x="790996" y="3569928"/>
                <a:ext cx="0" cy="1224049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miter lim="0"/>
                <a:headEnd/>
                <a:tailEnd/>
              </a:ln>
            </p:spPr>
          </p:cxnSp>
        </p:grpSp>
        <p:grpSp>
          <p:nvGrpSpPr>
            <p:cNvPr id="33858" name="群組 329"/>
            <p:cNvGrpSpPr>
              <a:grpSpLocks/>
            </p:cNvGrpSpPr>
            <p:nvPr/>
          </p:nvGrpSpPr>
          <p:grpSpPr bwMode="auto">
            <a:xfrm>
              <a:off x="2555875" y="2552949"/>
              <a:ext cx="792163" cy="1666875"/>
              <a:chOff x="2447528" y="2528903"/>
              <a:chExt cx="792089" cy="1666582"/>
            </a:xfrm>
          </p:grpSpPr>
          <p:sp>
            <p:nvSpPr>
              <p:cNvPr id="60" name="五邊形 59"/>
              <p:cNvSpPr/>
              <p:nvPr/>
            </p:nvSpPr>
            <p:spPr bwMode="auto">
              <a:xfrm>
                <a:off x="2447528" y="2565410"/>
                <a:ext cx="792089" cy="250781"/>
              </a:xfrm>
              <a:prstGeom prst="homePlate">
                <a:avLst/>
              </a:prstGeom>
              <a:solidFill>
                <a:schemeClr val="bg1">
                  <a:lumMod val="95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miter lim="0"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txBody>
              <a:bodyPr lIns="50800" tIns="50800" rIns="50800" bIns="50800" anchor="ctr"/>
              <a:lstStyle/>
              <a:p>
                <a:pPr marL="3175" marR="0" lvl="0" indent="0" algn="l" defTabSz="4111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華康楷書體W5(P)" pitchFamily="2" charset="-120"/>
                    <a:ea typeface="華康楷書體W5(P)" pitchFamily="2" charset="-120"/>
                    <a:cs typeface="Times New Roman" pitchFamily="18" charset="0"/>
                  </a:rPr>
                  <a:t>課程地圖</a:t>
                </a:r>
              </a:p>
            </p:txBody>
          </p:sp>
          <p:sp>
            <p:nvSpPr>
              <p:cNvPr id="61" name="五邊形 60"/>
              <p:cNvSpPr/>
              <p:nvPr/>
            </p:nvSpPr>
            <p:spPr bwMode="auto">
              <a:xfrm>
                <a:off x="2447528" y="2852696"/>
                <a:ext cx="792089" cy="252369"/>
              </a:xfrm>
              <a:prstGeom prst="homePlate">
                <a:avLst/>
              </a:prstGeom>
              <a:solidFill>
                <a:srgbClr val="F2E8FC"/>
              </a:solidFill>
              <a:ln w="3175" cap="flat" cmpd="sng" algn="ctr">
                <a:solidFill>
                  <a:srgbClr val="6600CC"/>
                </a:solidFill>
                <a:prstDash val="solid"/>
                <a:miter lim="0"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txBody>
              <a:bodyPr lIns="50800" tIns="50800" rIns="50800" bIns="50800" anchor="ctr"/>
              <a:lstStyle/>
              <a:p>
                <a:pPr marL="3175" marR="0" lvl="0" indent="0" algn="l" defTabSz="4111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6600CC"/>
                    </a:solidFill>
                    <a:effectLst/>
                    <a:uLnTx/>
                    <a:uFillTx/>
                    <a:latin typeface="華康楷書體W5(P)" pitchFamily="2" charset="-120"/>
                    <a:ea typeface="華康楷書體W5(P)" pitchFamily="2" charset="-120"/>
                    <a:cs typeface="Times New Roman" pitchFamily="18" charset="0"/>
                  </a:rPr>
                  <a:t>新生專題</a:t>
                </a:r>
              </a:p>
            </p:txBody>
          </p:sp>
          <p:sp>
            <p:nvSpPr>
              <p:cNvPr id="62" name="五邊形 61"/>
              <p:cNvSpPr/>
              <p:nvPr/>
            </p:nvSpPr>
            <p:spPr bwMode="auto">
              <a:xfrm>
                <a:off x="2447528" y="3141570"/>
                <a:ext cx="792089" cy="250781"/>
              </a:xfrm>
              <a:prstGeom prst="homePlate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tx1"/>
                </a:solidFill>
                <a:prstDash val="solid"/>
                <a:miter lim="0"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txBody>
              <a:bodyPr lIns="50800" tIns="50800" rIns="50800" bIns="50800" anchor="ctr"/>
              <a:lstStyle/>
              <a:p>
                <a:pPr marL="3175" marR="0" lvl="0" indent="0" algn="l" defTabSz="4111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0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華康楷書體W5(P)" pitchFamily="2" charset="-120"/>
                    <a:ea typeface="華康楷書體W5(P)" pitchFamily="2" charset="-120"/>
                    <a:cs typeface="Times New Roman" pitchFamily="18" charset="0"/>
                  </a:rPr>
                  <a:t>(</a:t>
                </a:r>
                <a:r>
                  <a:rPr kumimoji="1" lang="zh-TW" altLang="en-US" sz="10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華康楷書體W5(P)" pitchFamily="2" charset="-120"/>
                    <a:ea typeface="華康楷書體W5(P)" pitchFamily="2" charset="-120"/>
                    <a:cs typeface="Times New Roman" pitchFamily="18" charset="0"/>
                  </a:rPr>
                  <a:t>新生書院</a:t>
                </a:r>
                <a:r>
                  <a:rPr kumimoji="1" lang="en-US" altLang="zh-TW" sz="10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華康楷書體W5(P)" pitchFamily="2" charset="-120"/>
                    <a:ea typeface="華康楷書體W5(P)" pitchFamily="2" charset="-120"/>
                    <a:cs typeface="Times New Roman" pitchFamily="18" charset="0"/>
                  </a:rPr>
                  <a:t>)</a:t>
                </a:r>
                <a:endParaRPr kumimoji="1" lang="zh-TW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華康楷書體W5(P)" pitchFamily="2" charset="-120"/>
                  <a:ea typeface="華康楷書體W5(P)" pitchFamily="2" charset="-120"/>
                  <a:cs typeface="Times New Roman" pitchFamily="18" charset="0"/>
                </a:endParaRPr>
              </a:p>
            </p:txBody>
          </p:sp>
          <p:cxnSp>
            <p:nvCxnSpPr>
              <p:cNvPr id="33910" name="直線接點 299"/>
              <p:cNvCxnSpPr>
                <a:cxnSpLocks noChangeShapeType="1"/>
              </p:cNvCxnSpPr>
              <p:nvPr/>
            </p:nvCxnSpPr>
            <p:spPr bwMode="auto">
              <a:xfrm flipV="1">
                <a:off x="2447764" y="2528903"/>
                <a:ext cx="0" cy="166658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miter lim="0"/>
                <a:headEnd/>
                <a:tailEnd type="oval" w="med" len="med"/>
              </a:ln>
            </p:spPr>
          </p:cxnSp>
        </p:grpSp>
        <p:sp>
          <p:nvSpPr>
            <p:cNvPr id="33831" name="矩形 336"/>
            <p:cNvSpPr>
              <a:spLocks noChangeArrowheads="1"/>
            </p:cNvSpPr>
            <p:nvPr/>
          </p:nvSpPr>
          <p:spPr bwMode="auto">
            <a:xfrm>
              <a:off x="577130" y="2029966"/>
              <a:ext cx="1314450" cy="1567557"/>
            </a:xfrm>
            <a:prstGeom prst="rect">
              <a:avLst/>
            </a:prstGeom>
            <a:solidFill>
              <a:schemeClr val="bg1"/>
            </a:solidFill>
            <a:ln w="3175" algn="ctr">
              <a:noFill/>
              <a:miter lim="0"/>
              <a:headEnd/>
              <a:tailEnd/>
            </a:ln>
          </p:spPr>
          <p:txBody>
            <a:bodyPr lIns="50800" tIns="50800" rIns="50800" bIns="50800"/>
            <a:lstStyle/>
            <a:p>
              <a:pPr marL="0" marR="0" lvl="0" indent="0" algn="l" defTabSz="411163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國外教學參</a:t>
              </a:r>
              <a:r>
                <a:rPr kumimoji="1" lang="zh-TW" altLang="en-US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訪團：</a:t>
              </a:r>
              <a:endParaRPr kumimoji="1" lang="en-US" altLang="zh-TW" sz="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新細明體" pitchFamily="18" charset="-120"/>
                <a:cs typeface="Times New Roman" pitchFamily="18" charset="0"/>
              </a:endParaRPr>
            </a:p>
            <a:p>
              <a:pPr marL="0" marR="0" lvl="0" indent="0" algn="l" defTabSz="411163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NE: New England </a:t>
              </a:r>
              <a:r>
                <a:rPr kumimoji="1" lang="zh-TW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四校</a:t>
              </a:r>
              <a:endParaRPr kumimoji="1" lang="en-US" altLang="zh-TW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新細明體" pitchFamily="18" charset="-120"/>
                <a:cs typeface="Times New Roman" pitchFamily="18" charset="0"/>
              </a:endParaRPr>
            </a:p>
            <a:p>
              <a:pPr marL="0" marR="0" lvl="0" indent="0" algn="l" defTabSz="411163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MW: Middle West </a:t>
              </a:r>
              <a:r>
                <a:rPr kumimoji="1" lang="zh-TW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三校</a:t>
              </a:r>
              <a:endParaRPr kumimoji="1" lang="en-US" altLang="zh-TW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新細明體" pitchFamily="18" charset="-120"/>
                <a:cs typeface="Times New Roman" pitchFamily="18" charset="0"/>
              </a:endParaRPr>
            </a:p>
            <a:p>
              <a:pPr marL="0" marR="0" lvl="0" indent="0" algn="l" defTabSz="411163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EU: </a:t>
              </a:r>
              <a:r>
                <a:rPr kumimoji="1" lang="zh-TW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英國及法國三校兩機構</a:t>
              </a:r>
              <a:endParaRPr kumimoji="1" lang="en-US" altLang="zh-TW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新細明體" pitchFamily="18" charset="-120"/>
                <a:cs typeface="Times New Roman" pitchFamily="18" charset="0"/>
              </a:endParaRPr>
            </a:p>
            <a:p>
              <a:pPr marL="0" marR="0" lvl="0" indent="0" algn="l" defTabSz="411163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CA: </a:t>
              </a:r>
              <a:r>
                <a:rPr kumimoji="1" lang="zh-TW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加州五校一機構</a:t>
              </a:r>
              <a:endParaRPr kumimoji="1" lang="en-US" altLang="zh-TW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新細明體" pitchFamily="18" charset="-120"/>
                <a:cs typeface="Times New Roman" pitchFamily="18" charset="0"/>
              </a:endParaRPr>
            </a:p>
            <a:p>
              <a:pPr marL="0" marR="0" lvl="0" indent="0" algn="l" defTabSz="411163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HK: </a:t>
              </a:r>
              <a:r>
                <a:rPr kumimoji="1" lang="zh-TW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香港三校</a:t>
              </a:r>
              <a:endParaRPr kumimoji="1" lang="en-US" altLang="zh-TW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新細明體" pitchFamily="18" charset="-120"/>
                <a:cs typeface="Times New Roman" pitchFamily="18" charset="0"/>
              </a:endParaRPr>
            </a:p>
            <a:p>
              <a:pPr marL="0" marR="0" lvl="0" indent="0" algn="l" defTabSz="411163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JP: </a:t>
              </a:r>
              <a:r>
                <a:rPr kumimoji="1" lang="zh-TW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日本五</a:t>
              </a:r>
              <a:r>
                <a:rPr kumimoji="1" lang="zh-TW" altLang="en-US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校</a:t>
              </a:r>
              <a:endParaRPr kumimoji="1" lang="en-US" altLang="zh-TW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新細明體" pitchFamily="18" charset="-120"/>
                <a:cs typeface="Times New Roman" pitchFamily="18" charset="0"/>
              </a:endParaRPr>
            </a:p>
            <a:p>
              <a:pPr marL="0" marR="0" lvl="0" indent="0" algn="l" defTabSz="411163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POD: </a:t>
              </a:r>
              <a:r>
                <a:rPr kumimoji="1" lang="zh-TW" altLang="en-US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美國 </a:t>
              </a:r>
              <a:r>
                <a:rPr kumimoji="1" lang="en-US" altLang="zh-TW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POD </a:t>
              </a:r>
              <a:r>
                <a:rPr kumimoji="1" lang="zh-TW" altLang="en-US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年會</a:t>
              </a:r>
              <a:endParaRPr kumimoji="1" lang="en-US" altLang="zh-TW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新細明體" pitchFamily="18" charset="-120"/>
                <a:cs typeface="Times New Roman" pitchFamily="18" charset="0"/>
              </a:endParaRPr>
            </a:p>
            <a:p>
              <a:pPr marL="0" marR="0" lvl="0" indent="0" algn="l" defTabSz="411163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國內參訪：</a:t>
              </a:r>
              <a:endParaRPr kumimoji="1" lang="en-US" altLang="zh-TW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新細明體" pitchFamily="18" charset="-120"/>
                <a:cs typeface="Times New Roman" pitchFamily="18" charset="0"/>
              </a:endParaRPr>
            </a:p>
            <a:p>
              <a:pPr marL="0" marR="0" lvl="0" indent="0" algn="l" defTabSz="411163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政治大學 </a:t>
              </a:r>
              <a:r>
                <a:rPr kumimoji="1" lang="en-US" altLang="zh-TW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(2006)</a:t>
              </a:r>
              <a:endParaRPr kumimoji="1" lang="zh-TW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新細明體" pitchFamily="18" charset="-120"/>
                <a:cs typeface="Times New Roman" pitchFamily="18" charset="0"/>
              </a:endParaRPr>
            </a:p>
          </p:txBody>
        </p:sp>
        <p:grpSp>
          <p:nvGrpSpPr>
            <p:cNvPr id="33" name="群組 375"/>
            <p:cNvGrpSpPr>
              <a:grpSpLocks/>
            </p:cNvGrpSpPr>
            <p:nvPr/>
          </p:nvGrpSpPr>
          <p:grpSpPr bwMode="auto">
            <a:xfrm>
              <a:off x="1403698" y="3395987"/>
              <a:ext cx="1008062" cy="823838"/>
              <a:chOff x="5939411" y="1808824"/>
              <a:chExt cx="1008111" cy="823901"/>
            </a:xfrm>
          </p:grpSpPr>
          <p:sp>
            <p:nvSpPr>
              <p:cNvPr id="121" name="五邊形 120"/>
              <p:cNvSpPr/>
              <p:nvPr/>
            </p:nvSpPr>
            <p:spPr bwMode="auto">
              <a:xfrm>
                <a:off x="5939411" y="1845338"/>
                <a:ext cx="1008111" cy="250844"/>
              </a:xfrm>
              <a:prstGeom prst="homePlate">
                <a:avLst/>
              </a:prstGeom>
              <a:solidFill>
                <a:srgbClr val="F2E8FC"/>
              </a:solidFill>
              <a:ln w="3175" cap="flat" cmpd="sng" algn="ctr">
                <a:solidFill>
                  <a:srgbClr val="6600CC"/>
                </a:solidFill>
                <a:prstDash val="solid"/>
                <a:miter lim="0"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lIns="50800" tIns="50800" rIns="50800" bIns="50800" anchor="ctr"/>
              <a:lstStyle/>
              <a:p>
                <a:pPr marL="3175" marR="0" lvl="0" indent="0" algn="l" defTabSz="4111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00CC"/>
                    </a:solidFill>
                    <a:effectLst/>
                    <a:uLnTx/>
                    <a:uFillTx/>
                    <a:latin typeface="華康中黑體(P)" pitchFamily="2" charset="-120"/>
                    <a:ea typeface="華康中黑體(P)" pitchFamily="2" charset="-120"/>
                    <a:cs typeface="Times New Roman" pitchFamily="18" charset="0"/>
                  </a:rPr>
                  <a:t>統計教學中心</a:t>
                </a:r>
              </a:p>
            </p:txBody>
          </p:sp>
          <p:cxnSp>
            <p:nvCxnSpPr>
              <p:cNvPr id="33873" name="直線接點 299"/>
              <p:cNvCxnSpPr>
                <a:cxnSpLocks noChangeShapeType="1"/>
              </p:cNvCxnSpPr>
              <p:nvPr/>
            </p:nvCxnSpPr>
            <p:spPr bwMode="auto">
              <a:xfrm flipV="1">
                <a:off x="5940152" y="1808824"/>
                <a:ext cx="0" cy="823901"/>
              </a:xfrm>
              <a:prstGeom prst="line">
                <a:avLst/>
              </a:prstGeom>
              <a:noFill/>
              <a:ln w="9525" algn="ctr">
                <a:solidFill>
                  <a:srgbClr val="6600CC"/>
                </a:solidFill>
                <a:miter lim="0"/>
                <a:headEnd/>
                <a:tailEnd type="oval" w="med" len="med"/>
              </a:ln>
            </p:spPr>
          </p:cxnSp>
        </p:grpSp>
        <p:pic>
          <p:nvPicPr>
            <p:cNvPr id="33837" name="Picture 110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27726" y="1600023"/>
              <a:ext cx="576263" cy="546100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</p:pic>
        <p:grpSp>
          <p:nvGrpSpPr>
            <p:cNvPr id="36" name="群組 375"/>
            <p:cNvGrpSpPr>
              <a:grpSpLocks/>
            </p:cNvGrpSpPr>
            <p:nvPr/>
          </p:nvGrpSpPr>
          <p:grpSpPr bwMode="auto">
            <a:xfrm>
              <a:off x="2458766" y="3489574"/>
              <a:ext cx="1008062" cy="722313"/>
              <a:chOff x="5939411" y="1808824"/>
              <a:chExt cx="1008111" cy="722559"/>
            </a:xfrm>
          </p:grpSpPr>
          <p:sp>
            <p:nvSpPr>
              <p:cNvPr id="129" name="五邊形 128"/>
              <p:cNvSpPr/>
              <p:nvPr/>
            </p:nvSpPr>
            <p:spPr bwMode="auto">
              <a:xfrm>
                <a:off x="5939411" y="1845349"/>
                <a:ext cx="1008111" cy="250910"/>
              </a:xfrm>
              <a:prstGeom prst="homePlate">
                <a:avLst/>
              </a:prstGeom>
              <a:solidFill>
                <a:srgbClr val="F2E8FC"/>
              </a:solidFill>
              <a:ln w="3175" cap="flat" cmpd="sng" algn="ctr">
                <a:solidFill>
                  <a:srgbClr val="6600CC"/>
                </a:solidFill>
                <a:prstDash val="solid"/>
                <a:miter lim="0"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lIns="50800" tIns="50800" rIns="50800" bIns="50800" anchor="ctr"/>
              <a:lstStyle/>
              <a:p>
                <a:pPr marL="3175" marR="0" lvl="0" indent="0" algn="l" defTabSz="4111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00CC"/>
                    </a:solidFill>
                    <a:effectLst/>
                    <a:uLnTx/>
                    <a:uFillTx/>
                    <a:latin typeface="華康中黑體(P)" pitchFamily="2" charset="-120"/>
                    <a:ea typeface="華康中黑體(P)" pitchFamily="2" charset="-120"/>
                    <a:cs typeface="Times New Roman" pitchFamily="18" charset="0"/>
                  </a:rPr>
                  <a:t>寫作教學中心</a:t>
                </a:r>
              </a:p>
            </p:txBody>
          </p:sp>
          <p:cxnSp>
            <p:nvCxnSpPr>
              <p:cNvPr id="33869" name="直線接點 299"/>
              <p:cNvCxnSpPr>
                <a:cxnSpLocks noChangeShapeType="1"/>
              </p:cNvCxnSpPr>
              <p:nvPr/>
            </p:nvCxnSpPr>
            <p:spPr bwMode="auto">
              <a:xfrm flipV="1">
                <a:off x="5940152" y="1808824"/>
                <a:ext cx="0" cy="722559"/>
              </a:xfrm>
              <a:prstGeom prst="line">
                <a:avLst/>
              </a:prstGeom>
              <a:noFill/>
              <a:ln w="9525" algn="ctr">
                <a:solidFill>
                  <a:srgbClr val="6600CC"/>
                </a:solidFill>
                <a:miter lim="0"/>
                <a:headEnd/>
                <a:tailEnd type="oval" w="med" len="med"/>
              </a:ln>
            </p:spPr>
          </p:cxnSp>
        </p:grpSp>
        <p:grpSp>
          <p:nvGrpSpPr>
            <p:cNvPr id="40" name="群組 293"/>
            <p:cNvGrpSpPr>
              <a:grpSpLocks/>
            </p:cNvGrpSpPr>
            <p:nvPr/>
          </p:nvGrpSpPr>
          <p:grpSpPr bwMode="auto">
            <a:xfrm>
              <a:off x="900113" y="4554539"/>
              <a:ext cx="1187450" cy="935334"/>
              <a:chOff x="827584" y="3287912"/>
              <a:chExt cx="1188814" cy="933177"/>
            </a:xfrm>
          </p:grpSpPr>
          <p:sp>
            <p:nvSpPr>
              <p:cNvPr id="33862" name="矩形 295"/>
              <p:cNvSpPr>
                <a:spLocks noChangeArrowheads="1"/>
              </p:cNvSpPr>
              <p:nvPr/>
            </p:nvSpPr>
            <p:spPr bwMode="auto">
              <a:xfrm>
                <a:off x="827584" y="3969061"/>
                <a:ext cx="1188814" cy="252028"/>
              </a:xfrm>
              <a:prstGeom prst="rect">
                <a:avLst/>
              </a:prstGeom>
              <a:solidFill>
                <a:srgbClr val="FFE7FF"/>
              </a:solidFill>
              <a:ln w="3175" algn="ctr">
                <a:solidFill>
                  <a:schemeClr val="tx1"/>
                </a:solidFill>
                <a:miter lim="0"/>
                <a:headEnd/>
                <a:tailEnd/>
              </a:ln>
            </p:spPr>
            <p:txBody>
              <a:bodyPr lIns="50800" tIns="50800" rIns="50800" bIns="50800" anchor="ctr"/>
              <a:lstStyle/>
              <a:p>
                <a:pPr marL="0" marR="0" lvl="0" indent="0" algn="l" defTabSz="4111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新細明體" pitchFamily="18" charset="-120"/>
                    <a:cs typeface="+mn-cs"/>
                  </a:rPr>
                  <a:t>學習開放空間 →</a:t>
                </a:r>
              </a:p>
            </p:txBody>
          </p:sp>
          <p:cxnSp>
            <p:nvCxnSpPr>
              <p:cNvPr id="33863" name="直線接點 299"/>
              <p:cNvCxnSpPr>
                <a:cxnSpLocks noChangeShapeType="1"/>
              </p:cNvCxnSpPr>
              <p:nvPr/>
            </p:nvCxnSpPr>
            <p:spPr bwMode="auto">
              <a:xfrm flipV="1">
                <a:off x="827584" y="3287912"/>
                <a:ext cx="0" cy="929211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miter lim="0"/>
                <a:headEnd/>
                <a:tailEnd/>
              </a:ln>
            </p:spPr>
          </p:cxnSp>
        </p:grpSp>
        <p:grpSp>
          <p:nvGrpSpPr>
            <p:cNvPr id="192" name="群組 283"/>
            <p:cNvGrpSpPr>
              <a:grpSpLocks/>
            </p:cNvGrpSpPr>
            <p:nvPr/>
          </p:nvGrpSpPr>
          <p:grpSpPr bwMode="auto">
            <a:xfrm>
              <a:off x="1043608" y="4554539"/>
              <a:ext cx="1260475" cy="350887"/>
              <a:chOff x="971600" y="3870396"/>
              <a:chExt cx="1260140" cy="350692"/>
            </a:xfrm>
          </p:grpSpPr>
          <p:sp>
            <p:nvSpPr>
              <p:cNvPr id="198" name="矩形 264"/>
              <p:cNvSpPr>
                <a:spLocks noChangeArrowheads="1"/>
              </p:cNvSpPr>
              <p:nvPr/>
            </p:nvSpPr>
            <p:spPr bwMode="auto">
              <a:xfrm>
                <a:off x="971600" y="3969060"/>
                <a:ext cx="1260140" cy="252028"/>
              </a:xfrm>
              <a:prstGeom prst="rect">
                <a:avLst/>
              </a:prstGeom>
              <a:solidFill>
                <a:srgbClr val="FFE7FF"/>
              </a:solidFill>
              <a:ln w="3175" algn="ctr">
                <a:solidFill>
                  <a:schemeClr val="tx1"/>
                </a:solidFill>
                <a:miter lim="0"/>
                <a:headEnd/>
                <a:tailEnd/>
              </a:ln>
            </p:spPr>
            <p:txBody>
              <a:bodyPr lIns="50800" tIns="50800" rIns="50800" bIns="50800" anchor="ctr"/>
              <a:lstStyle/>
              <a:p>
                <a:pPr marL="0" marR="0" lvl="0" indent="0" algn="l" defTabSz="4111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教學計畫 </a:t>
                </a:r>
                <a:r>
                  <a:rPr kumimoji="1" lang="en-US" altLang="zh-TW" sz="11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SoTL</a:t>
                </a:r>
                <a:r>
                  <a:rPr kumimoji="1" lang="zh-TW" alt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zh-TW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</a:p>
            </p:txBody>
          </p:sp>
          <p:cxnSp>
            <p:nvCxnSpPr>
              <p:cNvPr id="199" name="直線接點 299"/>
              <p:cNvCxnSpPr>
                <a:cxnSpLocks noChangeShapeType="1"/>
              </p:cNvCxnSpPr>
              <p:nvPr/>
            </p:nvCxnSpPr>
            <p:spPr bwMode="auto">
              <a:xfrm flipV="1">
                <a:off x="971600" y="3870396"/>
                <a:ext cx="0" cy="349107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miter lim="0"/>
                <a:headEnd/>
                <a:tailEnd/>
              </a:ln>
            </p:spPr>
          </p:cxnSp>
        </p:grpSp>
        <p:sp>
          <p:nvSpPr>
            <p:cNvPr id="4" name="文字方塊 3"/>
            <p:cNvSpPr txBox="1"/>
            <p:nvPr/>
          </p:nvSpPr>
          <p:spPr>
            <a:xfrm>
              <a:off x="33988" y="1734499"/>
              <a:ext cx="492443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zh-TW" altLang="en-US" sz="2400" dirty="0" smtClean="0">
                  <a:solidFill>
                    <a:srgbClr val="D5D5FF"/>
                  </a:solidFill>
                  <a:latin typeface="華康超黑體(P)" panose="02010600010101010101" pitchFamily="2" charset="-120"/>
                  <a:ea typeface="華康超黑體(P)" panose="02010600010101010101" pitchFamily="2" charset="-120"/>
                </a:rPr>
                <a:t>前</a:t>
              </a:r>
              <a:endParaRPr lang="en-US" altLang="zh-TW" sz="2400" dirty="0" smtClean="0">
                <a:solidFill>
                  <a:srgbClr val="D5D5FF"/>
                </a:solidFill>
                <a:latin typeface="華康超黑體(P)" panose="02010600010101010101" pitchFamily="2" charset="-120"/>
                <a:ea typeface="華康超黑體(P)" panose="02010600010101010101" pitchFamily="2" charset="-120"/>
              </a:endParaRPr>
            </a:p>
            <a:p>
              <a:pPr>
                <a:lnSpc>
                  <a:spcPts val="2400"/>
                </a:lnSpc>
              </a:pPr>
              <a:r>
                <a:rPr lang="zh-TW" altLang="en-US" sz="2400" dirty="0" smtClean="0">
                  <a:solidFill>
                    <a:srgbClr val="D5D5FF"/>
                  </a:solidFill>
                  <a:latin typeface="華康超黑體(P)" panose="02010600010101010101" pitchFamily="2" charset="-120"/>
                  <a:ea typeface="華康超黑體(P)" panose="02010600010101010101" pitchFamily="2" charset="-120"/>
                </a:rPr>
                <a:t>期</a:t>
              </a:r>
              <a:endParaRPr lang="zh-TW" altLang="en-US" sz="2400" dirty="0">
                <a:solidFill>
                  <a:srgbClr val="D5D5FF"/>
                </a:solidFill>
                <a:latin typeface="華康超黑體(P)" panose="02010600010101010101" pitchFamily="2" charset="-120"/>
                <a:ea typeface="華康超黑體(P)" panose="02010600010101010101" pitchFamily="2" charset="-120"/>
              </a:endParaRPr>
            </a:p>
          </p:txBody>
        </p:sp>
        <p:grpSp>
          <p:nvGrpSpPr>
            <p:cNvPr id="34" name="群組 284"/>
            <p:cNvGrpSpPr>
              <a:grpSpLocks/>
            </p:cNvGrpSpPr>
            <p:nvPr/>
          </p:nvGrpSpPr>
          <p:grpSpPr bwMode="auto">
            <a:xfrm>
              <a:off x="504230" y="1725442"/>
              <a:ext cx="1187450" cy="2494382"/>
              <a:chOff x="683686" y="1448784"/>
              <a:chExt cx="1188014" cy="2496251"/>
            </a:xfrm>
          </p:grpSpPr>
          <p:cxnSp>
            <p:nvCxnSpPr>
              <p:cNvPr id="126" name="直線接點 299"/>
              <p:cNvCxnSpPr>
                <a:cxnSpLocks noChangeShapeType="1"/>
              </p:cNvCxnSpPr>
              <p:nvPr/>
            </p:nvCxnSpPr>
            <p:spPr bwMode="auto">
              <a:xfrm flipV="1">
                <a:off x="683686" y="1448784"/>
                <a:ext cx="0" cy="249625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miter lim="0"/>
                <a:headEnd type="none" w="med" len="med"/>
                <a:tailEnd type="oval" w="med" len="med"/>
              </a:ln>
              <a:effectLst>
                <a:outerShdw blurRad="50800" dist="38100" dir="2700000" algn="tl" rotWithShape="0">
                  <a:schemeClr val="tx1">
                    <a:lumMod val="75000"/>
                    <a:lumOff val="25000"/>
                  </a:schemeClr>
                </a:outerShdw>
              </a:effectLst>
            </p:spPr>
          </p:cxnSp>
          <p:sp>
            <p:nvSpPr>
              <p:cNvPr id="127" name="五邊形 126"/>
              <p:cNvSpPr/>
              <p:nvPr/>
            </p:nvSpPr>
            <p:spPr bwMode="auto">
              <a:xfrm>
                <a:off x="683686" y="1485321"/>
                <a:ext cx="1188014" cy="251013"/>
              </a:xfrm>
              <a:prstGeom prst="homePlate">
                <a:avLst/>
              </a:prstGeom>
              <a:solidFill>
                <a:srgbClr val="FFE7FF"/>
              </a:solidFill>
              <a:ln w="6350" cap="flat" cmpd="sng" algn="ctr">
                <a:solidFill>
                  <a:schemeClr val="tx1"/>
                </a:solidFill>
                <a:prstDash val="solid"/>
                <a:miter lim="0"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50800" tIns="50800" rIns="50800" bIns="50800" anchor="ctr"/>
              <a:lstStyle/>
              <a:p>
                <a:pPr marL="42863" marR="0" lvl="0" indent="0" algn="l" defTabSz="4111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華康中黑體(P)" pitchFamily="2" charset="-120"/>
                    <a:ea typeface="華康中黑體(P)" pitchFamily="2" charset="-120"/>
                    <a:cs typeface="Times New Roman" pitchFamily="18" charset="0"/>
                  </a:rPr>
                  <a:t>教學發展中心</a:t>
                </a:r>
              </a:p>
            </p:txBody>
          </p:sp>
        </p:grpSp>
      </p:grpSp>
      <p:grpSp>
        <p:nvGrpSpPr>
          <p:cNvPr id="65" name="群組 64"/>
          <p:cNvGrpSpPr/>
          <p:nvPr/>
        </p:nvGrpSpPr>
        <p:grpSpPr>
          <a:xfrm>
            <a:off x="13456" y="3773483"/>
            <a:ext cx="8031862" cy="423690"/>
            <a:chOff x="13456" y="3773483"/>
            <a:chExt cx="8031862" cy="423690"/>
          </a:xfrm>
        </p:grpSpPr>
        <p:sp>
          <p:nvSpPr>
            <p:cNvPr id="103" name="圓角矩形 102"/>
            <p:cNvSpPr/>
            <p:nvPr/>
          </p:nvSpPr>
          <p:spPr bwMode="auto">
            <a:xfrm>
              <a:off x="3024188" y="3862065"/>
              <a:ext cx="360362" cy="215900"/>
            </a:xfrm>
            <a:prstGeom prst="round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50800" tIns="50800" rIns="50800" bIns="50800" anchor="ctr"/>
            <a:lstStyle/>
            <a:p>
              <a:pPr marL="0" marR="0" lvl="0" indent="0" algn="ctr" defTabSz="4111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+mn-cs"/>
                </a:rPr>
                <a:t>EU</a:t>
              </a:r>
              <a:endParaRPr kumimoji="1" lang="zh-TW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endParaRPr>
            </a:p>
          </p:txBody>
        </p:sp>
        <p:sp>
          <p:nvSpPr>
            <p:cNvPr id="123" name="圓角矩形 122"/>
            <p:cNvSpPr/>
            <p:nvPr/>
          </p:nvSpPr>
          <p:spPr bwMode="auto">
            <a:xfrm>
              <a:off x="1368425" y="3862065"/>
              <a:ext cx="360363" cy="215900"/>
            </a:xfrm>
            <a:prstGeom prst="round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50800" tIns="50800" rIns="50800" bIns="50800" anchor="ctr"/>
            <a:lstStyle/>
            <a:p>
              <a:pPr marL="0" marR="0" lvl="0" indent="0" algn="ctr" defTabSz="4111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+mn-cs"/>
                </a:rPr>
                <a:t>MW</a:t>
              </a:r>
              <a:endParaRPr kumimoji="1" lang="zh-TW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endParaRPr>
            </a:p>
          </p:txBody>
        </p:sp>
        <p:sp>
          <p:nvSpPr>
            <p:cNvPr id="33849" name="矩形 191"/>
            <p:cNvSpPr>
              <a:spLocks noChangeArrowheads="1"/>
            </p:cNvSpPr>
            <p:nvPr/>
          </p:nvSpPr>
          <p:spPr bwMode="auto">
            <a:xfrm>
              <a:off x="13456" y="3773483"/>
              <a:ext cx="322399" cy="423690"/>
            </a:xfrm>
            <a:prstGeom prst="rect">
              <a:avLst/>
            </a:prstGeom>
            <a:noFill/>
            <a:ln w="3175" algn="ctr">
              <a:noFill/>
              <a:miter lim="0"/>
              <a:headEnd/>
              <a:tailEnd/>
            </a:ln>
          </p:spPr>
          <p:txBody>
            <a:bodyPr lIns="50800" tIns="50800" rIns="50800" bIns="50800" anchor="ctr"/>
            <a:lstStyle/>
            <a:p>
              <a:pPr marL="0" marR="0" lvl="0" indent="0" algn="ctr" defTabSz="4111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華康楷書體W5(P)" pitchFamily="2" charset="-120"/>
                  <a:ea typeface="華康楷書體W5(P)" pitchFamily="2" charset="-120"/>
                  <a:cs typeface="Times New Roman" pitchFamily="18" charset="0"/>
                </a:rPr>
                <a:t>參</a:t>
              </a:r>
              <a:endParaRPr kumimoji="1" lang="en-US" altLang="zh-TW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楷書體W5(P)" pitchFamily="2" charset="-120"/>
                <a:ea typeface="華康楷書體W5(P)" pitchFamily="2" charset="-120"/>
                <a:cs typeface="Times New Roman" pitchFamily="18" charset="0"/>
              </a:endParaRPr>
            </a:p>
            <a:p>
              <a:pPr marL="0" marR="0" lvl="0" indent="0" algn="ctr" defTabSz="4111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華康楷書體W5(P)" pitchFamily="2" charset="-120"/>
                  <a:ea typeface="華康楷書體W5(P)" pitchFamily="2" charset="-120"/>
                  <a:cs typeface="Times New Roman" pitchFamily="18" charset="0"/>
                </a:rPr>
                <a:t>訪</a:t>
              </a:r>
              <a:endParaRPr kumimoji="1" lang="en-US" altLang="zh-TW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楷書體W5(P)" pitchFamily="2" charset="-120"/>
                <a:ea typeface="華康楷書體W5(P)" pitchFamily="2" charset="-120"/>
                <a:cs typeface="Times New Roman" pitchFamily="18" charset="0"/>
              </a:endParaRPr>
            </a:p>
          </p:txBody>
        </p:sp>
        <p:sp>
          <p:nvSpPr>
            <p:cNvPr id="155" name="圓角矩形 154"/>
            <p:cNvSpPr/>
            <p:nvPr/>
          </p:nvSpPr>
          <p:spPr bwMode="auto">
            <a:xfrm>
              <a:off x="6443663" y="3862065"/>
              <a:ext cx="360362" cy="215900"/>
            </a:xfrm>
            <a:prstGeom prst="round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50800" tIns="50800" rIns="50800" bIns="50800" anchor="ctr"/>
            <a:lstStyle/>
            <a:p>
              <a:pPr marL="0" marR="0" lvl="0" indent="0" algn="ctr" defTabSz="4111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+mn-cs"/>
                </a:rPr>
                <a:t>JP</a:t>
              </a:r>
              <a:endParaRPr kumimoji="1" lang="zh-TW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endParaRPr>
            </a:p>
          </p:txBody>
        </p:sp>
        <p:sp>
          <p:nvSpPr>
            <p:cNvPr id="191" name="圓角矩形 190"/>
            <p:cNvSpPr/>
            <p:nvPr/>
          </p:nvSpPr>
          <p:spPr bwMode="auto">
            <a:xfrm>
              <a:off x="7632421" y="3862065"/>
              <a:ext cx="412897" cy="215900"/>
            </a:xfrm>
            <a:prstGeom prst="round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50800" tIns="50800" rIns="50800" bIns="50800" anchor="ctr"/>
            <a:lstStyle/>
            <a:p>
              <a:pPr marL="0" marR="0" lvl="0" indent="0" algn="ctr" defTabSz="4111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+mn-cs"/>
                </a:rPr>
                <a:t>POD</a:t>
              </a:r>
              <a:endParaRPr kumimoji="1" lang="zh-TW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endParaRPr>
            </a:p>
          </p:txBody>
        </p:sp>
        <p:sp>
          <p:nvSpPr>
            <p:cNvPr id="157" name="圓角矩形 156"/>
            <p:cNvSpPr/>
            <p:nvPr/>
          </p:nvSpPr>
          <p:spPr bwMode="auto">
            <a:xfrm>
              <a:off x="5688013" y="3789040"/>
              <a:ext cx="360362" cy="215900"/>
            </a:xfrm>
            <a:prstGeom prst="round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50800" tIns="50800" rIns="50800" bIns="50800" anchor="ctr"/>
            <a:lstStyle/>
            <a:p>
              <a:pPr marL="0" marR="0" lvl="0" indent="0" algn="ctr" defTabSz="4111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+mn-cs"/>
                </a:rPr>
                <a:t>HK</a:t>
              </a:r>
              <a:endParaRPr kumimoji="1" lang="zh-TW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endParaRPr>
            </a:p>
          </p:txBody>
        </p:sp>
        <p:sp>
          <p:nvSpPr>
            <p:cNvPr id="158" name="圓角矩形 157"/>
            <p:cNvSpPr/>
            <p:nvPr/>
          </p:nvSpPr>
          <p:spPr bwMode="auto">
            <a:xfrm>
              <a:off x="5381625" y="3862065"/>
              <a:ext cx="358775" cy="215900"/>
            </a:xfrm>
            <a:prstGeom prst="round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50800" tIns="50800" rIns="50800" bIns="50800" anchor="ctr"/>
            <a:lstStyle/>
            <a:p>
              <a:pPr marL="0" marR="0" lvl="0" indent="0" algn="ctr" defTabSz="4111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+mn-cs"/>
                </a:rPr>
                <a:t>CA</a:t>
              </a:r>
              <a:endParaRPr kumimoji="1" lang="zh-TW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endParaRPr>
            </a:p>
          </p:txBody>
        </p:sp>
        <p:sp>
          <p:nvSpPr>
            <p:cNvPr id="131" name="圓角矩形 130"/>
            <p:cNvSpPr/>
            <p:nvPr/>
          </p:nvSpPr>
          <p:spPr bwMode="auto">
            <a:xfrm>
              <a:off x="403225" y="3862065"/>
              <a:ext cx="360363" cy="215900"/>
            </a:xfrm>
            <a:prstGeom prst="round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50800" tIns="50800" rIns="50800" bIns="50800" anchor="ctr"/>
            <a:lstStyle/>
            <a:p>
              <a:pPr marL="0" marR="0" lvl="0" indent="0" algn="ctr" defTabSz="4111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+mn-cs"/>
                </a:rPr>
                <a:t>NE</a:t>
              </a:r>
              <a:endParaRPr kumimoji="1" lang="zh-TW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endParaRPr>
            </a:p>
          </p:txBody>
        </p:sp>
      </p:grpSp>
      <p:grpSp>
        <p:nvGrpSpPr>
          <p:cNvPr id="67" name="群組 66"/>
          <p:cNvGrpSpPr/>
          <p:nvPr/>
        </p:nvGrpSpPr>
        <p:grpSpPr>
          <a:xfrm>
            <a:off x="34924" y="620936"/>
            <a:ext cx="8858251" cy="6120433"/>
            <a:chOff x="34924" y="620936"/>
            <a:chExt cx="8858251" cy="6120433"/>
          </a:xfrm>
        </p:grpSpPr>
        <p:sp>
          <p:nvSpPr>
            <p:cNvPr id="33844" name="矩形 191"/>
            <p:cNvSpPr>
              <a:spLocks noChangeArrowheads="1"/>
            </p:cNvSpPr>
            <p:nvPr/>
          </p:nvSpPr>
          <p:spPr bwMode="auto">
            <a:xfrm>
              <a:off x="4643425" y="1437408"/>
              <a:ext cx="828675" cy="431800"/>
            </a:xfrm>
            <a:prstGeom prst="rect">
              <a:avLst/>
            </a:prstGeom>
            <a:noFill/>
            <a:ln w="3175" algn="ctr">
              <a:noFill/>
              <a:miter lim="0"/>
              <a:headEnd/>
              <a:tailEnd/>
            </a:ln>
          </p:spPr>
          <p:txBody>
            <a:bodyPr lIns="50800" tIns="50800" rIns="50800" bIns="50800" anchor="ctr"/>
            <a:lstStyle/>
            <a:p>
              <a:pPr marL="0" marR="0" lvl="0" indent="0" algn="ctr" defTabSz="411163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華康中黑體(P)" pitchFamily="2" charset="-120"/>
                  <a:ea typeface="華康中黑體(P)" pitchFamily="2" charset="-120"/>
                  <a:cs typeface="Times New Roman" pitchFamily="18" charset="0"/>
                </a:rPr>
                <a:t>機構、中心</a:t>
              </a:r>
              <a:endParaRPr kumimoji="1" lang="en-US" altLang="zh-TW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中黑體(P)" pitchFamily="2" charset="-120"/>
                <a:ea typeface="華康中黑體(P)" pitchFamily="2" charset="-120"/>
                <a:cs typeface="Times New Roman" pitchFamily="18" charset="0"/>
              </a:endParaRPr>
            </a:p>
            <a:p>
              <a:pPr marL="0" marR="0" lvl="0" indent="0" algn="ctr" defTabSz="411163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華康楷書體W5(P)" pitchFamily="2" charset="-120"/>
                  <a:ea typeface="華康楷書體W5(P)" pitchFamily="2" charset="-120"/>
                  <a:cs typeface="Times New Roman" pitchFamily="18" charset="0"/>
                </a:rPr>
                <a:t>或制度平台</a:t>
              </a:r>
              <a:endParaRPr kumimoji="1" lang="en-US" altLang="zh-TW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楷書體W5(P)" pitchFamily="2" charset="-120"/>
                <a:ea typeface="華康楷書體W5(P)" pitchFamily="2" charset="-120"/>
                <a:cs typeface="Times New Roman" pitchFamily="18" charset="0"/>
              </a:endParaRPr>
            </a:p>
          </p:txBody>
        </p:sp>
        <p:sp>
          <p:nvSpPr>
            <p:cNvPr id="33845" name="矩形 191"/>
            <p:cNvSpPr>
              <a:spLocks noChangeArrowheads="1"/>
            </p:cNvSpPr>
            <p:nvPr/>
          </p:nvSpPr>
          <p:spPr bwMode="auto">
            <a:xfrm>
              <a:off x="5515801" y="6488957"/>
              <a:ext cx="828675" cy="252412"/>
            </a:xfrm>
            <a:prstGeom prst="rect">
              <a:avLst/>
            </a:prstGeom>
            <a:noFill/>
            <a:ln w="3175" algn="ctr">
              <a:noFill/>
              <a:miter lim="0"/>
              <a:headEnd/>
              <a:tailEnd/>
            </a:ln>
          </p:spPr>
          <p:txBody>
            <a:bodyPr lIns="50800" tIns="50800" rIns="50800" bIns="50800" anchor="ctr"/>
            <a:lstStyle/>
            <a:p>
              <a:pPr marL="0" marR="0" lvl="0" indent="0" algn="ctr" defTabSz="4111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新細明體" pitchFamily="18" charset="-120"/>
                  <a:ea typeface="新細明體" pitchFamily="18" charset="-120"/>
                  <a:cs typeface="Times New Roman" pitchFamily="18" charset="0"/>
                </a:rPr>
                <a:t>規劃與活動</a:t>
              </a:r>
              <a:endParaRPr kumimoji="1" lang="en-US" altLang="zh-TW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Times New Roman" pitchFamily="18" charset="0"/>
              </a:endParaRPr>
            </a:p>
          </p:txBody>
        </p:sp>
        <p:grpSp>
          <p:nvGrpSpPr>
            <p:cNvPr id="5" name="群組 4"/>
            <p:cNvGrpSpPr/>
            <p:nvPr/>
          </p:nvGrpSpPr>
          <p:grpSpPr>
            <a:xfrm>
              <a:off x="34924" y="620936"/>
              <a:ext cx="8858251" cy="724861"/>
              <a:chOff x="34924" y="620936"/>
              <a:chExt cx="8858251" cy="724861"/>
            </a:xfrm>
          </p:grpSpPr>
          <p:sp>
            <p:nvSpPr>
              <p:cNvPr id="33795" name="矩形 336"/>
              <p:cNvSpPr>
                <a:spLocks noChangeArrowheads="1"/>
              </p:cNvSpPr>
              <p:nvPr/>
            </p:nvSpPr>
            <p:spPr bwMode="auto">
              <a:xfrm>
                <a:off x="6037561" y="1093385"/>
                <a:ext cx="2268537" cy="252412"/>
              </a:xfrm>
              <a:prstGeom prst="rect">
                <a:avLst/>
              </a:prstGeom>
              <a:solidFill>
                <a:schemeClr val="bg1"/>
              </a:solidFill>
              <a:ln w="3175" algn="ctr">
                <a:noFill/>
                <a:miter lim="0"/>
                <a:headEnd/>
                <a:tailEnd/>
              </a:ln>
            </p:spPr>
            <p:txBody>
              <a:bodyPr lIns="50800" tIns="50800" rIns="50800" bIns="50800" anchor="ctr"/>
              <a:lstStyle/>
              <a:p>
                <a:pPr marL="0" marR="0" lvl="0" indent="0" algn="l" defTabSz="4111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1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新細明體" pitchFamily="18" charset="-120"/>
                    <a:cs typeface="Times New Roman" pitchFamily="18" charset="0"/>
                  </a:rPr>
                  <a:t>Student Learning-Outcome Orientated</a:t>
                </a:r>
                <a:endParaRPr kumimoji="1" lang="zh-TW" altLang="en-US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新細明體" pitchFamily="18" charset="-120"/>
                  <a:cs typeface="Times New Roman" pitchFamily="18" charset="0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 bwMode="auto">
              <a:xfrm>
                <a:off x="5903913" y="800324"/>
                <a:ext cx="1044575" cy="252412"/>
              </a:xfrm>
              <a:prstGeom prst="rect">
                <a:avLst/>
              </a:prstGeom>
              <a:solidFill>
                <a:schemeClr val="bg1"/>
              </a:solidFill>
              <a:ln w="3175" cap="flat" cmpd="sng" algn="ctr">
                <a:noFill/>
                <a:prstDash val="solid"/>
                <a:miter lim="0"/>
                <a:headEnd type="none" w="med" len="med"/>
                <a:tailEnd type="none" w="med" len="med"/>
              </a:ln>
              <a:effectLst/>
            </p:spPr>
            <p:txBody>
              <a:bodyPr lIns="50800" tIns="50800" rIns="50800" bIns="50800" anchor="ctr"/>
              <a:lstStyle/>
              <a:p>
                <a:pPr marL="0" marR="0" lvl="0" indent="0" algn="l" defTabSz="4111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華康楷書體W5(P)" pitchFamily="2" charset="-120"/>
                    <a:ea typeface="華康楷書體W5(P)" pitchFamily="2" charset="-120"/>
                    <a:cs typeface="+mn-cs"/>
                  </a:rPr>
                  <a:t>● </a:t>
                </a:r>
                <a:r>
                  <a:rPr kumimoji="1" lang="zh-TW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華康楷書體W5(P)" pitchFamily="2" charset="-120"/>
                    <a:ea typeface="華康楷書體W5(P)" pitchFamily="2" charset="-120"/>
                    <a:cs typeface="+mn-cs"/>
                  </a:rPr>
                  <a:t>莊榮輝教務長</a:t>
                </a:r>
              </a:p>
            </p:txBody>
          </p:sp>
          <p:sp>
            <p:nvSpPr>
              <p:cNvPr id="50" name="矩形 49"/>
              <p:cNvSpPr/>
              <p:nvPr/>
            </p:nvSpPr>
            <p:spPr bwMode="auto">
              <a:xfrm>
                <a:off x="6659563" y="620936"/>
                <a:ext cx="1081087" cy="252413"/>
              </a:xfrm>
              <a:prstGeom prst="rect">
                <a:avLst/>
              </a:prstGeom>
              <a:solidFill>
                <a:schemeClr val="bg1"/>
              </a:solidFill>
              <a:ln w="3175" cap="flat" cmpd="sng" algn="ctr">
                <a:noFill/>
                <a:prstDash val="solid"/>
                <a:miter lim="0"/>
                <a:headEnd type="none" w="med" len="med"/>
                <a:tailEnd type="none" w="med" len="med"/>
              </a:ln>
              <a:effectLst/>
            </p:spPr>
            <p:txBody>
              <a:bodyPr lIns="50800" tIns="50800" rIns="50800" bIns="50800" anchor="ctr"/>
              <a:lstStyle/>
              <a:p>
                <a:pPr marL="0" marR="0" lvl="0" indent="0" algn="l" defTabSz="4111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華康楷書體W5(P)" pitchFamily="2" charset="-120"/>
                    <a:ea typeface="華康楷書體W5(P)" pitchFamily="2" charset="-120"/>
                    <a:cs typeface="+mn-cs"/>
                  </a:rPr>
                  <a:t>● </a:t>
                </a:r>
                <a:r>
                  <a:rPr kumimoji="1" lang="zh-TW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華康楷書體W5(P)" pitchFamily="2" charset="-120"/>
                    <a:ea typeface="華康楷書體W5(P)" pitchFamily="2" charset="-120"/>
                    <a:cs typeface="+mn-cs"/>
                  </a:rPr>
                  <a:t>楊泮池校長</a:t>
                </a:r>
              </a:p>
            </p:txBody>
          </p:sp>
          <p:sp>
            <p:nvSpPr>
              <p:cNvPr id="51" name="矩形 50"/>
              <p:cNvSpPr/>
              <p:nvPr/>
            </p:nvSpPr>
            <p:spPr bwMode="auto">
              <a:xfrm>
                <a:off x="34925" y="800324"/>
                <a:ext cx="1963739" cy="252412"/>
              </a:xfrm>
              <a:prstGeom prst="rect">
                <a:avLst/>
              </a:prstGeom>
              <a:solidFill>
                <a:schemeClr val="bg1"/>
              </a:solidFill>
              <a:ln w="3175" cap="flat" cmpd="sng" algn="ctr">
                <a:noFill/>
                <a:prstDash val="solid"/>
                <a:miter lim="0"/>
                <a:headEnd type="none" w="med" len="med"/>
                <a:tailEnd type="none" w="med" len="med"/>
              </a:ln>
              <a:effectLst/>
            </p:spPr>
            <p:txBody>
              <a:bodyPr lIns="50800" tIns="50800" rIns="50800" bIns="50800" anchor="ctr"/>
              <a:lstStyle/>
              <a:p>
                <a:pPr marL="0" marR="0" lvl="0" indent="0" algn="l" defTabSz="4111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華康楷書體W5(P)" pitchFamily="2" charset="-120"/>
                    <a:ea typeface="華康楷書體W5(P)" pitchFamily="2" charset="-120"/>
                    <a:cs typeface="+mn-cs"/>
                  </a:rPr>
                  <a:t>● </a:t>
                </a:r>
                <a:r>
                  <a:rPr kumimoji="1" lang="zh-TW" altLang="en-US" sz="10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華康楷書體W5(P)" pitchFamily="2" charset="-120"/>
                    <a:ea typeface="華康楷書體W5(P)" pitchFamily="2" charset="-120"/>
                    <a:cs typeface="+mn-cs"/>
                  </a:rPr>
                  <a:t>江宜樺主任、莊榮輝教師組長</a:t>
                </a:r>
                <a:endParaRPr kumimoji="1" lang="zh-TW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華康楷書體W5(P)" pitchFamily="2" charset="-120"/>
                  <a:ea typeface="華康楷書體W5(P)" pitchFamily="2" charset="-120"/>
                  <a:cs typeface="+mn-cs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 bwMode="auto">
              <a:xfrm>
                <a:off x="34924" y="620936"/>
                <a:ext cx="1835549" cy="224445"/>
              </a:xfrm>
              <a:prstGeom prst="rect">
                <a:avLst/>
              </a:prstGeom>
              <a:solidFill>
                <a:schemeClr val="bg1"/>
              </a:solidFill>
              <a:ln w="3175" cap="flat" cmpd="sng" algn="ctr">
                <a:noFill/>
                <a:prstDash val="solid"/>
                <a:miter lim="0"/>
                <a:headEnd type="none" w="med" len="med"/>
                <a:tailEnd type="none" w="med" len="med"/>
              </a:ln>
              <a:effectLst/>
            </p:spPr>
            <p:txBody>
              <a:bodyPr lIns="50800" tIns="50800" rIns="50800" bIns="50800" anchor="ctr"/>
              <a:lstStyle/>
              <a:p>
                <a:pPr lvl="0" defTabSz="411163">
                  <a:defRPr/>
                </a:pPr>
                <a:r>
                  <a:rPr kumimoji="1" lang="zh-TW" alt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華康楷書體W5(P)" pitchFamily="2" charset="-120"/>
                    <a:ea typeface="華康楷書體W5(P)" pitchFamily="2" charset="-120"/>
                    <a:cs typeface="+mn-cs"/>
                  </a:rPr>
                  <a:t>● </a:t>
                </a:r>
                <a:r>
                  <a:rPr kumimoji="1" lang="zh-TW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華康楷書體W5(P)" pitchFamily="2" charset="-120"/>
                    <a:ea typeface="華康楷書體W5(P)" pitchFamily="2" charset="-120"/>
                    <a:cs typeface="+mn-cs"/>
                  </a:rPr>
                  <a:t>李嗣涔</a:t>
                </a:r>
                <a:r>
                  <a:rPr lang="zh-TW" altLang="en-US" sz="1050" dirty="0" smtClean="0">
                    <a:solidFill>
                      <a:srgbClr val="000000"/>
                    </a:solidFill>
                    <a:latin typeface="華康楷書體W5(P)" pitchFamily="2" charset="-120"/>
                    <a:ea typeface="華康楷書體W5(P)" pitchFamily="2" charset="-120"/>
                  </a:rPr>
                  <a:t>校長、蔣</a:t>
                </a:r>
                <a:r>
                  <a:rPr lang="zh-TW" altLang="en-US" sz="1050" dirty="0">
                    <a:solidFill>
                      <a:srgbClr val="000000"/>
                    </a:solidFill>
                    <a:latin typeface="華康楷書體W5(P)" pitchFamily="2" charset="-120"/>
                    <a:ea typeface="華康楷書體W5(P)" pitchFamily="2" charset="-120"/>
                  </a:rPr>
                  <a:t>丙煌教務長</a:t>
                </a:r>
                <a:endParaRPr kumimoji="1" lang="zh-TW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華康楷書體W5(P)" pitchFamily="2" charset="-120"/>
                  <a:ea typeface="華康楷書體W5(P)" pitchFamily="2" charset="-120"/>
                  <a:cs typeface="+mn-cs"/>
                </a:endParaRPr>
              </a:p>
            </p:txBody>
          </p:sp>
          <p:sp>
            <p:nvSpPr>
              <p:cNvPr id="176" name="矩形 175"/>
              <p:cNvSpPr/>
              <p:nvPr/>
            </p:nvSpPr>
            <p:spPr bwMode="auto">
              <a:xfrm>
                <a:off x="2375297" y="800324"/>
                <a:ext cx="1044575" cy="252412"/>
              </a:xfrm>
              <a:prstGeom prst="rect">
                <a:avLst/>
              </a:prstGeom>
              <a:solidFill>
                <a:schemeClr val="bg1"/>
              </a:solidFill>
              <a:ln w="3175" cap="flat" cmpd="sng" algn="ctr">
                <a:noFill/>
                <a:prstDash val="solid"/>
                <a:miter lim="0"/>
                <a:headEnd type="none" w="med" len="med"/>
                <a:tailEnd type="none" w="med" len="med"/>
              </a:ln>
              <a:effectLst/>
            </p:spPr>
            <p:txBody>
              <a:bodyPr lIns="50800" tIns="50800" rIns="50800" bIns="50800" anchor="ctr"/>
              <a:lstStyle/>
              <a:p>
                <a:pPr marL="0" marR="0" lvl="0" indent="0" algn="l" defTabSz="4111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華康楷書體W5(P)" pitchFamily="2" charset="-120"/>
                    <a:ea typeface="華康楷書體W5(P)" pitchFamily="2" charset="-120"/>
                    <a:cs typeface="+mn-cs"/>
                  </a:rPr>
                  <a:t>● </a:t>
                </a:r>
                <a:r>
                  <a:rPr kumimoji="1" lang="zh-TW" altLang="en-US" sz="10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華康楷書體W5(P)" pitchFamily="2" charset="-120"/>
                    <a:ea typeface="華康楷書體W5(P)" pitchFamily="2" charset="-120"/>
                    <a:cs typeface="+mn-cs"/>
                  </a:rPr>
                  <a:t>莊榮輝主任</a:t>
                </a:r>
                <a:endParaRPr kumimoji="1" lang="zh-TW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華康楷書體W5(P)" pitchFamily="2" charset="-120"/>
                  <a:ea typeface="華康楷書體W5(P)" pitchFamily="2" charset="-120"/>
                  <a:cs typeface="+mn-cs"/>
                </a:endParaRPr>
              </a:p>
            </p:txBody>
          </p:sp>
          <p:sp>
            <p:nvSpPr>
              <p:cNvPr id="35" name="矩形 300"/>
              <p:cNvSpPr>
                <a:spLocks noChangeArrowheads="1"/>
              </p:cNvSpPr>
              <p:nvPr/>
            </p:nvSpPr>
            <p:spPr bwMode="auto">
              <a:xfrm>
                <a:off x="275877" y="1149575"/>
                <a:ext cx="900113" cy="142875"/>
              </a:xfrm>
              <a:prstGeom prst="rect">
                <a:avLst/>
              </a:prstGeom>
              <a:noFill/>
              <a:ln w="3175" algn="ctr">
                <a:noFill/>
                <a:miter lim="0"/>
                <a:headEnd/>
                <a:tailEnd/>
              </a:ln>
            </p:spPr>
            <p:txBody>
              <a:bodyPr wrap="none" lIns="50800" tIns="50800" rIns="50800" bIns="50800" anchor="ctr"/>
              <a:lstStyle/>
              <a:p>
                <a:pPr marL="7938" marR="0" lvl="0" indent="0" algn="l" defTabSz="4111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00FF"/>
                    </a:solidFill>
                    <a:effectLst/>
                    <a:uLnTx/>
                    <a:uFillTx/>
                    <a:latin typeface="Times New Roman" pitchFamily="18" charset="0"/>
                    <a:ea typeface="華康細明體(P)" pitchFamily="2" charset="-120"/>
                    <a:cs typeface="Times New Roman" pitchFamily="18" charset="0"/>
                  </a:rPr>
                  <a:t>頂尖大學計畫  </a:t>
                </a:r>
                <a:r>
                  <a:rPr kumimoji="1" lang="en-US" altLang="zh-TW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00FF"/>
                    </a:solidFill>
                    <a:effectLst/>
                    <a:uLnTx/>
                    <a:uFillTx/>
                    <a:latin typeface="Times New Roman" pitchFamily="18" charset="0"/>
                    <a:ea typeface="華康細明體(P)" pitchFamily="2" charset="-120"/>
                    <a:cs typeface="Times New Roman" pitchFamily="18" charset="0"/>
                  </a:rPr>
                  <a:t>(</a:t>
                </a:r>
                <a:r>
                  <a:rPr kumimoji="1" lang="zh-TW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00FF"/>
                    </a:solidFill>
                    <a:effectLst/>
                    <a:uLnTx/>
                    <a:uFillTx/>
                    <a:latin typeface="Times New Roman" pitchFamily="18" charset="0"/>
                    <a:ea typeface="華康細明體(P)" pitchFamily="2" charset="-120"/>
                    <a:cs typeface="Times New Roman" pitchFamily="18" charset="0"/>
                  </a:rPr>
                  <a:t>第一期</a:t>
                </a:r>
                <a:r>
                  <a:rPr kumimoji="1" lang="en-US" altLang="zh-TW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00FF"/>
                    </a:solidFill>
                    <a:effectLst/>
                    <a:uLnTx/>
                    <a:uFillTx/>
                    <a:latin typeface="Times New Roman" pitchFamily="18" charset="0"/>
                    <a:ea typeface="華康細明體(P)" pitchFamily="2" charset="-120"/>
                    <a:cs typeface="Times New Roman" pitchFamily="18" charset="0"/>
                  </a:rPr>
                  <a:t>)</a:t>
                </a:r>
                <a:endParaRPr kumimoji="1" lang="zh-TW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6600FF"/>
                  </a:solidFill>
                  <a:effectLst/>
                  <a:uLnTx/>
                  <a:uFillTx/>
                  <a:latin typeface="Times New Roman" pitchFamily="18" charset="0"/>
                  <a:ea typeface="華康細明體(P)" pitchFamily="2" charset="-120"/>
                  <a:cs typeface="Times New Roman" pitchFamily="18" charset="0"/>
                </a:endParaRPr>
              </a:p>
            </p:txBody>
          </p:sp>
          <p:cxnSp>
            <p:nvCxnSpPr>
              <p:cNvPr id="33924" name="直線接點 299"/>
              <p:cNvCxnSpPr>
                <a:cxnSpLocks noChangeShapeType="1"/>
              </p:cNvCxnSpPr>
              <p:nvPr/>
            </p:nvCxnSpPr>
            <p:spPr bwMode="auto">
              <a:xfrm>
                <a:off x="286835" y="1078262"/>
                <a:ext cx="4321175" cy="0"/>
              </a:xfrm>
              <a:prstGeom prst="line">
                <a:avLst/>
              </a:prstGeom>
              <a:noFill/>
              <a:ln w="6350" algn="ctr">
                <a:solidFill>
                  <a:srgbClr val="6600FF"/>
                </a:solidFill>
                <a:miter lim="0"/>
                <a:headEnd type="oval" w="med" len="med"/>
                <a:tailEnd type="oval" w="med" len="med"/>
              </a:ln>
            </p:spPr>
          </p:cxnSp>
          <p:cxnSp>
            <p:nvCxnSpPr>
              <p:cNvPr id="33925" name="直線接點 299"/>
              <p:cNvCxnSpPr>
                <a:cxnSpLocks noChangeShapeType="1"/>
              </p:cNvCxnSpPr>
              <p:nvPr/>
            </p:nvCxnSpPr>
            <p:spPr bwMode="auto">
              <a:xfrm>
                <a:off x="4608010" y="1078137"/>
                <a:ext cx="4285165" cy="0"/>
              </a:xfrm>
              <a:prstGeom prst="line">
                <a:avLst/>
              </a:prstGeom>
              <a:noFill/>
              <a:ln w="12700" algn="ctr">
                <a:solidFill>
                  <a:srgbClr val="6600FF"/>
                </a:solidFill>
                <a:miter lim="0"/>
                <a:headEnd type="oval" w="med" len="med"/>
                <a:tailEnd type="oval" w="med" len="med"/>
              </a:ln>
            </p:spPr>
          </p:cxnSp>
          <p:sp>
            <p:nvSpPr>
              <p:cNvPr id="37" name="矩形 300"/>
              <p:cNvSpPr>
                <a:spLocks noChangeArrowheads="1"/>
              </p:cNvSpPr>
              <p:nvPr/>
            </p:nvSpPr>
            <p:spPr bwMode="auto">
              <a:xfrm>
                <a:off x="4601989" y="1149575"/>
                <a:ext cx="900112" cy="142875"/>
              </a:xfrm>
              <a:prstGeom prst="rect">
                <a:avLst/>
              </a:prstGeom>
              <a:noFill/>
              <a:ln w="3175" algn="ctr">
                <a:noFill/>
                <a:miter lim="0"/>
                <a:headEnd/>
                <a:tailEnd/>
              </a:ln>
            </p:spPr>
            <p:txBody>
              <a:bodyPr wrap="none" lIns="50800" tIns="50800" rIns="50800" bIns="50800" anchor="ctr"/>
              <a:lstStyle/>
              <a:p>
                <a:pPr marL="7938" marR="0" lvl="0" indent="0" algn="l" defTabSz="4111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00FF"/>
                    </a:solidFill>
                    <a:effectLst/>
                    <a:uLnTx/>
                    <a:uFillTx/>
                    <a:latin typeface="Times New Roman" pitchFamily="18" charset="0"/>
                    <a:ea typeface="華康細明體(P)" pitchFamily="2" charset="-120"/>
                    <a:cs typeface="Times New Roman" pitchFamily="18" charset="0"/>
                  </a:rPr>
                  <a:t>頂尖大學計畫  </a:t>
                </a:r>
                <a:r>
                  <a:rPr kumimoji="1" lang="en-US" altLang="zh-TW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00FF"/>
                    </a:solidFill>
                    <a:effectLst/>
                    <a:uLnTx/>
                    <a:uFillTx/>
                    <a:latin typeface="Times New Roman" pitchFamily="18" charset="0"/>
                    <a:ea typeface="華康細明體(P)" pitchFamily="2" charset="-120"/>
                    <a:cs typeface="Times New Roman" pitchFamily="18" charset="0"/>
                  </a:rPr>
                  <a:t>(</a:t>
                </a:r>
                <a:r>
                  <a:rPr kumimoji="1" lang="zh-TW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00FF"/>
                    </a:solidFill>
                    <a:effectLst/>
                    <a:uLnTx/>
                    <a:uFillTx/>
                    <a:latin typeface="Times New Roman" pitchFamily="18" charset="0"/>
                    <a:ea typeface="華康細明體(P)" pitchFamily="2" charset="-120"/>
                    <a:cs typeface="Times New Roman" pitchFamily="18" charset="0"/>
                  </a:rPr>
                  <a:t>第二期</a:t>
                </a:r>
                <a:r>
                  <a:rPr kumimoji="1" lang="en-US" altLang="zh-TW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00FF"/>
                    </a:solidFill>
                    <a:effectLst/>
                    <a:uLnTx/>
                    <a:uFillTx/>
                    <a:latin typeface="Times New Roman" pitchFamily="18" charset="0"/>
                    <a:ea typeface="華康細明體(P)" pitchFamily="2" charset="-120"/>
                    <a:cs typeface="Times New Roman" pitchFamily="18" charset="0"/>
                  </a:rPr>
                  <a:t>)</a:t>
                </a:r>
                <a:endParaRPr kumimoji="1" lang="zh-TW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6600FF"/>
                  </a:solidFill>
                  <a:effectLst/>
                  <a:uLnTx/>
                  <a:uFillTx/>
                  <a:latin typeface="Times New Roman" pitchFamily="18" charset="0"/>
                  <a:ea typeface="華康細明體(P)" pitchFamily="2" charset="-120"/>
                  <a:cs typeface="Times New Roman" pitchFamily="18" charset="0"/>
                </a:endParaRPr>
              </a:p>
            </p:txBody>
          </p:sp>
          <p:sp>
            <p:nvSpPr>
              <p:cNvPr id="213" name="矩形 336"/>
              <p:cNvSpPr>
                <a:spLocks noChangeArrowheads="1"/>
              </p:cNvSpPr>
              <p:nvPr/>
            </p:nvSpPr>
            <p:spPr bwMode="auto">
              <a:xfrm>
                <a:off x="1691680" y="1093385"/>
                <a:ext cx="2268537" cy="252412"/>
              </a:xfrm>
              <a:prstGeom prst="rect">
                <a:avLst/>
              </a:prstGeom>
              <a:solidFill>
                <a:schemeClr val="bg1"/>
              </a:solidFill>
              <a:ln w="3175" algn="ctr">
                <a:noFill/>
                <a:miter lim="0"/>
                <a:headEnd/>
                <a:tailEnd/>
              </a:ln>
            </p:spPr>
            <p:txBody>
              <a:bodyPr lIns="50800" tIns="50800" rIns="50800" bIns="50800" anchor="ctr"/>
              <a:lstStyle/>
              <a:p>
                <a:pPr marL="0" marR="0" lvl="0" indent="0" algn="l" defTabSz="4111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1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新細明體" pitchFamily="18" charset="-120"/>
                    <a:cs typeface="Times New Roman" pitchFamily="18" charset="0"/>
                  </a:rPr>
                  <a:t>Teaching and Learning Development</a:t>
                </a:r>
                <a:endParaRPr kumimoji="1" lang="zh-TW" altLang="en-US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新細明體" pitchFamily="18" charset="-120"/>
                  <a:cs typeface="Times New Roman" pitchFamily="18" charset="0"/>
                </a:endParaRPr>
              </a:p>
            </p:txBody>
          </p:sp>
        </p:grpSp>
      </p:grpSp>
      <p:grpSp>
        <p:nvGrpSpPr>
          <p:cNvPr id="69" name="群組 68"/>
          <p:cNvGrpSpPr/>
          <p:nvPr/>
        </p:nvGrpSpPr>
        <p:grpSpPr>
          <a:xfrm>
            <a:off x="3982340" y="1484784"/>
            <a:ext cx="1958085" cy="4390554"/>
            <a:chOff x="3982340" y="1484784"/>
            <a:chExt cx="1958085" cy="4390554"/>
          </a:xfrm>
        </p:grpSpPr>
        <p:pic>
          <p:nvPicPr>
            <p:cNvPr id="33825" name="Picture 108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82340" y="1484784"/>
              <a:ext cx="431800" cy="431800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</p:pic>
        <p:grpSp>
          <p:nvGrpSpPr>
            <p:cNvPr id="33872" name="群組 282"/>
            <p:cNvGrpSpPr>
              <a:grpSpLocks/>
            </p:cNvGrpSpPr>
            <p:nvPr/>
          </p:nvGrpSpPr>
          <p:grpSpPr bwMode="auto">
            <a:xfrm>
              <a:off x="5111750" y="4545013"/>
              <a:ext cx="684213" cy="1330325"/>
              <a:chOff x="4752018" y="3286918"/>
              <a:chExt cx="684109" cy="1330214"/>
            </a:xfrm>
          </p:grpSpPr>
          <p:sp>
            <p:nvSpPr>
              <p:cNvPr id="33880" name="矩形 275"/>
              <p:cNvSpPr>
                <a:spLocks noChangeArrowheads="1"/>
              </p:cNvSpPr>
              <p:nvPr/>
            </p:nvSpPr>
            <p:spPr bwMode="auto">
              <a:xfrm>
                <a:off x="4752018" y="4365104"/>
                <a:ext cx="684109" cy="252028"/>
              </a:xfrm>
              <a:prstGeom prst="rect">
                <a:avLst/>
              </a:prstGeom>
              <a:solidFill>
                <a:srgbClr val="EBFBEB"/>
              </a:solidFill>
              <a:ln w="3175" algn="ctr">
                <a:solidFill>
                  <a:schemeClr val="tx1"/>
                </a:solidFill>
                <a:miter lim="0"/>
                <a:headEnd/>
                <a:tailEnd/>
              </a:ln>
            </p:spPr>
            <p:txBody>
              <a:bodyPr lIns="50800" tIns="50800" rIns="50800" bIns="50800" anchor="ctr"/>
              <a:lstStyle/>
              <a:p>
                <a:pPr marL="0" marR="0" lvl="0" indent="0" algn="l" defTabSz="4111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新細明體" pitchFamily="18" charset="-120"/>
                    <a:cs typeface="Times New Roman" pitchFamily="18" charset="0"/>
                  </a:rPr>
                  <a:t>IACW</a:t>
                </a:r>
                <a:r>
                  <a:rPr kumimoji="1" lang="zh-TW" alt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新細明體" pitchFamily="18" charset="-120"/>
                    <a:cs typeface="Times New Roman" pitchFamily="18" charset="0"/>
                  </a:rPr>
                  <a:t> →</a:t>
                </a:r>
              </a:p>
            </p:txBody>
          </p:sp>
          <p:cxnSp>
            <p:nvCxnSpPr>
              <p:cNvPr id="33881" name="直線接點 299"/>
              <p:cNvCxnSpPr>
                <a:cxnSpLocks noChangeShapeType="1"/>
              </p:cNvCxnSpPr>
              <p:nvPr/>
            </p:nvCxnSpPr>
            <p:spPr bwMode="auto">
              <a:xfrm flipV="1">
                <a:off x="4752020" y="3286918"/>
                <a:ext cx="0" cy="132942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miter lim="0"/>
                <a:headEnd/>
                <a:tailEnd/>
              </a:ln>
            </p:spPr>
          </p:cxnSp>
        </p:grpSp>
        <p:grpSp>
          <p:nvGrpSpPr>
            <p:cNvPr id="33886" name="群組 282"/>
            <p:cNvGrpSpPr>
              <a:grpSpLocks/>
            </p:cNvGrpSpPr>
            <p:nvPr/>
          </p:nvGrpSpPr>
          <p:grpSpPr bwMode="auto">
            <a:xfrm>
              <a:off x="4608513" y="4545013"/>
              <a:ext cx="1187450" cy="1047750"/>
              <a:chOff x="4752019" y="3573116"/>
              <a:chExt cx="1188912" cy="1048784"/>
            </a:xfrm>
          </p:grpSpPr>
          <p:sp>
            <p:nvSpPr>
              <p:cNvPr id="33878" name="矩形 275"/>
              <p:cNvSpPr>
                <a:spLocks noChangeArrowheads="1"/>
              </p:cNvSpPr>
              <p:nvPr/>
            </p:nvSpPr>
            <p:spPr bwMode="auto">
              <a:xfrm>
                <a:off x="4752020" y="4365104"/>
                <a:ext cx="1188911" cy="252028"/>
              </a:xfrm>
              <a:prstGeom prst="rect">
                <a:avLst/>
              </a:prstGeom>
              <a:solidFill>
                <a:srgbClr val="EBFBEB"/>
              </a:solidFill>
              <a:ln w="3175" algn="ctr">
                <a:solidFill>
                  <a:schemeClr val="tx1"/>
                </a:solidFill>
                <a:miter lim="0"/>
                <a:headEnd/>
                <a:tailEnd/>
              </a:ln>
            </p:spPr>
            <p:txBody>
              <a:bodyPr lIns="50800" tIns="50800" rIns="50800" bIns="50800" anchor="ctr"/>
              <a:lstStyle/>
              <a:p>
                <a:pPr marL="0" marR="0" lvl="0" indent="0" algn="l" defTabSz="4111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新細明體" pitchFamily="18" charset="-120"/>
                    <a:cs typeface="+mn-cs"/>
                  </a:rPr>
                  <a:t>北二區基地營 →</a:t>
                </a:r>
              </a:p>
            </p:txBody>
          </p:sp>
          <p:cxnSp>
            <p:nvCxnSpPr>
              <p:cNvPr id="33879" name="直線接點 299"/>
              <p:cNvCxnSpPr>
                <a:cxnSpLocks noChangeShapeType="1"/>
              </p:cNvCxnSpPr>
              <p:nvPr/>
            </p:nvCxnSpPr>
            <p:spPr bwMode="auto">
              <a:xfrm flipV="1">
                <a:off x="4752019" y="3573116"/>
                <a:ext cx="1" cy="1048784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miter lim="0"/>
                <a:headEnd/>
                <a:tailEnd/>
              </a:ln>
            </p:spPr>
          </p:cxnSp>
        </p:grpSp>
        <p:grpSp>
          <p:nvGrpSpPr>
            <p:cNvPr id="33887" name="群組 282"/>
            <p:cNvGrpSpPr>
              <a:grpSpLocks/>
            </p:cNvGrpSpPr>
            <p:nvPr/>
          </p:nvGrpSpPr>
          <p:grpSpPr bwMode="auto">
            <a:xfrm>
              <a:off x="4500563" y="4545013"/>
              <a:ext cx="1295400" cy="755650"/>
              <a:chOff x="4752017" y="3861046"/>
              <a:chExt cx="1295638" cy="756086"/>
            </a:xfrm>
          </p:grpSpPr>
          <p:cxnSp>
            <p:nvCxnSpPr>
              <p:cNvPr id="33877" name="直線接點 299"/>
              <p:cNvCxnSpPr>
                <a:cxnSpLocks noChangeShapeType="1"/>
              </p:cNvCxnSpPr>
              <p:nvPr/>
            </p:nvCxnSpPr>
            <p:spPr bwMode="auto">
              <a:xfrm flipV="1">
                <a:off x="4752020" y="3861046"/>
                <a:ext cx="0" cy="75529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miter lim="0"/>
                <a:headEnd/>
                <a:tailEnd/>
              </a:ln>
            </p:spPr>
          </p:cxnSp>
          <p:sp>
            <p:nvSpPr>
              <p:cNvPr id="33876" name="矩形 275"/>
              <p:cNvSpPr>
                <a:spLocks noChangeArrowheads="1"/>
              </p:cNvSpPr>
              <p:nvPr/>
            </p:nvSpPr>
            <p:spPr bwMode="auto">
              <a:xfrm>
                <a:off x="4752017" y="4365104"/>
                <a:ext cx="1295638" cy="252028"/>
              </a:xfrm>
              <a:prstGeom prst="rect">
                <a:avLst/>
              </a:prstGeom>
              <a:solidFill>
                <a:srgbClr val="EBFBEB"/>
              </a:solidFill>
              <a:ln w="3175" algn="ctr">
                <a:solidFill>
                  <a:schemeClr val="tx1"/>
                </a:solidFill>
                <a:miter lim="0"/>
                <a:headEnd/>
                <a:tailEnd/>
              </a:ln>
            </p:spPr>
            <p:txBody>
              <a:bodyPr lIns="50800" tIns="50800" rIns="50800" bIns="50800" anchor="ctr"/>
              <a:lstStyle/>
              <a:p>
                <a:pPr marL="0" marR="0" lvl="0" indent="0" algn="l" defTabSz="4111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新細明體" pitchFamily="18" charset="-120"/>
                    <a:cs typeface="+mn-cs"/>
                  </a:rPr>
                  <a:t>新進教師研習營 →</a:t>
                </a:r>
              </a:p>
            </p:txBody>
          </p:sp>
        </p:grpSp>
        <p:grpSp>
          <p:nvGrpSpPr>
            <p:cNvPr id="32" name="群組 278"/>
            <p:cNvGrpSpPr>
              <a:grpSpLocks/>
            </p:cNvGrpSpPr>
            <p:nvPr/>
          </p:nvGrpSpPr>
          <p:grpSpPr bwMode="auto">
            <a:xfrm>
              <a:off x="4211638" y="4545013"/>
              <a:ext cx="863600" cy="469900"/>
              <a:chOff x="4247964" y="3753036"/>
              <a:chExt cx="864096" cy="468846"/>
            </a:xfrm>
          </p:grpSpPr>
          <p:sp>
            <p:nvSpPr>
              <p:cNvPr id="33874" name="矩形 272"/>
              <p:cNvSpPr>
                <a:spLocks noChangeArrowheads="1"/>
              </p:cNvSpPr>
              <p:nvPr/>
            </p:nvSpPr>
            <p:spPr bwMode="auto">
              <a:xfrm>
                <a:off x="4247964" y="3969060"/>
                <a:ext cx="864096" cy="252028"/>
              </a:xfrm>
              <a:prstGeom prst="rect">
                <a:avLst/>
              </a:prstGeom>
              <a:solidFill>
                <a:srgbClr val="EBFBEB"/>
              </a:solidFill>
              <a:ln w="3175" algn="ctr">
                <a:solidFill>
                  <a:schemeClr val="tx1"/>
                </a:solidFill>
                <a:miter lim="0"/>
                <a:headEnd/>
                <a:tailEnd/>
              </a:ln>
            </p:spPr>
            <p:txBody>
              <a:bodyPr lIns="50800" tIns="50800" rIns="50800" bIns="50800" anchor="ctr"/>
              <a:lstStyle/>
              <a:p>
                <a:pPr marL="0" marR="0" lvl="0" indent="0" algn="l" defTabSz="4111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新細明體" pitchFamily="18" charset="-120"/>
                    <a:cs typeface="+mn-cs"/>
                  </a:rPr>
                  <a:t>夏季學院 →</a:t>
                </a:r>
              </a:p>
            </p:txBody>
          </p:sp>
          <p:cxnSp>
            <p:nvCxnSpPr>
              <p:cNvPr id="33875" name="直線接點 299"/>
              <p:cNvCxnSpPr>
                <a:cxnSpLocks noChangeShapeType="1"/>
              </p:cNvCxnSpPr>
              <p:nvPr/>
            </p:nvCxnSpPr>
            <p:spPr bwMode="auto">
              <a:xfrm flipV="1">
                <a:off x="4247964" y="3753036"/>
                <a:ext cx="0" cy="468846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miter lim="0"/>
                <a:headEnd/>
                <a:tailEnd/>
              </a:ln>
            </p:spPr>
          </p:cxnSp>
        </p:grpSp>
        <p:grpSp>
          <p:nvGrpSpPr>
            <p:cNvPr id="38" name="群組 285"/>
            <p:cNvGrpSpPr>
              <a:grpSpLocks/>
            </p:cNvGrpSpPr>
            <p:nvPr/>
          </p:nvGrpSpPr>
          <p:grpSpPr bwMode="auto">
            <a:xfrm>
              <a:off x="4356100" y="2068762"/>
              <a:ext cx="1584325" cy="2141537"/>
              <a:chOff x="4139952" y="1448780"/>
              <a:chExt cx="1584176" cy="2142935"/>
            </a:xfrm>
          </p:grpSpPr>
          <p:cxnSp>
            <p:nvCxnSpPr>
              <p:cNvPr id="134" name="直線接點 299"/>
              <p:cNvCxnSpPr>
                <a:cxnSpLocks noChangeShapeType="1"/>
              </p:cNvCxnSpPr>
              <p:nvPr/>
            </p:nvCxnSpPr>
            <p:spPr bwMode="auto">
              <a:xfrm flipV="1">
                <a:off x="4139952" y="1448780"/>
                <a:ext cx="0" cy="2142935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miter lim="0"/>
                <a:headEnd type="none" w="med" len="med"/>
                <a:tailEnd type="oval" w="med" len="med"/>
              </a:ln>
              <a:effectLst>
                <a:outerShdw blurRad="50800" dist="38100" dir="2700000" algn="tl" rotWithShape="0">
                  <a:schemeClr val="tx1">
                    <a:lumMod val="75000"/>
                    <a:lumOff val="25000"/>
                  </a:schemeClr>
                </a:outerShdw>
              </a:effectLst>
            </p:spPr>
          </p:cxnSp>
          <p:sp>
            <p:nvSpPr>
              <p:cNvPr id="135" name="五邊形 134"/>
              <p:cNvSpPr/>
              <p:nvPr/>
            </p:nvSpPr>
            <p:spPr bwMode="auto">
              <a:xfrm>
                <a:off x="4139952" y="1485316"/>
                <a:ext cx="1584176" cy="250989"/>
              </a:xfrm>
              <a:prstGeom prst="homePlate">
                <a:avLst/>
              </a:prstGeom>
              <a:solidFill>
                <a:srgbClr val="EBFBEB"/>
              </a:solidFill>
              <a:ln w="6350" cap="flat" cmpd="sng" algn="ctr">
                <a:solidFill>
                  <a:schemeClr val="tx1"/>
                </a:solidFill>
                <a:prstDash val="solid"/>
                <a:miter lim="0"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50800" tIns="50800" rIns="50800" bIns="50800" anchor="ctr"/>
              <a:lstStyle/>
              <a:p>
                <a:pPr marL="42863" marR="0" lvl="0" indent="0" algn="l" defTabSz="4111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華康中黑體(P)" pitchFamily="2" charset="-120"/>
                    <a:ea typeface="華康中黑體(P)" pitchFamily="2" charset="-120"/>
                    <a:cs typeface="Times New Roman" pitchFamily="18" charset="0"/>
                  </a:rPr>
                  <a:t>北二區教學資源中心</a:t>
                </a:r>
              </a:p>
            </p:txBody>
          </p:sp>
        </p:grpSp>
      </p:grpSp>
      <p:grpSp>
        <p:nvGrpSpPr>
          <p:cNvPr id="70" name="群組 69"/>
          <p:cNvGrpSpPr/>
          <p:nvPr/>
        </p:nvGrpSpPr>
        <p:grpSpPr>
          <a:xfrm>
            <a:off x="3080823" y="1672094"/>
            <a:ext cx="3470790" cy="4961262"/>
            <a:chOff x="3080823" y="1672094"/>
            <a:chExt cx="3470790" cy="4961262"/>
          </a:xfrm>
        </p:grpSpPr>
        <p:sp>
          <p:nvSpPr>
            <p:cNvPr id="33841" name="矩形 336"/>
            <p:cNvSpPr>
              <a:spLocks noChangeArrowheads="1"/>
            </p:cNvSpPr>
            <p:nvPr/>
          </p:nvSpPr>
          <p:spPr bwMode="auto">
            <a:xfrm>
              <a:off x="3511550" y="2841873"/>
              <a:ext cx="827088" cy="1141163"/>
            </a:xfrm>
            <a:prstGeom prst="rect">
              <a:avLst/>
            </a:prstGeom>
            <a:solidFill>
              <a:schemeClr val="bg1"/>
            </a:solidFill>
            <a:ln w="3175" algn="ctr">
              <a:noFill/>
              <a:miter lim="0"/>
              <a:headEnd/>
              <a:tailEnd/>
            </a:ln>
          </p:spPr>
          <p:txBody>
            <a:bodyPr lIns="50800" tIns="50800" rIns="50800" bIns="50800"/>
            <a:lstStyle/>
            <a:p>
              <a:pPr marL="0" marR="0" lvl="0" indent="0" algn="l" defTabSz="411163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(2001)</a:t>
              </a:r>
            </a:p>
            <a:p>
              <a:pPr marL="0" marR="0" lvl="0" indent="0" algn="l" defTabSz="411163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臺大演講網</a:t>
              </a:r>
              <a:endParaRPr kumimoji="1" lang="en-US" altLang="zh-TW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新細明體" pitchFamily="18" charset="-120"/>
                <a:cs typeface="Times New Roman" pitchFamily="18" charset="0"/>
              </a:endParaRPr>
            </a:p>
            <a:p>
              <a:pPr marL="0" marR="0" lvl="0" indent="0" algn="l" defTabSz="411163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(2009)</a:t>
              </a:r>
            </a:p>
            <a:p>
              <a:pPr marL="0" marR="0" lvl="0" indent="0" algn="l" defTabSz="411163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臺大開放式課程</a:t>
              </a:r>
              <a:endParaRPr kumimoji="1" lang="en-US" altLang="zh-TW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新細明體" pitchFamily="18" charset="-120"/>
                <a:cs typeface="Times New Roman" pitchFamily="18" charset="0"/>
              </a:endParaRPr>
            </a:p>
            <a:p>
              <a:pPr marL="0" marR="0" lvl="0" indent="0" algn="l" defTabSz="411163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(2013)</a:t>
              </a:r>
            </a:p>
            <a:p>
              <a:pPr marL="0" marR="0" lvl="0" indent="0" algn="l" defTabSz="411163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臺大 </a:t>
              </a:r>
              <a:r>
                <a:rPr kumimoji="1" lang="en-US" altLang="zh-TW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YouTube</a:t>
              </a:r>
            </a:p>
            <a:p>
              <a:pPr marL="0" marR="0" lvl="0" indent="0" algn="l" defTabSz="411163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臺大 </a:t>
              </a:r>
              <a:r>
                <a:rPr kumimoji="1" lang="en-US" altLang="zh-TW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Coursera</a:t>
              </a:r>
            </a:p>
            <a:p>
              <a:pPr marL="0" marR="0" lvl="0" indent="0" algn="l" defTabSz="411163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zh-TW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新細明體" pitchFamily="18" charset="-120"/>
                <a:cs typeface="Times New Roman" pitchFamily="18" charset="0"/>
              </a:endParaRPr>
            </a:p>
          </p:txBody>
        </p:sp>
        <p:grpSp>
          <p:nvGrpSpPr>
            <p:cNvPr id="6" name="群組 286"/>
            <p:cNvGrpSpPr>
              <a:grpSpLocks/>
            </p:cNvGrpSpPr>
            <p:nvPr/>
          </p:nvGrpSpPr>
          <p:grpSpPr bwMode="auto">
            <a:xfrm>
              <a:off x="5040313" y="2949824"/>
              <a:ext cx="936625" cy="1277938"/>
              <a:chOff x="5940152" y="1808821"/>
              <a:chExt cx="936104" cy="1278854"/>
            </a:xfrm>
          </p:grpSpPr>
          <p:sp>
            <p:nvSpPr>
              <p:cNvPr id="41" name="五邊形 40"/>
              <p:cNvSpPr/>
              <p:nvPr/>
            </p:nvSpPr>
            <p:spPr bwMode="auto">
              <a:xfrm>
                <a:off x="5940152" y="1845360"/>
                <a:ext cx="936104" cy="251005"/>
              </a:xfrm>
              <a:prstGeom prst="homePlate">
                <a:avLst/>
              </a:prstGeom>
              <a:solidFill>
                <a:schemeClr val="bg1">
                  <a:lumMod val="95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miter lim="0"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txBody>
              <a:bodyPr lIns="50800" tIns="50800" rIns="50800" bIns="50800" anchor="ctr"/>
              <a:lstStyle/>
              <a:p>
                <a:pPr marL="3175" marR="0" lvl="0" indent="0" algn="l" defTabSz="4111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華康楷書體W5(P)" pitchFamily="2" charset="-120"/>
                    <a:ea typeface="華康楷書體W5(P)" pitchFamily="2" charset="-120"/>
                    <a:cs typeface="Times New Roman" pitchFamily="18" charset="0"/>
                  </a:rPr>
                  <a:t>等第制成績</a:t>
                </a:r>
              </a:p>
            </p:txBody>
          </p:sp>
          <p:cxnSp>
            <p:nvCxnSpPr>
              <p:cNvPr id="33920" name="直線接點 299"/>
              <p:cNvCxnSpPr>
                <a:cxnSpLocks noChangeShapeType="1"/>
              </p:cNvCxnSpPr>
              <p:nvPr/>
            </p:nvCxnSpPr>
            <p:spPr bwMode="auto">
              <a:xfrm flipV="1">
                <a:off x="5940152" y="1808821"/>
                <a:ext cx="0" cy="127885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miter lim="0"/>
                <a:headEnd/>
                <a:tailEnd type="oval" w="med" len="med"/>
              </a:ln>
            </p:spPr>
          </p:cxnSp>
        </p:grpSp>
        <p:grpSp>
          <p:nvGrpSpPr>
            <p:cNvPr id="29" name="群組 293"/>
            <p:cNvGrpSpPr>
              <a:grpSpLocks/>
            </p:cNvGrpSpPr>
            <p:nvPr/>
          </p:nvGrpSpPr>
          <p:grpSpPr bwMode="auto">
            <a:xfrm>
              <a:off x="3276600" y="4545013"/>
              <a:ext cx="863600" cy="468312"/>
              <a:chOff x="827584" y="3753036"/>
              <a:chExt cx="864096" cy="468052"/>
            </a:xfrm>
          </p:grpSpPr>
          <p:sp>
            <p:nvSpPr>
              <p:cNvPr id="33915" name="矩形 295"/>
              <p:cNvSpPr>
                <a:spLocks noChangeArrowheads="1"/>
              </p:cNvSpPr>
              <p:nvPr/>
            </p:nvSpPr>
            <p:spPr bwMode="auto">
              <a:xfrm>
                <a:off x="827584" y="3969060"/>
                <a:ext cx="864096" cy="252028"/>
              </a:xfrm>
              <a:prstGeom prst="rect">
                <a:avLst/>
              </a:prstGeom>
              <a:solidFill>
                <a:srgbClr val="FFE7FF"/>
              </a:solidFill>
              <a:ln w="3175" algn="ctr">
                <a:solidFill>
                  <a:schemeClr val="tx1"/>
                </a:solidFill>
                <a:miter lim="0"/>
                <a:headEnd/>
                <a:tailEnd/>
              </a:ln>
            </p:spPr>
            <p:txBody>
              <a:bodyPr lIns="50800" tIns="50800" rIns="50800" bIns="50800" anchor="ctr"/>
              <a:lstStyle/>
              <a:p>
                <a:pPr marL="0" marR="0" lvl="0" indent="0" algn="l" defTabSz="4111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新細明體" pitchFamily="18" charset="-120"/>
                    <a:cs typeface="+mn-cs"/>
                  </a:rPr>
                  <a:t>椰林講堂 →</a:t>
                </a:r>
              </a:p>
            </p:txBody>
          </p:sp>
          <p:cxnSp>
            <p:nvCxnSpPr>
              <p:cNvPr id="33916" name="直線接點 299"/>
              <p:cNvCxnSpPr>
                <a:cxnSpLocks noChangeShapeType="1"/>
              </p:cNvCxnSpPr>
              <p:nvPr/>
            </p:nvCxnSpPr>
            <p:spPr bwMode="auto">
              <a:xfrm flipV="1">
                <a:off x="827584" y="3753036"/>
                <a:ext cx="0" cy="464085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miter lim="0"/>
                <a:headEnd/>
                <a:tailEnd/>
              </a:ln>
            </p:spPr>
          </p:cxnSp>
        </p:grpSp>
        <p:grpSp>
          <p:nvGrpSpPr>
            <p:cNvPr id="33868" name="群組 363"/>
            <p:cNvGrpSpPr>
              <a:grpSpLocks/>
            </p:cNvGrpSpPr>
            <p:nvPr/>
          </p:nvGrpSpPr>
          <p:grpSpPr bwMode="auto">
            <a:xfrm>
              <a:off x="4751388" y="2518024"/>
              <a:ext cx="936625" cy="1709738"/>
              <a:chOff x="5940152" y="1808820"/>
              <a:chExt cx="936104" cy="1709695"/>
            </a:xfrm>
          </p:grpSpPr>
          <p:sp>
            <p:nvSpPr>
              <p:cNvPr id="90" name="五邊形 89"/>
              <p:cNvSpPr/>
              <p:nvPr/>
            </p:nvSpPr>
            <p:spPr bwMode="auto">
              <a:xfrm>
                <a:off x="5940152" y="1845332"/>
                <a:ext cx="936104" cy="250819"/>
              </a:xfrm>
              <a:prstGeom prst="homePlate">
                <a:avLst/>
              </a:prstGeom>
              <a:solidFill>
                <a:schemeClr val="bg1">
                  <a:lumMod val="95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miter lim="0"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txBody>
              <a:bodyPr lIns="50800" tIns="50800" rIns="50800" bIns="50800" anchor="ctr"/>
              <a:lstStyle/>
              <a:p>
                <a:pPr marL="3175" marR="0" lvl="0" indent="0" algn="l" defTabSz="4111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華康中黑體(P)" pitchFamily="2" charset="-120"/>
                    <a:ea typeface="華康中黑體(P)" pitchFamily="2" charset="-120"/>
                    <a:cs typeface="Times New Roman" pitchFamily="18" charset="0"/>
                  </a:rPr>
                  <a:t>博雅教學館</a:t>
                </a:r>
              </a:p>
            </p:txBody>
          </p:sp>
          <p:cxnSp>
            <p:nvCxnSpPr>
              <p:cNvPr id="33889" name="直線接點 299"/>
              <p:cNvCxnSpPr>
                <a:cxnSpLocks noChangeShapeType="1"/>
              </p:cNvCxnSpPr>
              <p:nvPr/>
            </p:nvCxnSpPr>
            <p:spPr bwMode="auto">
              <a:xfrm flipV="1">
                <a:off x="5940153" y="1808820"/>
                <a:ext cx="0" cy="1709695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miter lim="0"/>
                <a:headEnd/>
                <a:tailEnd type="oval" w="med" len="med"/>
              </a:ln>
            </p:spPr>
          </p:cxnSp>
        </p:grpSp>
        <p:grpSp>
          <p:nvGrpSpPr>
            <p:cNvPr id="33870" name="群組 379"/>
            <p:cNvGrpSpPr>
              <a:grpSpLocks/>
            </p:cNvGrpSpPr>
            <p:nvPr/>
          </p:nvGrpSpPr>
          <p:grpSpPr bwMode="auto">
            <a:xfrm>
              <a:off x="5327650" y="5887314"/>
              <a:ext cx="1223963" cy="375372"/>
              <a:chOff x="827179" y="3845438"/>
              <a:chExt cx="1224541" cy="375652"/>
            </a:xfrm>
          </p:grpSpPr>
          <p:sp>
            <p:nvSpPr>
              <p:cNvPr id="33884" name="矩形 380"/>
              <p:cNvSpPr>
                <a:spLocks noChangeArrowheads="1"/>
              </p:cNvSpPr>
              <p:nvPr/>
            </p:nvSpPr>
            <p:spPr bwMode="auto">
              <a:xfrm>
                <a:off x="827584" y="3969060"/>
                <a:ext cx="1224136" cy="252028"/>
              </a:xfrm>
              <a:prstGeom prst="rect">
                <a:avLst/>
              </a:prstGeom>
              <a:solidFill>
                <a:srgbClr val="FFE7FF"/>
              </a:solidFill>
              <a:ln w="3175" algn="ctr">
                <a:solidFill>
                  <a:schemeClr val="tx1"/>
                </a:solidFill>
                <a:miter lim="0"/>
                <a:headEnd/>
                <a:tailEnd/>
              </a:ln>
            </p:spPr>
            <p:txBody>
              <a:bodyPr lIns="50800" tIns="50800" rIns="50800" bIns="50800" anchor="ctr"/>
              <a:lstStyle/>
              <a:p>
                <a:pPr marL="0" marR="0" lvl="0" indent="0" algn="l" defTabSz="4111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新細明體" pitchFamily="18" charset="-120"/>
                    <a:cs typeface="Times New Roman" pitchFamily="18" charset="0"/>
                  </a:rPr>
                  <a:t>教師歷程檔 </a:t>
                </a:r>
                <a:r>
                  <a:rPr kumimoji="1" lang="en-US" altLang="zh-TW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新細明體" pitchFamily="18" charset="-120"/>
                    <a:cs typeface="Times New Roman" pitchFamily="18" charset="0"/>
                  </a:rPr>
                  <a:t>tPo </a:t>
                </a:r>
                <a:r>
                  <a:rPr kumimoji="1" lang="zh-TW" alt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新細明體" pitchFamily="18" charset="-120"/>
                    <a:cs typeface="Times New Roman" pitchFamily="18" charset="0"/>
                  </a:rPr>
                  <a:t>→</a:t>
                </a:r>
              </a:p>
            </p:txBody>
          </p:sp>
          <p:cxnSp>
            <p:nvCxnSpPr>
              <p:cNvPr id="33885" name="直線接點 299"/>
              <p:cNvCxnSpPr>
                <a:cxnSpLocks noChangeShapeType="1"/>
              </p:cNvCxnSpPr>
              <p:nvPr/>
            </p:nvCxnSpPr>
            <p:spPr bwMode="auto">
              <a:xfrm flipV="1">
                <a:off x="827179" y="3845438"/>
                <a:ext cx="0" cy="37565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miter lim="0"/>
                <a:headEnd/>
                <a:tailEnd/>
              </a:ln>
            </p:spPr>
          </p:cxnSp>
        </p:grpSp>
        <p:grpSp>
          <p:nvGrpSpPr>
            <p:cNvPr id="33871" name="群組 385"/>
            <p:cNvGrpSpPr>
              <a:grpSpLocks/>
            </p:cNvGrpSpPr>
            <p:nvPr/>
          </p:nvGrpSpPr>
          <p:grpSpPr bwMode="auto">
            <a:xfrm>
              <a:off x="4176713" y="4545124"/>
              <a:ext cx="1223962" cy="2088232"/>
              <a:chOff x="827584" y="2011070"/>
              <a:chExt cx="1224136" cy="2088772"/>
            </a:xfrm>
          </p:grpSpPr>
          <p:sp>
            <p:nvSpPr>
              <p:cNvPr id="33882" name="矩形 386"/>
              <p:cNvSpPr>
                <a:spLocks noChangeArrowheads="1"/>
              </p:cNvSpPr>
              <p:nvPr/>
            </p:nvSpPr>
            <p:spPr bwMode="auto">
              <a:xfrm>
                <a:off x="827584" y="3845432"/>
                <a:ext cx="1224136" cy="252028"/>
              </a:xfrm>
              <a:prstGeom prst="rect">
                <a:avLst/>
              </a:prstGeom>
              <a:solidFill>
                <a:srgbClr val="FFE7FF"/>
              </a:solidFill>
              <a:ln w="3175" algn="ctr">
                <a:solidFill>
                  <a:schemeClr val="tx1"/>
                </a:solidFill>
                <a:miter lim="0"/>
                <a:headEnd/>
                <a:tailEnd/>
              </a:ln>
            </p:spPr>
            <p:txBody>
              <a:bodyPr lIns="50800" tIns="50800" rIns="50800" bIns="50800" anchor="ctr"/>
              <a:lstStyle/>
              <a:p>
                <a:pPr marL="0" marR="0" lvl="0" indent="0" algn="l" defTabSz="4111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新細明體" pitchFamily="18" charset="-120"/>
                    <a:cs typeface="Times New Roman" pitchFamily="18" charset="0"/>
                  </a:rPr>
                  <a:t>學習歷程檔 </a:t>
                </a:r>
                <a:r>
                  <a:rPr kumimoji="1" lang="en-US" altLang="zh-TW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新細明體" pitchFamily="18" charset="-120"/>
                    <a:cs typeface="Times New Roman" pitchFamily="18" charset="0"/>
                  </a:rPr>
                  <a:t>ePo </a:t>
                </a:r>
                <a:r>
                  <a:rPr kumimoji="1" lang="zh-TW" alt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新細明體" pitchFamily="18" charset="-120"/>
                    <a:cs typeface="Times New Roman" pitchFamily="18" charset="0"/>
                  </a:rPr>
                  <a:t>→</a:t>
                </a:r>
              </a:p>
            </p:txBody>
          </p:sp>
          <p:cxnSp>
            <p:nvCxnSpPr>
              <p:cNvPr id="33883" name="直線接點 299"/>
              <p:cNvCxnSpPr>
                <a:cxnSpLocks noChangeShapeType="1"/>
              </p:cNvCxnSpPr>
              <p:nvPr/>
            </p:nvCxnSpPr>
            <p:spPr bwMode="auto">
              <a:xfrm flipV="1">
                <a:off x="827584" y="2011070"/>
                <a:ext cx="0" cy="208877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miter lim="0"/>
                <a:headEnd/>
                <a:tailEnd/>
              </a:ln>
            </p:spPr>
          </p:cxnSp>
        </p:grpSp>
        <p:grpSp>
          <p:nvGrpSpPr>
            <p:cNvPr id="39" name="群組 286"/>
            <p:cNvGrpSpPr>
              <a:grpSpLocks/>
            </p:cNvGrpSpPr>
            <p:nvPr/>
          </p:nvGrpSpPr>
          <p:grpSpPr bwMode="auto">
            <a:xfrm>
              <a:off x="3492500" y="2518024"/>
              <a:ext cx="1116013" cy="1709738"/>
              <a:chOff x="5940151" y="1808820"/>
              <a:chExt cx="1115503" cy="1711015"/>
            </a:xfrm>
          </p:grpSpPr>
          <p:sp>
            <p:nvSpPr>
              <p:cNvPr id="137" name="五邊形 136"/>
              <p:cNvSpPr/>
              <p:nvPr/>
            </p:nvSpPr>
            <p:spPr bwMode="auto">
              <a:xfrm>
                <a:off x="5940151" y="1845360"/>
                <a:ext cx="1115503" cy="251012"/>
              </a:xfrm>
              <a:prstGeom prst="homePlate">
                <a:avLst/>
              </a:prstGeom>
              <a:solidFill>
                <a:schemeClr val="bg1">
                  <a:lumMod val="95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miter lim="0"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txBody>
              <a:bodyPr lIns="50800" tIns="50800" rIns="50800" bIns="50800" anchor="ctr"/>
              <a:lstStyle/>
              <a:p>
                <a:pPr marL="3175" marR="0" lvl="0" indent="0" algn="l" defTabSz="4111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華康楷書體W5(P)" pitchFamily="2" charset="-120"/>
                    <a:ea typeface="華康楷書體W5(P)" pitchFamily="2" charset="-120"/>
                    <a:cs typeface="Times New Roman" pitchFamily="18" charset="0"/>
                  </a:rPr>
                  <a:t>開放課程 </a:t>
                </a:r>
                <a:r>
                  <a:rPr kumimoji="1" lang="en-US" altLang="zh-TW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新細明體" pitchFamily="18" charset="-120"/>
                    <a:cs typeface="Times New Roman" pitchFamily="18" charset="0"/>
                  </a:rPr>
                  <a:t>OCW</a:t>
                </a:r>
                <a:endParaRPr kumimoji="1" lang="zh-TW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新細明體" pitchFamily="18" charset="-120"/>
                  <a:cs typeface="Times New Roman" pitchFamily="18" charset="0"/>
                </a:endParaRPr>
              </a:p>
            </p:txBody>
          </p:sp>
          <p:cxnSp>
            <p:nvCxnSpPr>
              <p:cNvPr id="33865" name="直線接點 299"/>
              <p:cNvCxnSpPr>
                <a:cxnSpLocks noChangeShapeType="1"/>
              </p:cNvCxnSpPr>
              <p:nvPr/>
            </p:nvCxnSpPr>
            <p:spPr bwMode="auto">
              <a:xfrm flipV="1">
                <a:off x="5940152" y="1808820"/>
                <a:ext cx="0" cy="1711015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miter lim="0"/>
                <a:headEnd/>
                <a:tailEnd type="oval" w="med" len="med"/>
              </a:ln>
            </p:spPr>
          </p:cxnSp>
        </p:grpSp>
        <p:sp>
          <p:nvSpPr>
            <p:cNvPr id="201" name="文字方塊 200"/>
            <p:cNvSpPr txBox="1"/>
            <p:nvPr/>
          </p:nvSpPr>
          <p:spPr>
            <a:xfrm>
              <a:off x="3080823" y="1672094"/>
              <a:ext cx="4924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zh-TW" altLang="en-US" sz="2400" dirty="0" smtClean="0">
                  <a:solidFill>
                    <a:srgbClr val="D5D5FF"/>
                  </a:solidFill>
                  <a:latin typeface="華康超黑體(P)" panose="02010600010101010101" pitchFamily="2" charset="-120"/>
                  <a:ea typeface="華康超黑體(P)" panose="02010600010101010101" pitchFamily="2" charset="-120"/>
                </a:rPr>
                <a:t>中</a:t>
              </a:r>
              <a:endParaRPr lang="en-US" altLang="zh-TW" sz="2400" dirty="0" smtClean="0">
                <a:solidFill>
                  <a:srgbClr val="D5D5FF"/>
                </a:solidFill>
                <a:latin typeface="華康超黑體(P)" panose="02010600010101010101" pitchFamily="2" charset="-120"/>
                <a:ea typeface="華康超黑體(P)" panose="02010600010101010101" pitchFamily="2" charset="-120"/>
              </a:endParaRPr>
            </a:p>
            <a:p>
              <a:pPr>
                <a:lnSpc>
                  <a:spcPts val="2400"/>
                </a:lnSpc>
              </a:pPr>
              <a:r>
                <a:rPr lang="zh-TW" altLang="en-US" sz="2400" dirty="0" smtClean="0">
                  <a:solidFill>
                    <a:srgbClr val="D5D5FF"/>
                  </a:solidFill>
                  <a:latin typeface="華康超黑體(P)" panose="02010600010101010101" pitchFamily="2" charset="-120"/>
                  <a:ea typeface="華康超黑體(P)" panose="02010600010101010101" pitchFamily="2" charset="-120"/>
                </a:rPr>
                <a:t>期</a:t>
              </a:r>
              <a:endParaRPr lang="zh-TW" altLang="en-US" sz="2400" dirty="0">
                <a:solidFill>
                  <a:srgbClr val="D5D5FF"/>
                </a:solidFill>
                <a:latin typeface="華康超黑體(P)" panose="02010600010101010101" pitchFamily="2" charset="-120"/>
                <a:ea typeface="華康超黑體(P)" panose="02010600010101010101" pitchFamily="2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68800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0" y="-4763"/>
            <a:ext cx="9144000" cy="623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7" rIns="91412" bIns="45707">
            <a:spAutoFit/>
          </a:bodyPr>
          <a:lstStyle/>
          <a:p>
            <a:pPr algn="ctr"/>
            <a:r>
              <a:rPr lang="zh-TW" altLang="en-US" sz="11000" dirty="0" smtClean="0">
                <a:solidFill>
                  <a:schemeClr val="bg1"/>
                </a:solidFill>
                <a:latin typeface="華康超黑體(P)" pitchFamily="2" charset="-120"/>
                <a:ea typeface="華康超黑體(P)" pitchFamily="2" charset="-120"/>
              </a:rPr>
              <a:t>臺大創新教學</a:t>
            </a:r>
            <a:endParaRPr lang="en-US" altLang="zh-TW" sz="11000" dirty="0" smtClean="0">
              <a:solidFill>
                <a:schemeClr val="bg1"/>
              </a:solidFill>
              <a:latin typeface="華康超黑體(P)" pitchFamily="2" charset="-120"/>
              <a:ea typeface="華康超黑體(P)" pitchFamily="2" charset="-120"/>
            </a:endParaRPr>
          </a:p>
          <a:p>
            <a:pPr algn="ctr">
              <a:lnSpc>
                <a:spcPct val="80000"/>
              </a:lnSpc>
              <a:spcBef>
                <a:spcPts val="2400"/>
              </a:spcBef>
            </a:pPr>
            <a:r>
              <a:rPr lang="en-US" altLang="zh-TW" sz="11000" dirty="0" smtClean="0">
                <a:solidFill>
                  <a:schemeClr val="bg1"/>
                </a:solidFill>
                <a:latin typeface="華康超明體(P)" pitchFamily="2" charset="-120"/>
                <a:ea typeface="華康超明體(P)" pitchFamily="2" charset="-120"/>
              </a:rPr>
              <a:t>X + 1</a:t>
            </a:r>
          </a:p>
          <a:p>
            <a:pPr algn="ctr">
              <a:lnSpc>
                <a:spcPct val="80000"/>
              </a:lnSpc>
            </a:pPr>
            <a:r>
              <a:rPr lang="en-US" altLang="zh-TW" sz="11000" dirty="0" smtClean="0">
                <a:solidFill>
                  <a:schemeClr val="bg1"/>
                </a:solidFill>
                <a:latin typeface="華康超明體(P)" pitchFamily="2" charset="-120"/>
                <a:ea typeface="華康超明體(P)" pitchFamily="2" charset="-120"/>
              </a:rPr>
              <a:t>3 x 3</a:t>
            </a:r>
          </a:p>
          <a:p>
            <a:pPr algn="ctr">
              <a:lnSpc>
                <a:spcPct val="80000"/>
              </a:lnSpc>
            </a:pPr>
            <a:r>
              <a:rPr lang="en-US" altLang="zh-TW" sz="11000" dirty="0" smtClean="0">
                <a:solidFill>
                  <a:schemeClr val="bg1"/>
                </a:solidFill>
                <a:latin typeface="華康超明體(P)" pitchFamily="2" charset="-120"/>
                <a:ea typeface="華康超明體(P)" pitchFamily="2" charset="-120"/>
              </a:rPr>
              <a:t>15 + 3</a:t>
            </a:r>
            <a:endParaRPr lang="en-US" altLang="zh-TW" sz="11000" dirty="0">
              <a:solidFill>
                <a:schemeClr val="bg1"/>
              </a:solidFill>
              <a:latin typeface="華康超明體(P)" pitchFamily="2" charset="-120"/>
              <a:ea typeface="華康超明體(P)" pitchFamily="2" charset="-12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768472" y="0"/>
            <a:ext cx="3129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</a:rPr>
              <a:t>6</a:t>
            </a:r>
            <a:endParaRPr lang="en-US" altLang="zh-TW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3200" dirty="0" smtClean="0">
                <a:solidFill>
                  <a:schemeClr val="bg1"/>
                </a:solidFill>
                <a:latin typeface="華康超明體(P)" pitchFamily="2" charset="-120"/>
                <a:ea typeface="華康超明體(P)" pitchFamily="2" charset="-120"/>
              </a:rPr>
              <a:t>將可改變</a:t>
            </a:r>
            <a:r>
              <a:rPr lang="zh-TW" altLang="en-US" sz="3200" dirty="0">
                <a:solidFill>
                  <a:schemeClr val="bg1"/>
                </a:solidFill>
                <a:latin typeface="華康超明體(P)" pitchFamily="2" charset="-120"/>
                <a:ea typeface="華康超明體(P)" pitchFamily="2" charset="-120"/>
              </a:rPr>
              <a:t>整體教學結構</a:t>
            </a:r>
          </a:p>
        </p:txBody>
      </p:sp>
      <p:sp>
        <p:nvSpPr>
          <p:cNvPr id="122883" name="Rectangle 45"/>
          <p:cNvSpPr>
            <a:spLocks noChangeArrowheads="1"/>
          </p:cNvSpPr>
          <p:nvPr/>
        </p:nvSpPr>
        <p:spPr bwMode="auto">
          <a:xfrm>
            <a:off x="0" y="792163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kumimoji="0" lang="zh-TW" altLang="en-US" sz="9600" dirty="0">
                <a:solidFill>
                  <a:srgbClr val="C00000"/>
                </a:solidFill>
                <a:latin typeface="Calibri" pitchFamily="34" charset="0"/>
                <a:ea typeface="華康超黑體(P)" pitchFamily="2" charset="-120"/>
                <a:sym typeface="Heiti TC Medium" charset="0"/>
              </a:rPr>
              <a:t>深碗課程</a:t>
            </a: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2289176" y="2379663"/>
            <a:ext cx="1728788" cy="576262"/>
            <a:chOff x="1383" y="1434"/>
            <a:chExt cx="1089" cy="363"/>
          </a:xfrm>
        </p:grpSpPr>
        <p:sp>
          <p:nvSpPr>
            <p:cNvPr id="143407" name="Rectangle 47"/>
            <p:cNvSpPr>
              <a:spLocks noChangeArrowheads="1"/>
            </p:cNvSpPr>
            <p:nvPr/>
          </p:nvSpPr>
          <p:spPr bwMode="auto">
            <a:xfrm>
              <a:off x="1383" y="1434"/>
              <a:ext cx="363" cy="363"/>
            </a:xfrm>
            <a:prstGeom prst="rect">
              <a:avLst/>
            </a:prstGeom>
            <a:solidFill>
              <a:srgbClr val="FFE1FF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TW" sz="3200" b="1">
                  <a:solidFill>
                    <a:srgbClr val="CC0000"/>
                  </a:solidFill>
                  <a:ea typeface="新細明體" pitchFamily="18" charset="-120"/>
                </a:rPr>
                <a:t>1</a:t>
              </a:r>
            </a:p>
          </p:txBody>
        </p:sp>
        <p:sp>
          <p:nvSpPr>
            <p:cNvPr id="143408" name="Rectangle 48"/>
            <p:cNvSpPr>
              <a:spLocks noChangeArrowheads="1"/>
            </p:cNvSpPr>
            <p:nvPr/>
          </p:nvSpPr>
          <p:spPr bwMode="auto">
            <a:xfrm>
              <a:off x="1746" y="1434"/>
              <a:ext cx="363" cy="363"/>
            </a:xfrm>
            <a:prstGeom prst="rect">
              <a:avLst/>
            </a:prstGeom>
            <a:solidFill>
              <a:srgbClr val="FFE1FF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TW" sz="3200" b="1">
                  <a:solidFill>
                    <a:srgbClr val="CC0000"/>
                  </a:solidFill>
                  <a:ea typeface="新細明體" pitchFamily="18" charset="-120"/>
                </a:rPr>
                <a:t>1</a:t>
              </a:r>
            </a:p>
          </p:txBody>
        </p:sp>
        <p:sp>
          <p:nvSpPr>
            <p:cNvPr id="143409" name="Rectangle 49"/>
            <p:cNvSpPr>
              <a:spLocks noChangeArrowheads="1"/>
            </p:cNvSpPr>
            <p:nvPr/>
          </p:nvSpPr>
          <p:spPr bwMode="auto">
            <a:xfrm>
              <a:off x="2109" y="1434"/>
              <a:ext cx="363" cy="363"/>
            </a:xfrm>
            <a:prstGeom prst="rect">
              <a:avLst/>
            </a:prstGeom>
            <a:solidFill>
              <a:srgbClr val="FFE1FF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TW" sz="3200" b="1">
                  <a:solidFill>
                    <a:srgbClr val="CC0000"/>
                  </a:solidFill>
                  <a:ea typeface="新細明體" pitchFamily="18" charset="-120"/>
                </a:rPr>
                <a:t>1</a:t>
              </a:r>
            </a:p>
          </p:txBody>
        </p:sp>
      </p:grpSp>
      <p:sp>
        <p:nvSpPr>
          <p:cNvPr id="122885" name="Rectangle 51"/>
          <p:cNvSpPr>
            <a:spLocks noChangeArrowheads="1"/>
          </p:cNvSpPr>
          <p:nvPr/>
        </p:nvSpPr>
        <p:spPr bwMode="auto">
          <a:xfrm>
            <a:off x="5503863" y="2379663"/>
            <a:ext cx="576262" cy="576262"/>
          </a:xfrm>
          <a:prstGeom prst="rect">
            <a:avLst/>
          </a:prstGeom>
          <a:solidFill>
            <a:srgbClr val="CCFFCC"/>
          </a:solidFill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3200" b="1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122886" name="Rectangle 52"/>
          <p:cNvSpPr>
            <a:spLocks noChangeArrowheads="1"/>
          </p:cNvSpPr>
          <p:nvPr/>
        </p:nvSpPr>
        <p:spPr bwMode="auto">
          <a:xfrm>
            <a:off x="6223000" y="2379663"/>
            <a:ext cx="576263" cy="576262"/>
          </a:xfrm>
          <a:prstGeom prst="rect">
            <a:avLst/>
          </a:prstGeom>
          <a:solidFill>
            <a:srgbClr val="CCECFF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32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22887" name="Text Box 53"/>
          <p:cNvSpPr txBox="1">
            <a:spLocks noChangeArrowheads="1"/>
          </p:cNvSpPr>
          <p:nvPr/>
        </p:nvSpPr>
        <p:spPr bwMode="auto">
          <a:xfrm>
            <a:off x="2195513" y="3027363"/>
            <a:ext cx="2470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latin typeface="Times New Roman" pitchFamily="18" charset="0"/>
              </a:rPr>
              <a:t>例如</a:t>
            </a:r>
            <a:r>
              <a:rPr lang="en-US" altLang="zh-TW" sz="2000" dirty="0">
                <a:latin typeface="Times New Roman" pitchFamily="18" charset="0"/>
              </a:rPr>
              <a:t>︰</a:t>
            </a:r>
          </a:p>
          <a:p>
            <a:pPr>
              <a:lnSpc>
                <a:spcPct val="120000"/>
              </a:lnSpc>
            </a:pPr>
            <a:r>
              <a:rPr lang="zh-TW" altLang="en-US" sz="2000" dirty="0">
                <a:latin typeface="Times New Roman" pitchFamily="18" charset="0"/>
              </a:rPr>
              <a:t>原來 </a:t>
            </a:r>
            <a:r>
              <a:rPr lang="en-US" altLang="zh-TW" sz="2000" b="1" dirty="0" smtClean="0">
                <a:latin typeface="Times New Roman" pitchFamily="18" charset="0"/>
              </a:rPr>
              <a:t>3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zh-TW" altLang="en-US" sz="2000" dirty="0">
                <a:latin typeface="Times New Roman" pitchFamily="18" charset="0"/>
              </a:rPr>
              <a:t>學分講習課程</a:t>
            </a:r>
          </a:p>
        </p:txBody>
      </p:sp>
      <p:sp>
        <p:nvSpPr>
          <p:cNvPr id="122888" name="Text Box 54"/>
          <p:cNvSpPr txBox="1">
            <a:spLocks noChangeArrowheads="1"/>
          </p:cNvSpPr>
          <p:nvPr/>
        </p:nvSpPr>
        <p:spPr bwMode="auto">
          <a:xfrm>
            <a:off x="5443538" y="3027363"/>
            <a:ext cx="3518912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110000"/>
              </a:lnSpc>
            </a:pPr>
            <a:r>
              <a:rPr lang="zh-TW" altLang="en-US" sz="2000" dirty="0" smtClean="0">
                <a:latin typeface="Times New Roman" pitchFamily="18" charset="0"/>
              </a:rPr>
              <a:t>增加學分進行</a:t>
            </a:r>
            <a:r>
              <a:rPr lang="zh-TW" altLang="en-US" sz="2000" dirty="0" smtClean="0">
                <a:solidFill>
                  <a:srgbClr val="C00000"/>
                </a:solidFill>
                <a:latin typeface="Times New Roman" pitchFamily="18" charset="0"/>
              </a:rPr>
              <a:t>非講課</a:t>
            </a:r>
            <a:r>
              <a:rPr lang="zh-TW" altLang="en-US" sz="2000" dirty="0" smtClean="0">
                <a:latin typeface="Times New Roman" pitchFamily="18" charset="0"/>
              </a:rPr>
              <a:t>之學習</a:t>
            </a:r>
            <a:r>
              <a:rPr lang="zh-TW" altLang="en-US" sz="2000" dirty="0">
                <a:latin typeface="Times New Roman" pitchFamily="18" charset="0"/>
              </a:rPr>
              <a:t>：</a:t>
            </a:r>
          </a:p>
          <a:p>
            <a:pPr marL="342900" indent="-342900">
              <a:lnSpc>
                <a:spcPct val="110000"/>
              </a:lnSpc>
            </a:pPr>
            <a:r>
              <a:rPr lang="en-US" altLang="zh-TW" dirty="0">
                <a:solidFill>
                  <a:srgbClr val="006600"/>
                </a:solidFill>
                <a:latin typeface="Times New Roman" pitchFamily="18" charset="0"/>
              </a:rPr>
              <a:t>(1)</a:t>
            </a:r>
            <a:r>
              <a:rPr lang="en-US" altLang="zh-TW" dirty="0">
                <a:latin typeface="Times New Roman" pitchFamily="18" charset="0"/>
              </a:rPr>
              <a:t> </a:t>
            </a:r>
            <a:r>
              <a:rPr lang="en-US" altLang="zh-TW" dirty="0">
                <a:solidFill>
                  <a:srgbClr val="006600"/>
                </a:solidFill>
                <a:latin typeface="Times New Roman" pitchFamily="18" charset="0"/>
              </a:rPr>
              <a:t>TA </a:t>
            </a:r>
            <a:r>
              <a:rPr lang="zh-TW" altLang="en-US" dirty="0">
                <a:solidFill>
                  <a:srgbClr val="006600"/>
                </a:solidFill>
                <a:latin typeface="Times New Roman" pitchFamily="18" charset="0"/>
              </a:rPr>
              <a:t>討論課</a:t>
            </a:r>
          </a:p>
          <a:p>
            <a:pPr marL="342900" indent="-342900">
              <a:lnSpc>
                <a:spcPct val="110000"/>
              </a:lnSpc>
            </a:pP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</a:rPr>
              <a:t>(2) </a:t>
            </a:r>
            <a:r>
              <a:rPr lang="zh-TW" altLang="en-US" dirty="0">
                <a:solidFill>
                  <a:srgbClr val="0000FF"/>
                </a:solidFill>
                <a:latin typeface="Times New Roman" pitchFamily="18" charset="0"/>
              </a:rPr>
              <a:t>其他 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zh-TW" altLang="en-US" dirty="0">
                <a:solidFill>
                  <a:srgbClr val="0000FF"/>
                </a:solidFill>
                <a:latin typeface="Times New Roman" pitchFamily="18" charset="0"/>
              </a:rPr>
              <a:t>如習題演練、作品等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22889" name="Rectangle 55"/>
          <p:cNvSpPr>
            <a:spLocks noChangeArrowheads="1"/>
          </p:cNvSpPr>
          <p:nvPr/>
        </p:nvSpPr>
        <p:spPr bwMode="auto">
          <a:xfrm>
            <a:off x="4499992" y="2195513"/>
            <a:ext cx="663575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5800" dirty="0">
                <a:latin typeface="華康超明體(P)" pitchFamily="2" charset="-120"/>
                <a:ea typeface="華康超明體(P)" pitchFamily="2" charset="-120"/>
                <a:sym typeface="Heiti TC Medium" charset="0"/>
              </a:rPr>
              <a:t>+</a:t>
            </a:r>
          </a:p>
        </p:txBody>
      </p:sp>
      <p:sp>
        <p:nvSpPr>
          <p:cNvPr id="143416" name="Text Box 56"/>
          <p:cNvSpPr txBox="1">
            <a:spLocks noChangeArrowheads="1"/>
          </p:cNvSpPr>
          <p:nvPr/>
        </p:nvSpPr>
        <p:spPr bwMode="auto">
          <a:xfrm>
            <a:off x="487363" y="4076700"/>
            <a:ext cx="8267007" cy="264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TW" sz="3600" dirty="0">
                <a:latin typeface="華康超明體(P)" pitchFamily="2" charset="-120"/>
                <a:ea typeface="華康超明體(P)" pitchFamily="2" charset="-120"/>
              </a:rPr>
              <a:t>(1) </a:t>
            </a:r>
            <a:r>
              <a:rPr lang="zh-TW" altLang="en-US" sz="3600" dirty="0" smtClean="0">
                <a:latin typeface="華康超明體(P)" pitchFamily="2" charset="-120"/>
                <a:ea typeface="華康超明體(P)" pitchFamily="2" charset="-120"/>
              </a:rPr>
              <a:t>增加核心課程的學分將引起</a:t>
            </a:r>
            <a:r>
              <a:rPr lang="zh-TW" altLang="en-US" sz="3600" dirty="0">
                <a:solidFill>
                  <a:srgbClr val="C00000"/>
                </a:solidFill>
                <a:latin typeface="華康超明體(P)" pitchFamily="2" charset="-120"/>
                <a:ea typeface="華康超明體(P)" pitchFamily="2" charset="-120"/>
              </a:rPr>
              <a:t>連鎖反應</a:t>
            </a:r>
          </a:p>
          <a:p>
            <a:pPr>
              <a:lnSpc>
                <a:spcPct val="115000"/>
              </a:lnSpc>
            </a:pPr>
            <a:r>
              <a:rPr lang="en-US" altLang="zh-TW" sz="3600" dirty="0">
                <a:latin typeface="華康超明體(P)" pitchFamily="2" charset="-120"/>
                <a:ea typeface="華康超明體(P)" pitchFamily="2" charset="-120"/>
              </a:rPr>
              <a:t>(2) </a:t>
            </a:r>
            <a:r>
              <a:rPr lang="zh-TW" altLang="en-US" sz="3600" dirty="0">
                <a:latin typeface="華康超明體(P)" pitchFamily="2" charset="-120"/>
                <a:ea typeface="華康超明體(P)" pitchFamily="2" charset="-120"/>
              </a:rPr>
              <a:t>因課程學分</a:t>
            </a:r>
            <a:r>
              <a:rPr lang="zh-TW" altLang="en-US" sz="3600" dirty="0" smtClean="0">
                <a:latin typeface="華康超明體(P)" pitchFamily="2" charset="-120"/>
                <a:ea typeface="華康超明體(P)" pitchFamily="2" charset="-120"/>
              </a:rPr>
              <a:t>增加→學生</a:t>
            </a:r>
            <a:r>
              <a:rPr lang="zh-TW" altLang="en-US" sz="3600" dirty="0">
                <a:solidFill>
                  <a:srgbClr val="0000FF"/>
                </a:solidFill>
                <a:latin typeface="華康超明體(P)" pitchFamily="2" charset="-120"/>
                <a:ea typeface="華康超明體(P)" pitchFamily="2" charset="-120"/>
              </a:rPr>
              <a:t>修課數目減少</a:t>
            </a:r>
          </a:p>
          <a:p>
            <a:pPr>
              <a:lnSpc>
                <a:spcPct val="115000"/>
              </a:lnSpc>
            </a:pPr>
            <a:r>
              <a:rPr lang="en-US" altLang="zh-TW" sz="3600" dirty="0">
                <a:latin typeface="華康超明體(P)" pitchFamily="2" charset="-120"/>
                <a:ea typeface="華康超明體(P)" pitchFamily="2" charset="-120"/>
              </a:rPr>
              <a:t>(3) </a:t>
            </a:r>
            <a:r>
              <a:rPr lang="zh-TW" altLang="en-US" sz="3600" dirty="0">
                <a:latin typeface="華康超明體(P)" pitchFamily="2" charset="-120"/>
                <a:ea typeface="華康超明體(P)" pitchFamily="2" charset="-120"/>
              </a:rPr>
              <a:t>學生可投注更多時間在課外</a:t>
            </a:r>
            <a:r>
              <a:rPr lang="zh-TW" altLang="en-US" sz="3600" dirty="0" smtClean="0">
                <a:solidFill>
                  <a:srgbClr val="C00000"/>
                </a:solidFill>
                <a:latin typeface="華康超明體(P)" pitchFamily="2" charset="-120"/>
                <a:ea typeface="華康超明體(P)" pitchFamily="2" charset="-120"/>
              </a:rPr>
              <a:t>自主學習</a:t>
            </a:r>
            <a:endParaRPr lang="zh-TW" altLang="en-US" sz="3600" dirty="0">
              <a:solidFill>
                <a:srgbClr val="C00000"/>
              </a:solidFill>
              <a:latin typeface="華康超明體(P)" pitchFamily="2" charset="-120"/>
              <a:ea typeface="華康超明體(P)" pitchFamily="2" charset="-120"/>
            </a:endParaRPr>
          </a:p>
          <a:p>
            <a:pPr>
              <a:lnSpc>
                <a:spcPct val="115000"/>
              </a:lnSpc>
            </a:pPr>
            <a:r>
              <a:rPr lang="en-US" altLang="zh-TW" sz="3600" dirty="0">
                <a:latin typeface="華康超明體(P)" pitchFamily="2" charset="-120"/>
                <a:ea typeface="華康超明體(P)" pitchFamily="2" charset="-120"/>
              </a:rPr>
              <a:t>(4) </a:t>
            </a:r>
            <a:r>
              <a:rPr lang="zh-TW" altLang="en-US" sz="3600" dirty="0">
                <a:latin typeface="華康超明體(P)" pitchFamily="2" charset="-120"/>
                <a:ea typeface="華康超明體(P)" pitchFamily="2" charset="-120"/>
              </a:rPr>
              <a:t>將排擠其他次要課程並浮現</a:t>
            </a:r>
            <a:r>
              <a:rPr lang="zh-TW" altLang="en-US" sz="3600" dirty="0">
                <a:solidFill>
                  <a:srgbClr val="0000FF"/>
                </a:solidFill>
                <a:latin typeface="華康超明體(P)" pitchFamily="2" charset="-120"/>
                <a:ea typeface="華康超明體(P)" pitchFamily="2" charset="-120"/>
              </a:rPr>
              <a:t>核心主軸</a:t>
            </a:r>
            <a:endParaRPr lang="en-US" altLang="zh-TW" sz="3600" dirty="0">
              <a:solidFill>
                <a:srgbClr val="0000FF"/>
              </a:solidFill>
              <a:latin typeface="華康超明體(P)" pitchFamily="2" charset="-120"/>
              <a:ea typeface="華康超明體(P)" pitchFamily="2" charset="-12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8768471" y="0"/>
            <a:ext cx="3129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</a:rPr>
              <a:t>7</a:t>
            </a:r>
            <a:endParaRPr lang="en-US" altLang="zh-TW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2" accel="2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22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28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28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8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accel="2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28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8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28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3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3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3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3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43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3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3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3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animBg="1"/>
      <p:bldP spid="122883" grpId="0"/>
      <p:bldP spid="122885" grpId="0" animBg="1"/>
      <p:bldP spid="122886" grpId="0" animBg="1"/>
      <p:bldP spid="122887" grpId="0"/>
      <p:bldP spid="122888" grpId="0" uiExpand="1" build="p"/>
      <p:bldP spid="122889" grpId="0"/>
      <p:bldP spid="14341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91" name="AutoShape 15"/>
          <p:cNvSpPr>
            <a:spLocks noChangeArrowheads="1"/>
          </p:cNvSpPr>
          <p:nvPr/>
        </p:nvSpPr>
        <p:spPr bwMode="auto">
          <a:xfrm rot="-5400000">
            <a:off x="6047582" y="1448594"/>
            <a:ext cx="2808287" cy="2447925"/>
          </a:xfrm>
          <a:prstGeom prst="roundRect">
            <a:avLst>
              <a:gd name="adj" fmla="val 10194"/>
            </a:avLst>
          </a:prstGeom>
          <a:solidFill>
            <a:srgbClr val="EAEAEA">
              <a:alpha val="81175"/>
            </a:srgbClr>
          </a:solidFill>
          <a:ln w="6350">
            <a:noFill/>
            <a:prstDash val="dash"/>
            <a:round/>
            <a:headEnd/>
            <a:tailEnd/>
          </a:ln>
        </p:spPr>
        <p:txBody>
          <a:bodyPr rot="10800000" wrap="none"/>
          <a:lstStyle/>
          <a:p>
            <a:pPr>
              <a:lnSpc>
                <a:spcPct val="70000"/>
              </a:lnSpc>
            </a:pPr>
            <a:endParaRPr lang="zh-TW" altLang="en-US" sz="2200">
              <a:ea typeface="華康楷書體W5(P)" pitchFamily="2" charset="-120"/>
            </a:endParaRPr>
          </a:p>
        </p:txBody>
      </p:sp>
      <p:sp>
        <p:nvSpPr>
          <p:cNvPr id="323588" name="Rectangle 4"/>
          <p:cNvSpPr>
            <a:spLocks noChangeArrowheads="1"/>
          </p:cNvSpPr>
          <p:nvPr/>
        </p:nvSpPr>
        <p:spPr bwMode="auto">
          <a:xfrm>
            <a:off x="3563938" y="2852738"/>
            <a:ext cx="2016125" cy="504825"/>
          </a:xfrm>
          <a:prstGeom prst="rect">
            <a:avLst/>
          </a:prstGeom>
          <a:solidFill>
            <a:srgbClr val="DBFFB7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EAEAEA"/>
            </a:outerShdw>
          </a:effectLst>
        </p:spPr>
        <p:txBody>
          <a:bodyPr wrap="none" anchor="ctr"/>
          <a:lstStyle/>
          <a:p>
            <a:pPr algn="ctr">
              <a:lnSpc>
                <a:spcPct val="110000"/>
              </a:lnSpc>
              <a:defRPr/>
            </a:pPr>
            <a:r>
              <a:rPr lang="zh-TW" altLang="en-US" sz="2200">
                <a:latin typeface="華康超明體(P)" pitchFamily="2" charset="-120"/>
                <a:ea typeface="華康超明體(P)" pitchFamily="2" charset="-120"/>
              </a:rPr>
              <a:t>學分加重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563938" y="3367088"/>
            <a:ext cx="2016125" cy="2800350"/>
            <a:chOff x="3563938" y="3367088"/>
            <a:chExt cx="2016125" cy="2800350"/>
          </a:xfrm>
        </p:grpSpPr>
        <p:sp>
          <p:nvSpPr>
            <p:cNvPr id="28678" name="Rectangle 6"/>
            <p:cNvSpPr>
              <a:spLocks noChangeArrowheads="1"/>
            </p:cNvSpPr>
            <p:nvPr/>
          </p:nvSpPr>
          <p:spPr bwMode="auto">
            <a:xfrm>
              <a:off x="3563938" y="3933825"/>
              <a:ext cx="2016125" cy="504825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10000"/>
                </a:lnSpc>
              </a:pPr>
              <a:r>
                <a:rPr lang="zh-TW" altLang="en-US" sz="2200" dirty="0" smtClean="0">
                  <a:latin typeface="華康超明體(P)" pitchFamily="2" charset="-120"/>
                  <a:ea typeface="華康超明體(P)" pitchFamily="2" charset="-120"/>
                </a:rPr>
                <a:t>修</a:t>
              </a:r>
              <a:r>
                <a:rPr lang="zh-TW" altLang="en-US" sz="2200" dirty="0">
                  <a:latin typeface="華康超明體(P)" pitchFamily="2" charset="-120"/>
                  <a:ea typeface="華康超明體(P)" pitchFamily="2" charset="-120"/>
                </a:rPr>
                <a:t>課數目減少</a:t>
              </a:r>
            </a:p>
          </p:txBody>
        </p:sp>
        <p:sp>
          <p:nvSpPr>
            <p:cNvPr id="28679" name="Rectangle 7"/>
            <p:cNvSpPr>
              <a:spLocks noChangeArrowheads="1"/>
            </p:cNvSpPr>
            <p:nvPr/>
          </p:nvSpPr>
          <p:spPr bwMode="auto">
            <a:xfrm>
              <a:off x="3563938" y="4799013"/>
              <a:ext cx="2016125" cy="504825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10000"/>
                </a:lnSpc>
              </a:pPr>
              <a:r>
                <a:rPr lang="zh-TW" altLang="en-US" sz="2200" dirty="0">
                  <a:latin typeface="華康超明體(P)" pitchFamily="2" charset="-120"/>
                  <a:ea typeface="華康超明體(P)" pitchFamily="2" charset="-120"/>
                </a:rPr>
                <a:t>投入更多時間</a:t>
              </a:r>
            </a:p>
          </p:txBody>
        </p:sp>
        <p:cxnSp>
          <p:nvCxnSpPr>
            <p:cNvPr id="28680" name="AutoShape 8"/>
            <p:cNvCxnSpPr>
              <a:cxnSpLocks noChangeShapeType="1"/>
              <a:stCxn id="323588" idx="2"/>
              <a:endCxn id="28678" idx="0"/>
            </p:cNvCxnSpPr>
            <p:nvPr/>
          </p:nvCxnSpPr>
          <p:spPr bwMode="auto">
            <a:xfrm rot="5400000">
              <a:off x="4288631" y="3650457"/>
              <a:ext cx="566737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8681" name="AutoShape 9"/>
            <p:cNvCxnSpPr>
              <a:cxnSpLocks noChangeShapeType="1"/>
              <a:stCxn id="28678" idx="2"/>
              <a:endCxn id="28679" idx="0"/>
            </p:cNvCxnSpPr>
            <p:nvPr/>
          </p:nvCxnSpPr>
          <p:spPr bwMode="auto">
            <a:xfrm rot="5400000">
              <a:off x="4391818" y="4618832"/>
              <a:ext cx="3603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8682" name="Rectangle 10"/>
            <p:cNvSpPr>
              <a:spLocks noChangeArrowheads="1"/>
            </p:cNvSpPr>
            <p:nvPr/>
          </p:nvSpPr>
          <p:spPr bwMode="auto">
            <a:xfrm>
              <a:off x="3563938" y="5662613"/>
              <a:ext cx="2016125" cy="504825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10000"/>
                </a:lnSpc>
              </a:pPr>
              <a:r>
                <a:rPr lang="zh-TW" altLang="en-US" sz="2200">
                  <a:latin typeface="華康超明體(P)" pitchFamily="2" charset="-120"/>
                  <a:ea typeface="華康超明體(P)" pitchFamily="2" charset="-120"/>
                </a:rPr>
                <a:t>展現教學成效</a:t>
              </a:r>
            </a:p>
          </p:txBody>
        </p:sp>
        <p:cxnSp>
          <p:nvCxnSpPr>
            <p:cNvPr id="28683" name="AutoShape 11"/>
            <p:cNvCxnSpPr>
              <a:cxnSpLocks noChangeShapeType="1"/>
              <a:stCxn id="28679" idx="2"/>
              <a:endCxn id="28682" idx="0"/>
            </p:cNvCxnSpPr>
            <p:nvPr/>
          </p:nvCxnSpPr>
          <p:spPr bwMode="auto">
            <a:xfrm rot="5400000">
              <a:off x="4392612" y="5483226"/>
              <a:ext cx="35877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6443663" y="2852738"/>
            <a:ext cx="2016125" cy="504825"/>
          </a:xfrm>
          <a:prstGeom prst="rect">
            <a:avLst/>
          </a:prstGeom>
          <a:solidFill>
            <a:srgbClr val="DBFFB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zh-TW" altLang="en-US" sz="2200">
                <a:latin typeface="華康超明體(P)" pitchFamily="2" charset="-120"/>
                <a:ea typeface="華康超明體(P)" pitchFamily="2" charset="-120"/>
              </a:rPr>
              <a:t>配置教學助理</a:t>
            </a: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6443663" y="3357563"/>
            <a:ext cx="2016125" cy="503237"/>
          </a:xfrm>
          <a:prstGeom prst="rect">
            <a:avLst/>
          </a:prstGeom>
          <a:solidFill>
            <a:srgbClr val="DBFFB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zh-TW" altLang="en-US" sz="2200">
                <a:latin typeface="華康超明體(P)" pitchFamily="2" charset="-120"/>
                <a:ea typeface="華康超明體(P)" pitchFamily="2" charset="-120"/>
              </a:rPr>
              <a:t>各種課後作業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5589588" y="2601913"/>
            <a:ext cx="854075" cy="1008062"/>
            <a:chOff x="5589588" y="2601913"/>
            <a:chExt cx="854075" cy="1008062"/>
          </a:xfrm>
        </p:grpSpPr>
        <p:cxnSp>
          <p:nvCxnSpPr>
            <p:cNvPr id="28687" name="AutoShape 15"/>
            <p:cNvCxnSpPr>
              <a:cxnSpLocks noChangeShapeType="1"/>
              <a:stCxn id="28706" idx="1"/>
              <a:endCxn id="323588" idx="3"/>
            </p:cNvCxnSpPr>
            <p:nvPr/>
          </p:nvCxnSpPr>
          <p:spPr bwMode="auto">
            <a:xfrm rot="10800000" flipV="1">
              <a:off x="5589588" y="2601913"/>
              <a:ext cx="854075" cy="503237"/>
            </a:xfrm>
            <a:prstGeom prst="bentConnector3">
              <a:avLst>
                <a:gd name="adj1" fmla="val 5055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8688" name="AutoShape 16"/>
            <p:cNvCxnSpPr>
              <a:cxnSpLocks noChangeShapeType="1"/>
              <a:stCxn id="28686" idx="1"/>
              <a:endCxn id="323588" idx="3"/>
            </p:cNvCxnSpPr>
            <p:nvPr/>
          </p:nvCxnSpPr>
          <p:spPr bwMode="auto">
            <a:xfrm rot="10800000">
              <a:off x="5589588" y="3105150"/>
              <a:ext cx="854075" cy="504825"/>
            </a:xfrm>
            <a:prstGeom prst="bentConnector3">
              <a:avLst>
                <a:gd name="adj1" fmla="val 5055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8689" name="AutoShape 17"/>
            <p:cNvCxnSpPr>
              <a:cxnSpLocks noChangeShapeType="1"/>
              <a:stCxn id="28685" idx="1"/>
              <a:endCxn id="323588" idx="3"/>
            </p:cNvCxnSpPr>
            <p:nvPr/>
          </p:nvCxnSpPr>
          <p:spPr bwMode="auto">
            <a:xfrm rot="10800000">
              <a:off x="5589588" y="3105150"/>
              <a:ext cx="85407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5" name="群組 4"/>
          <p:cNvGrpSpPr/>
          <p:nvPr/>
        </p:nvGrpSpPr>
        <p:grpSpPr>
          <a:xfrm>
            <a:off x="3563938" y="549275"/>
            <a:ext cx="2016125" cy="2293938"/>
            <a:chOff x="3563938" y="549275"/>
            <a:chExt cx="2016125" cy="2293938"/>
          </a:xfrm>
        </p:grpSpPr>
        <p:sp>
          <p:nvSpPr>
            <p:cNvPr id="28675" name="Rectangle 3"/>
            <p:cNvSpPr>
              <a:spLocks noChangeArrowheads="1"/>
            </p:cNvSpPr>
            <p:nvPr/>
          </p:nvSpPr>
          <p:spPr bwMode="auto">
            <a:xfrm>
              <a:off x="3563938" y="1482725"/>
              <a:ext cx="2016125" cy="506413"/>
            </a:xfrm>
            <a:prstGeom prst="rect">
              <a:avLst/>
            </a:prstGeom>
            <a:solidFill>
              <a:srgbClr val="FFE7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10000"/>
                </a:lnSpc>
              </a:pPr>
              <a:r>
                <a:rPr lang="zh-TW" altLang="en-US" sz="2200">
                  <a:latin typeface="華康超明體(P)" pitchFamily="2" charset="-120"/>
                  <a:ea typeface="華康超明體(P)" pitchFamily="2" charset="-120"/>
                </a:rPr>
                <a:t>浮現核心課程</a:t>
              </a:r>
            </a:p>
          </p:txBody>
        </p:sp>
        <p:cxnSp>
          <p:nvCxnSpPr>
            <p:cNvPr id="28677" name="AutoShape 5"/>
            <p:cNvCxnSpPr>
              <a:cxnSpLocks noChangeShapeType="1"/>
              <a:stCxn id="28675" idx="2"/>
              <a:endCxn id="323588" idx="0"/>
            </p:cNvCxnSpPr>
            <p:nvPr/>
          </p:nvCxnSpPr>
          <p:spPr bwMode="auto">
            <a:xfrm rot="5400000">
              <a:off x="4144962" y="2416176"/>
              <a:ext cx="854075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8690" name="Rectangle 18"/>
            <p:cNvSpPr>
              <a:spLocks noChangeArrowheads="1"/>
            </p:cNvSpPr>
            <p:nvPr/>
          </p:nvSpPr>
          <p:spPr bwMode="auto">
            <a:xfrm>
              <a:off x="3563938" y="549275"/>
              <a:ext cx="2016125" cy="503238"/>
            </a:xfrm>
            <a:prstGeom prst="rect">
              <a:avLst/>
            </a:prstGeom>
            <a:solidFill>
              <a:srgbClr val="FFE7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10000"/>
                </a:lnSpc>
              </a:pPr>
              <a:r>
                <a:rPr lang="zh-TW" altLang="en-US" sz="2200" dirty="0">
                  <a:latin typeface="華康超明體(P)" pitchFamily="2" charset="-120"/>
                  <a:ea typeface="華康超明體(P)" pitchFamily="2" charset="-120"/>
                </a:rPr>
                <a:t>學系檢討課程</a:t>
              </a:r>
            </a:p>
          </p:txBody>
        </p:sp>
        <p:cxnSp>
          <p:nvCxnSpPr>
            <p:cNvPr id="28691" name="AutoShape 19"/>
            <p:cNvCxnSpPr>
              <a:cxnSpLocks noChangeShapeType="1"/>
              <a:stCxn id="28690" idx="2"/>
              <a:endCxn id="28675" idx="0"/>
            </p:cNvCxnSpPr>
            <p:nvPr/>
          </p:nvCxnSpPr>
          <p:spPr bwMode="auto">
            <a:xfrm rot="5400000">
              <a:off x="4356894" y="1267619"/>
              <a:ext cx="43021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28716" name="Rectangle 21"/>
          <p:cNvSpPr>
            <a:spLocks noChangeArrowheads="1"/>
          </p:cNvSpPr>
          <p:nvPr/>
        </p:nvSpPr>
        <p:spPr bwMode="auto">
          <a:xfrm>
            <a:off x="236538" y="1035050"/>
            <a:ext cx="806450" cy="354013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zh-TW" altLang="en-US">
                <a:latin typeface="華康超明體(P)" pitchFamily="2" charset="-120"/>
                <a:ea typeface="華康超明體(P)" pitchFamily="2" charset="-120"/>
              </a:rPr>
              <a:t>學生面</a:t>
            </a:r>
          </a:p>
        </p:txBody>
      </p:sp>
      <p:sp>
        <p:nvSpPr>
          <p:cNvPr id="28717" name="Rectangle 22"/>
          <p:cNvSpPr>
            <a:spLocks noChangeArrowheads="1"/>
          </p:cNvSpPr>
          <p:nvPr/>
        </p:nvSpPr>
        <p:spPr bwMode="auto">
          <a:xfrm>
            <a:off x="236538" y="627063"/>
            <a:ext cx="804863" cy="352425"/>
          </a:xfrm>
          <a:prstGeom prst="rect">
            <a:avLst/>
          </a:prstGeom>
          <a:solidFill>
            <a:srgbClr val="DBFFB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zh-TW" altLang="en-US" dirty="0">
                <a:latin typeface="華康超明體(P)" pitchFamily="2" charset="-120"/>
                <a:ea typeface="華康超明體(P)" pitchFamily="2" charset="-120"/>
              </a:rPr>
              <a:t>課程面</a:t>
            </a:r>
          </a:p>
        </p:txBody>
      </p:sp>
      <p:sp>
        <p:nvSpPr>
          <p:cNvPr id="28718" name="Rectangle 23"/>
          <p:cNvSpPr>
            <a:spLocks noChangeArrowheads="1"/>
          </p:cNvSpPr>
          <p:nvPr/>
        </p:nvSpPr>
        <p:spPr bwMode="auto">
          <a:xfrm>
            <a:off x="236538" y="219075"/>
            <a:ext cx="806450" cy="354013"/>
          </a:xfrm>
          <a:prstGeom prst="rect">
            <a:avLst/>
          </a:prstGeom>
          <a:solidFill>
            <a:srgbClr val="FFE7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zh-TW" altLang="en-US">
                <a:latin typeface="華康超明體(P)" pitchFamily="2" charset="-120"/>
                <a:ea typeface="華康超明體(P)" pitchFamily="2" charset="-120"/>
              </a:rPr>
              <a:t>教師面</a:t>
            </a:r>
          </a:p>
        </p:txBody>
      </p:sp>
      <p:grpSp>
        <p:nvGrpSpPr>
          <p:cNvPr id="9" name="群組 8"/>
          <p:cNvGrpSpPr/>
          <p:nvPr/>
        </p:nvGrpSpPr>
        <p:grpSpPr>
          <a:xfrm>
            <a:off x="5580063" y="3860800"/>
            <a:ext cx="2879725" cy="2054225"/>
            <a:chOff x="5580063" y="3860800"/>
            <a:chExt cx="2879725" cy="2054225"/>
          </a:xfrm>
        </p:grpSpPr>
        <p:sp>
          <p:nvSpPr>
            <p:cNvPr id="28693" name="Rectangle 24"/>
            <p:cNvSpPr>
              <a:spLocks noChangeArrowheads="1"/>
            </p:cNvSpPr>
            <p:nvPr/>
          </p:nvSpPr>
          <p:spPr bwMode="auto">
            <a:xfrm>
              <a:off x="6443663" y="4797425"/>
              <a:ext cx="2016125" cy="504825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10000"/>
                </a:lnSpc>
              </a:pPr>
              <a:r>
                <a:rPr lang="zh-TW" altLang="en-US" sz="2200" dirty="0">
                  <a:latin typeface="華康超明體(P)" pitchFamily="2" charset="-120"/>
                  <a:ea typeface="華康超明體(P)" pitchFamily="2" charset="-120"/>
                </a:rPr>
                <a:t>新的學習方式</a:t>
              </a:r>
            </a:p>
          </p:txBody>
        </p:sp>
        <p:cxnSp>
          <p:nvCxnSpPr>
            <p:cNvPr id="28694" name="AutoShape 25"/>
            <p:cNvCxnSpPr>
              <a:cxnSpLocks noChangeShapeType="1"/>
              <a:stCxn id="28686" idx="2"/>
              <a:endCxn id="28693" idx="0"/>
            </p:cNvCxnSpPr>
            <p:nvPr/>
          </p:nvCxnSpPr>
          <p:spPr bwMode="auto">
            <a:xfrm rot="5400000">
              <a:off x="6983412" y="4329113"/>
              <a:ext cx="9366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8695" name="AutoShape 26"/>
            <p:cNvCxnSpPr>
              <a:cxnSpLocks noChangeShapeType="1"/>
              <a:stCxn id="28679" idx="3"/>
              <a:endCxn id="28693" idx="1"/>
            </p:cNvCxnSpPr>
            <p:nvPr/>
          </p:nvCxnSpPr>
          <p:spPr bwMode="auto">
            <a:xfrm flipV="1">
              <a:off x="5580063" y="5049838"/>
              <a:ext cx="863600" cy="158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8696" name="AutoShape 27"/>
            <p:cNvCxnSpPr>
              <a:cxnSpLocks noChangeShapeType="1"/>
              <a:stCxn id="28693" idx="2"/>
              <a:endCxn id="28682" idx="3"/>
            </p:cNvCxnSpPr>
            <p:nvPr/>
          </p:nvCxnSpPr>
          <p:spPr bwMode="auto">
            <a:xfrm rot="5400000">
              <a:off x="6209506" y="4672807"/>
              <a:ext cx="612775" cy="187166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178201" name="Text Box 25"/>
          <p:cNvSpPr txBox="1">
            <a:spLocks noChangeArrowheads="1"/>
          </p:cNvSpPr>
          <p:nvPr/>
        </p:nvSpPr>
        <p:spPr bwMode="auto">
          <a:xfrm>
            <a:off x="3155950" y="6221413"/>
            <a:ext cx="28003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i="1" dirty="0">
                <a:solidFill>
                  <a:srgbClr val="CC0000"/>
                </a:solidFill>
              </a:rPr>
              <a:t>Student learning-outcome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755650" y="2852738"/>
            <a:ext cx="2798763" cy="504825"/>
            <a:chOff x="755650" y="2852738"/>
            <a:chExt cx="2798763" cy="504825"/>
          </a:xfrm>
        </p:grpSpPr>
        <p:cxnSp>
          <p:nvCxnSpPr>
            <p:cNvPr id="28698" name="AutoShape 29"/>
            <p:cNvCxnSpPr>
              <a:cxnSpLocks noChangeShapeType="1"/>
              <a:stCxn id="323588" idx="1"/>
              <a:endCxn id="28699" idx="3"/>
            </p:cNvCxnSpPr>
            <p:nvPr/>
          </p:nvCxnSpPr>
          <p:spPr bwMode="auto">
            <a:xfrm rot="10800000">
              <a:off x="2771775" y="3105150"/>
              <a:ext cx="78263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8699" name="Rectangle 30"/>
            <p:cNvSpPr>
              <a:spLocks noChangeArrowheads="1"/>
            </p:cNvSpPr>
            <p:nvPr/>
          </p:nvSpPr>
          <p:spPr bwMode="auto">
            <a:xfrm>
              <a:off x="755650" y="2852738"/>
              <a:ext cx="2016125" cy="504825"/>
            </a:xfrm>
            <a:prstGeom prst="rect">
              <a:avLst/>
            </a:prstGeom>
            <a:solidFill>
              <a:srgbClr val="DBFFB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10000"/>
                </a:lnSpc>
              </a:pPr>
              <a:r>
                <a:rPr lang="zh-TW" altLang="en-US" sz="2200" dirty="0">
                  <a:latin typeface="華康超明體(P)" pitchFamily="2" charset="-120"/>
                  <a:ea typeface="華康超明體(P)" pitchFamily="2" charset="-120"/>
                </a:rPr>
                <a:t>排擠其他課程</a:t>
              </a:r>
            </a:p>
          </p:txBody>
        </p:sp>
      </p:grpSp>
      <p:cxnSp>
        <p:nvCxnSpPr>
          <p:cNvPr id="28700" name="AutoShape 31"/>
          <p:cNvCxnSpPr>
            <a:cxnSpLocks noChangeShapeType="1"/>
            <a:stCxn id="28699" idx="0"/>
            <a:endCxn id="28690" idx="1"/>
          </p:cNvCxnSpPr>
          <p:nvPr/>
        </p:nvCxnSpPr>
        <p:spPr bwMode="auto">
          <a:xfrm rot="-5400000">
            <a:off x="1638301" y="927100"/>
            <a:ext cx="2051050" cy="18002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8702" name="Rectangle 33"/>
          <p:cNvSpPr>
            <a:spLocks noChangeArrowheads="1"/>
          </p:cNvSpPr>
          <p:nvPr/>
        </p:nvSpPr>
        <p:spPr bwMode="auto">
          <a:xfrm>
            <a:off x="179388" y="5735638"/>
            <a:ext cx="2470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6000" dirty="0">
                <a:solidFill>
                  <a:srgbClr val="0000FF"/>
                </a:solidFill>
                <a:latin typeface="Heiti TC Medium"/>
                <a:ea typeface="華康超黑體(P)" pitchFamily="2" charset="-120"/>
                <a:sym typeface="Heiti TC Medium"/>
              </a:rPr>
              <a:t>新學分</a:t>
            </a:r>
          </a:p>
        </p:txBody>
      </p:sp>
      <p:sp>
        <p:nvSpPr>
          <p:cNvPr id="28706" name="Rectangle 37"/>
          <p:cNvSpPr>
            <a:spLocks noChangeArrowheads="1"/>
          </p:cNvSpPr>
          <p:nvPr/>
        </p:nvSpPr>
        <p:spPr bwMode="auto">
          <a:xfrm>
            <a:off x="6443663" y="2349500"/>
            <a:ext cx="2016125" cy="503238"/>
          </a:xfrm>
          <a:prstGeom prst="rect">
            <a:avLst/>
          </a:prstGeom>
          <a:solidFill>
            <a:srgbClr val="DBFFB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zh-TW" altLang="en-US" sz="2200" dirty="0">
                <a:latin typeface="華康超明體(P)" pitchFamily="2" charset="-120"/>
                <a:ea typeface="華康超明體(P)" pitchFamily="2" charset="-120"/>
              </a:rPr>
              <a:t>課程反思改進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5580063" y="549275"/>
            <a:ext cx="2879725" cy="1800225"/>
            <a:chOff x="5580063" y="549275"/>
            <a:chExt cx="2879725" cy="1800225"/>
          </a:xfrm>
        </p:grpSpPr>
        <p:sp>
          <p:nvSpPr>
            <p:cNvPr id="28684" name="Rectangle 12"/>
            <p:cNvSpPr>
              <a:spLocks noChangeArrowheads="1"/>
            </p:cNvSpPr>
            <p:nvPr/>
          </p:nvSpPr>
          <p:spPr bwMode="auto">
            <a:xfrm>
              <a:off x="6443663" y="1484313"/>
              <a:ext cx="2016125" cy="504825"/>
            </a:xfrm>
            <a:prstGeom prst="rect">
              <a:avLst/>
            </a:prstGeom>
            <a:solidFill>
              <a:srgbClr val="FFE1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10000"/>
                </a:lnSpc>
              </a:pPr>
              <a:r>
                <a:rPr lang="zh-TW" altLang="en-US" sz="2200" dirty="0">
                  <a:latin typeface="華康超明體(P)" pitchFamily="2" charset="-120"/>
                  <a:ea typeface="華康超明體(P)" pitchFamily="2" charset="-120"/>
                </a:rPr>
                <a:t>教師規劃課程</a:t>
              </a:r>
            </a:p>
          </p:txBody>
        </p:sp>
        <p:sp>
          <p:nvSpPr>
            <p:cNvPr id="28703" name="Rectangle 34"/>
            <p:cNvSpPr>
              <a:spLocks noChangeArrowheads="1"/>
            </p:cNvSpPr>
            <p:nvPr/>
          </p:nvSpPr>
          <p:spPr bwMode="auto">
            <a:xfrm>
              <a:off x="6443663" y="549275"/>
              <a:ext cx="2016125" cy="504825"/>
            </a:xfrm>
            <a:prstGeom prst="rect">
              <a:avLst/>
            </a:prstGeom>
            <a:solidFill>
              <a:srgbClr val="FFE1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10000"/>
                </a:lnSpc>
              </a:pPr>
              <a:r>
                <a:rPr lang="zh-TW" altLang="en-US" sz="2200" dirty="0">
                  <a:latin typeface="華康超明體(P)" pitchFamily="2" charset="-120"/>
                  <a:ea typeface="華康超明體(P)" pitchFamily="2" charset="-120"/>
                </a:rPr>
                <a:t>教師加計時數</a:t>
              </a:r>
            </a:p>
          </p:txBody>
        </p:sp>
        <p:cxnSp>
          <p:nvCxnSpPr>
            <p:cNvPr id="28704" name="AutoShape 35"/>
            <p:cNvCxnSpPr>
              <a:cxnSpLocks noChangeShapeType="1"/>
              <a:stCxn id="28684" idx="0"/>
              <a:endCxn id="28703" idx="2"/>
            </p:cNvCxnSpPr>
            <p:nvPr/>
          </p:nvCxnSpPr>
          <p:spPr bwMode="auto">
            <a:xfrm rot="-5400000">
              <a:off x="7236618" y="1269207"/>
              <a:ext cx="43021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/>
              <a:tailEnd type="none" w="med" len="med"/>
            </a:ln>
          </p:spPr>
        </p:cxnSp>
        <p:cxnSp>
          <p:nvCxnSpPr>
            <p:cNvPr id="28705" name="AutoShape 36"/>
            <p:cNvCxnSpPr>
              <a:cxnSpLocks noChangeShapeType="1"/>
              <a:stCxn id="28684" idx="2"/>
              <a:endCxn id="28706" idx="0"/>
            </p:cNvCxnSpPr>
            <p:nvPr/>
          </p:nvCxnSpPr>
          <p:spPr bwMode="auto">
            <a:xfrm rot="5400000">
              <a:off x="7271544" y="2169319"/>
              <a:ext cx="36036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8707" name="AutoShape 38"/>
            <p:cNvCxnSpPr>
              <a:cxnSpLocks noChangeShapeType="1"/>
              <a:stCxn id="28703" idx="1"/>
              <a:endCxn id="28690" idx="3"/>
            </p:cNvCxnSpPr>
            <p:nvPr/>
          </p:nvCxnSpPr>
          <p:spPr bwMode="auto">
            <a:xfrm rot="10800000">
              <a:off x="5580063" y="801688"/>
              <a:ext cx="8636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/>
              <a:tailEnd type="none" w="med" len="med"/>
            </a:ln>
          </p:spPr>
        </p:cxnSp>
        <p:cxnSp>
          <p:nvCxnSpPr>
            <p:cNvPr id="28708" name="AutoShape 39"/>
            <p:cNvCxnSpPr>
              <a:cxnSpLocks noChangeShapeType="1"/>
              <a:stCxn id="28675" idx="3"/>
              <a:endCxn id="28684" idx="1"/>
            </p:cNvCxnSpPr>
            <p:nvPr/>
          </p:nvCxnSpPr>
          <p:spPr bwMode="auto">
            <a:xfrm>
              <a:off x="5580063" y="1736725"/>
              <a:ext cx="8636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28709" name="Rectangle 40"/>
          <p:cNvSpPr>
            <a:spLocks noChangeArrowheads="1"/>
          </p:cNvSpPr>
          <p:nvPr/>
        </p:nvSpPr>
        <p:spPr bwMode="auto">
          <a:xfrm>
            <a:off x="4621213" y="2109788"/>
            <a:ext cx="1606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2800" dirty="0">
                <a:solidFill>
                  <a:srgbClr val="B2B2B2"/>
                </a:solidFill>
                <a:latin typeface="Heiti TC Medium"/>
                <a:ea typeface="華康超黑體(P)" pitchFamily="2" charset="-120"/>
                <a:sym typeface="Heiti TC Medium"/>
              </a:rPr>
              <a:t>深碗課程</a:t>
            </a:r>
          </a:p>
        </p:txBody>
      </p:sp>
      <p:grpSp>
        <p:nvGrpSpPr>
          <p:cNvPr id="10" name="群組 9"/>
          <p:cNvGrpSpPr/>
          <p:nvPr/>
        </p:nvGrpSpPr>
        <p:grpSpPr>
          <a:xfrm>
            <a:off x="1547813" y="3357563"/>
            <a:ext cx="2016125" cy="2032000"/>
            <a:chOff x="1547813" y="3357563"/>
            <a:chExt cx="2016125" cy="2032000"/>
          </a:xfrm>
        </p:grpSpPr>
        <p:cxnSp>
          <p:nvCxnSpPr>
            <p:cNvPr id="28701" name="AutoShape 32"/>
            <p:cNvCxnSpPr>
              <a:cxnSpLocks noChangeShapeType="1"/>
              <a:stCxn id="28679" idx="1"/>
              <a:endCxn id="28699" idx="2"/>
            </p:cNvCxnSpPr>
            <p:nvPr/>
          </p:nvCxnSpPr>
          <p:spPr bwMode="auto">
            <a:xfrm rot="10800000">
              <a:off x="1763713" y="3357563"/>
              <a:ext cx="1800225" cy="169386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28710" name="Text Box 41"/>
            <p:cNvSpPr txBox="1">
              <a:spLocks noChangeArrowheads="1"/>
            </p:cNvSpPr>
            <p:nvPr/>
          </p:nvSpPr>
          <p:spPr bwMode="auto">
            <a:xfrm>
              <a:off x="1547813" y="5084763"/>
              <a:ext cx="19621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1400">
                  <a:latin typeface="Times New Roman" pitchFamily="18" charset="0"/>
                </a:rPr>
                <a:t>解決學生修課過多問題</a:t>
              </a:r>
            </a:p>
          </p:txBody>
        </p:sp>
      </p:grpSp>
      <p:sp>
        <p:nvSpPr>
          <p:cNvPr id="28711" name="Text Box 42"/>
          <p:cNvSpPr txBox="1">
            <a:spLocks noChangeArrowheads="1"/>
          </p:cNvSpPr>
          <p:nvPr/>
        </p:nvSpPr>
        <p:spPr bwMode="auto">
          <a:xfrm>
            <a:off x="5640388" y="4171950"/>
            <a:ext cx="1784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400">
                <a:latin typeface="Times New Roman" pitchFamily="18" charset="0"/>
              </a:rPr>
              <a:t>解決淺碟學習的問題</a:t>
            </a:r>
          </a:p>
        </p:txBody>
      </p:sp>
      <p:sp>
        <p:nvSpPr>
          <p:cNvPr id="28712" name="Text Box 43"/>
          <p:cNvSpPr txBox="1">
            <a:spLocks noChangeArrowheads="1"/>
          </p:cNvSpPr>
          <p:nvPr/>
        </p:nvSpPr>
        <p:spPr bwMode="auto">
          <a:xfrm>
            <a:off x="6473825" y="220663"/>
            <a:ext cx="1962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400" dirty="0">
                <a:latin typeface="Times New Roman" pitchFamily="18" charset="0"/>
              </a:rPr>
              <a:t>解決教師授課時數問題</a:t>
            </a:r>
          </a:p>
        </p:txBody>
      </p:sp>
      <p:sp>
        <p:nvSpPr>
          <p:cNvPr id="28713" name="Text Box 44"/>
          <p:cNvSpPr txBox="1">
            <a:spLocks noChangeArrowheads="1"/>
          </p:cNvSpPr>
          <p:nvPr/>
        </p:nvSpPr>
        <p:spPr bwMode="auto">
          <a:xfrm>
            <a:off x="1403350" y="460375"/>
            <a:ext cx="2139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1400" dirty="0">
                <a:latin typeface="Times New Roman" pitchFamily="18" charset="0"/>
              </a:rPr>
              <a:t>發揮系所課程委員會功能</a:t>
            </a:r>
          </a:p>
        </p:txBody>
      </p:sp>
      <p:sp>
        <p:nvSpPr>
          <p:cNvPr id="2" name="AutoShape 15"/>
          <p:cNvSpPr>
            <a:spLocks noChangeArrowheads="1"/>
          </p:cNvSpPr>
          <p:nvPr/>
        </p:nvSpPr>
        <p:spPr bwMode="auto">
          <a:xfrm rot="-5400000">
            <a:off x="4319588" y="225425"/>
            <a:ext cx="3313112" cy="5399088"/>
          </a:xfrm>
          <a:prstGeom prst="roundRect">
            <a:avLst>
              <a:gd name="adj" fmla="val 7398"/>
            </a:avLst>
          </a:prstGeom>
          <a:noFill/>
          <a:ln w="3175">
            <a:solidFill>
              <a:srgbClr val="0000FF"/>
            </a:solidFill>
            <a:prstDash val="lgDash"/>
            <a:round/>
            <a:headEnd/>
            <a:tailEnd/>
          </a:ln>
        </p:spPr>
        <p:txBody>
          <a:bodyPr rot="10800000" wrap="none"/>
          <a:lstStyle/>
          <a:p>
            <a:pPr>
              <a:lnSpc>
                <a:spcPct val="70000"/>
              </a:lnSpc>
            </a:pPr>
            <a:endParaRPr lang="zh-TW" altLang="en-US" sz="2200">
              <a:ea typeface="華康楷書體W5(P)" pitchFamily="2" charset="-120"/>
            </a:endParaRPr>
          </a:p>
        </p:txBody>
      </p:sp>
      <p:sp>
        <p:nvSpPr>
          <p:cNvPr id="47" name="Text Box 3"/>
          <p:cNvSpPr txBox="1">
            <a:spLocks noChangeArrowheads="1"/>
          </p:cNvSpPr>
          <p:nvPr/>
        </p:nvSpPr>
        <p:spPr bwMode="auto">
          <a:xfrm>
            <a:off x="8768471" y="0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6" presetClass="entr" presetSubtype="4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9" dur="500"/>
                                        <p:tgtEl>
                                          <p:spTgt spid="178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500"/>
                            </p:stCondLst>
                            <p:childTnLst>
                              <p:par>
                                <p:cTn id="107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9" dur="1000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91" grpId="0" animBg="1"/>
      <p:bldP spid="323588" grpId="0" animBg="1"/>
      <p:bldP spid="28685" grpId="0" animBg="1"/>
      <p:bldP spid="28686" grpId="0" animBg="1"/>
      <p:bldP spid="28716" grpId="0" animBg="1"/>
      <p:bldP spid="28717" grpId="0" animBg="1"/>
      <p:bldP spid="28718" grpId="0" animBg="1"/>
      <p:bldP spid="178201" grpId="0"/>
      <p:bldP spid="28702" grpId="0"/>
      <p:bldP spid="28706" grpId="0" animBg="1"/>
      <p:bldP spid="28709" grpId="0"/>
      <p:bldP spid="28711" grpId="0"/>
      <p:bldP spid="28712" grpId="0"/>
      <p:bldP spid="28713" grpId="0"/>
      <p:bldP spid="2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33309</TotalTime>
  <Words>1747</Words>
  <Application>Microsoft Office PowerPoint</Application>
  <PresentationFormat>如螢幕大小 (4:3)</PresentationFormat>
  <Paragraphs>579</Paragraphs>
  <Slides>37</Slides>
  <Notes>36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37</vt:i4>
      </vt:variant>
    </vt:vector>
  </HeadingPairs>
  <TitlesOfParts>
    <vt:vector size="52" baseType="lpstr">
      <vt:lpstr>華康仿宋體W4(P)</vt:lpstr>
      <vt:lpstr>華康楷書體W5(P)</vt:lpstr>
      <vt:lpstr>華康細明體(P)</vt:lpstr>
      <vt:lpstr>Times New Roman</vt:lpstr>
      <vt:lpstr>華康超明體(P)</vt:lpstr>
      <vt:lpstr>Calibri</vt:lpstr>
      <vt:lpstr>Arial</vt:lpstr>
      <vt:lpstr>華康超黑體(P)</vt:lpstr>
      <vt:lpstr>華康中黑體(P)</vt:lpstr>
      <vt:lpstr>Heiti TC Medium</vt:lpstr>
      <vt:lpstr>華康隸書體W5(P)</vt:lpstr>
      <vt:lpstr>新細明體</vt:lpstr>
      <vt:lpstr>Office 佈景主題</vt:lpstr>
      <vt:lpstr>預設簡報設計</vt:lpstr>
      <vt:lpstr>1_預設簡報設計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深碗課程 熱血教師</dc:title>
  <dc:creator>Juang RH</dc:creator>
  <cp:lastModifiedBy>Rong Huay Juang</cp:lastModifiedBy>
  <cp:revision>1496</cp:revision>
  <cp:lastPrinted>2018-04-26T06:59:52Z</cp:lastPrinted>
  <dcterms:created xsi:type="dcterms:W3CDTF">2006-11-19T05:22:11Z</dcterms:created>
  <dcterms:modified xsi:type="dcterms:W3CDTF">2018-05-12T03:13:44Z</dcterms:modified>
</cp:coreProperties>
</file>