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629" r:id="rId2"/>
    <p:sldId id="626" r:id="rId3"/>
    <p:sldId id="625" r:id="rId4"/>
    <p:sldId id="627" r:id="rId5"/>
    <p:sldId id="611" r:id="rId6"/>
    <p:sldId id="633" r:id="rId7"/>
    <p:sldId id="634" r:id="rId8"/>
    <p:sldId id="624" r:id="rId9"/>
    <p:sldId id="635" r:id="rId10"/>
    <p:sldId id="636" r:id="rId11"/>
    <p:sldId id="640" r:id="rId12"/>
    <p:sldId id="649" r:id="rId13"/>
    <p:sldId id="647" r:id="rId14"/>
    <p:sldId id="656" r:id="rId15"/>
    <p:sldId id="657" r:id="rId16"/>
    <p:sldId id="659" r:id="rId17"/>
    <p:sldId id="655" r:id="rId18"/>
    <p:sldId id="653" r:id="rId19"/>
    <p:sldId id="658" r:id="rId20"/>
    <p:sldId id="641" r:id="rId21"/>
    <p:sldId id="642" r:id="rId22"/>
    <p:sldId id="643" r:id="rId23"/>
    <p:sldId id="651" r:id="rId24"/>
    <p:sldId id="652" r:id="rId25"/>
    <p:sldId id="645" r:id="rId26"/>
  </p:sldIdLst>
  <p:sldSz cx="9144000" cy="6858000" type="screen4x3"/>
  <p:notesSz cx="6797675" cy="9928225"/>
  <p:embeddedFontLst>
    <p:embeddedFont>
      <p:font typeface="華康中黑體(P)" panose="02010600010101010101" pitchFamily="2" charset="-12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華康超黑體(P)" panose="02010600010101010101" pitchFamily="2" charset="-120"/>
      <p:regular r:id="rId33"/>
    </p:embeddedFont>
    <p:embeddedFont>
      <p:font typeface="華康超明體(P)" panose="02010600010101010101" pitchFamily="2" charset="-120"/>
      <p:regular r:id="rId34"/>
    </p:embeddedFont>
    <p:embeddedFont>
      <p:font typeface="華康楷書體W5(P)" panose="02010600010101010101" pitchFamily="2" charset="-120"/>
      <p:regular r:id="rId35"/>
    </p:embeddedFont>
    <p:embeddedFont>
      <p:font typeface="標楷體" panose="03000509000000000000" pitchFamily="65" charset="-120"/>
      <p:regular r:id="rId36"/>
    </p:embeddedFont>
    <p:embeddedFont>
      <p:font typeface="Garamond" panose="02020404030301010803" pitchFamily="18" charset="0"/>
      <p:regular r:id="rId37"/>
      <p:bold r:id="rId38"/>
      <p:italic r:id="rId39"/>
    </p:embeddedFont>
    <p:embeddedFont>
      <p:font typeface="Baskerville Old Face" panose="02020602080505020303" pitchFamily="18" charset="0"/>
      <p:regular r:id="rId40"/>
    </p:embeddedFont>
    <p:embeddedFont>
      <p:font typeface="STSong" panose="02010600040101010101" pitchFamily="2" charset="-122"/>
      <p:regular r:id="rId41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FF"/>
    <a:srgbClr val="FEDEF9"/>
    <a:srgbClr val="66FFFF"/>
    <a:srgbClr val="EBFFEB"/>
    <a:srgbClr val="CCFF99"/>
    <a:srgbClr val="E7E7FF"/>
    <a:srgbClr val="FFFF66"/>
    <a:srgbClr val="FFEB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3" autoAdjust="0"/>
    <p:restoredTop sz="86356" autoAdjust="0"/>
  </p:normalViewPr>
  <p:slideViewPr>
    <p:cSldViewPr>
      <p:cViewPr varScale="1">
        <p:scale>
          <a:sx n="71" d="100"/>
          <a:sy n="71" d="100"/>
        </p:scale>
        <p:origin x="37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117"/>
    </p:cViewPr>
  </p:sorterViewPr>
  <p:notesViewPr>
    <p:cSldViewPr>
      <p:cViewPr>
        <p:scale>
          <a:sx n="120" d="100"/>
          <a:sy n="120" d="100"/>
        </p:scale>
        <p:origin x="-3210" y="21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defTabSz="91393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defTabSz="91393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7325" y="665163"/>
            <a:ext cx="6497638" cy="48752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15925" y="5549911"/>
            <a:ext cx="6040438" cy="385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5"/>
            <a:ext cx="2946400" cy="49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defTabSz="91393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31815"/>
            <a:ext cx="2944813" cy="49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100" smtClean="0"/>
            </a:lvl1pPr>
          </a:lstStyle>
          <a:p>
            <a:pPr>
              <a:defRPr/>
            </a:pPr>
            <a:fld id="{8CD1C3D8-D01A-4DAD-8417-D8DD8C239B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130000"/>
      </a:lnSpc>
      <a:spcBef>
        <a:spcPct val="10000"/>
      </a:spcBef>
      <a:spcAft>
        <a:spcPct val="1000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lnSpc>
        <a:spcPct val="130000"/>
      </a:lnSpc>
      <a:spcBef>
        <a:spcPct val="10000"/>
      </a:spcBef>
      <a:spcAft>
        <a:spcPct val="1000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lnSpc>
        <a:spcPct val="130000"/>
      </a:lnSpc>
      <a:spcBef>
        <a:spcPct val="10000"/>
      </a:spcBef>
      <a:spcAft>
        <a:spcPct val="1000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lnSpc>
        <a:spcPct val="130000"/>
      </a:lnSpc>
      <a:spcBef>
        <a:spcPct val="10000"/>
      </a:spcBef>
      <a:spcAft>
        <a:spcPct val="1000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lnSpc>
        <a:spcPct val="130000"/>
      </a:lnSpc>
      <a:spcBef>
        <a:spcPct val="10000"/>
      </a:spcBef>
      <a:spcAft>
        <a:spcPct val="1000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(1) </a:t>
            </a:r>
            <a:r>
              <a:rPr lang="zh-TW" altLang="en-US" dirty="0" smtClean="0"/>
              <a:t>張忠謀的哈佛學院通識故事</a:t>
            </a:r>
            <a:endParaRPr lang="en-US" altLang="zh-TW" dirty="0"/>
          </a:p>
          <a:p>
            <a:pPr eaLnBrk="1" hangingPunct="1"/>
            <a:r>
              <a:rPr lang="en-US" altLang="zh-TW" dirty="0"/>
              <a:t>(2) </a:t>
            </a:r>
            <a:r>
              <a:rPr lang="en-US" altLang="zh-TW" dirty="0" smtClean="0"/>
              <a:t>Steve Jobs</a:t>
            </a:r>
            <a:r>
              <a:rPr lang="zh-TW" altLang="en-US" dirty="0" smtClean="0"/>
              <a:t> 在 </a:t>
            </a:r>
            <a:r>
              <a:rPr lang="en-US" altLang="zh-TW" dirty="0" smtClean="0"/>
              <a:t>Reed College </a:t>
            </a:r>
            <a:r>
              <a:rPr lang="zh-TW" altLang="en-US" dirty="0" smtClean="0"/>
              <a:t>修的 </a:t>
            </a:r>
            <a:r>
              <a:rPr lang="en-US" altLang="zh-TW" dirty="0" smtClean="0"/>
              <a:t>Typography</a:t>
            </a:r>
            <a:endParaRPr lang="en-US" altLang="zh-TW" dirty="0"/>
          </a:p>
          <a:p>
            <a:pPr eaLnBrk="1" hangingPunct="1"/>
            <a:r>
              <a:rPr lang="en-US" altLang="zh-TW" dirty="0"/>
              <a:t>(3) </a:t>
            </a:r>
            <a:r>
              <a:rPr lang="en-US" altLang="zh-TW" dirty="0" smtClean="0"/>
              <a:t>Macintosh </a:t>
            </a:r>
            <a:r>
              <a:rPr lang="zh-TW" altLang="en-US" dirty="0" smtClean="0"/>
              <a:t>字形 </a:t>
            </a:r>
            <a:r>
              <a:rPr lang="en-US" altLang="zh-TW" dirty="0" smtClean="0"/>
              <a:t>Chicago </a:t>
            </a:r>
            <a:r>
              <a:rPr lang="zh-TW" altLang="en-US" dirty="0" smtClean="0"/>
              <a:t>的永恆震撼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2157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4064" indent="-286179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4715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2600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60486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8372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6258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34144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92029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831CA0CC-AC43-4309-BE67-88B11F94DB2A}" type="slidenum">
              <a:rPr lang="en-US" altLang="zh-TW" sz="10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547688"/>
            <a:ext cx="6149975" cy="46132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1" y="5325208"/>
            <a:ext cx="6121400" cy="3857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背後的影子：討論問題、解決問題</a:t>
            </a:r>
            <a:endParaRPr lang="zh-TW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9821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666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5939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222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8159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9142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891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708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9113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114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(1) </a:t>
            </a:r>
            <a:r>
              <a:rPr lang="zh-TW" altLang="en-US" dirty="0" smtClean="0"/>
              <a:t>張忠謀的哈佛學院通識故事</a:t>
            </a:r>
            <a:endParaRPr lang="en-US" altLang="zh-TW" dirty="0"/>
          </a:p>
          <a:p>
            <a:pPr eaLnBrk="1" hangingPunct="1"/>
            <a:r>
              <a:rPr lang="en-US" altLang="zh-TW" dirty="0"/>
              <a:t>(2) </a:t>
            </a:r>
            <a:r>
              <a:rPr lang="en-US" altLang="zh-TW" dirty="0" smtClean="0"/>
              <a:t>Steve Jobs</a:t>
            </a:r>
            <a:r>
              <a:rPr lang="zh-TW" altLang="en-US" dirty="0" smtClean="0"/>
              <a:t> 在 </a:t>
            </a:r>
            <a:r>
              <a:rPr lang="en-US" altLang="zh-TW" dirty="0" smtClean="0"/>
              <a:t>Reed College </a:t>
            </a:r>
            <a:r>
              <a:rPr lang="zh-TW" altLang="en-US" dirty="0" smtClean="0"/>
              <a:t>修的 </a:t>
            </a:r>
            <a:r>
              <a:rPr lang="en-US" altLang="zh-TW" dirty="0" smtClean="0"/>
              <a:t>Typography</a:t>
            </a:r>
            <a:endParaRPr lang="en-US" altLang="zh-TW" dirty="0"/>
          </a:p>
          <a:p>
            <a:pPr eaLnBrk="1" hangingPunct="1"/>
            <a:r>
              <a:rPr lang="en-US" altLang="zh-TW" dirty="0"/>
              <a:t>(3) </a:t>
            </a:r>
            <a:r>
              <a:rPr lang="en-US" altLang="zh-TW" dirty="0" smtClean="0"/>
              <a:t>Macintosh </a:t>
            </a:r>
            <a:r>
              <a:rPr lang="zh-TW" altLang="en-US" dirty="0" smtClean="0"/>
              <a:t>字形 </a:t>
            </a:r>
            <a:r>
              <a:rPr lang="en-US" altLang="zh-TW" dirty="0" smtClean="0"/>
              <a:t>Chicago </a:t>
            </a:r>
            <a:r>
              <a:rPr lang="zh-TW" altLang="en-US" dirty="0" smtClean="0"/>
              <a:t>的永恆震撼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4590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核心理念：唐三藏</a:t>
            </a:r>
            <a:endParaRPr lang="en-US" altLang="zh-TW" dirty="0" smtClean="0"/>
          </a:p>
          <a:p>
            <a:r>
              <a:rPr lang="zh-TW" altLang="en-US" dirty="0" smtClean="0"/>
              <a:t>團對人才：孫悟空、悟能、悟淨</a:t>
            </a:r>
            <a:endParaRPr lang="en-US" altLang="zh-TW" dirty="0" smtClean="0"/>
          </a:p>
          <a:p>
            <a:r>
              <a:rPr lang="zh-TW" altLang="en-US" dirty="0" smtClean="0"/>
              <a:t>資源制度：西遊記舞台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8821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(1) </a:t>
            </a:r>
            <a:r>
              <a:rPr lang="zh-TW" altLang="en-US" dirty="0" smtClean="0"/>
              <a:t>張忠謀的哈佛學院通識故事</a:t>
            </a:r>
            <a:endParaRPr lang="en-US" altLang="zh-TW" dirty="0"/>
          </a:p>
          <a:p>
            <a:pPr eaLnBrk="1" hangingPunct="1"/>
            <a:r>
              <a:rPr lang="en-US" altLang="zh-TW" dirty="0"/>
              <a:t>(2) </a:t>
            </a:r>
            <a:r>
              <a:rPr lang="en-US" altLang="zh-TW" dirty="0" smtClean="0"/>
              <a:t>Steve Jobs</a:t>
            </a:r>
            <a:r>
              <a:rPr lang="zh-TW" altLang="en-US" dirty="0" smtClean="0"/>
              <a:t> 在 </a:t>
            </a:r>
            <a:r>
              <a:rPr lang="en-US" altLang="zh-TW" dirty="0" smtClean="0"/>
              <a:t>Reed College </a:t>
            </a:r>
            <a:r>
              <a:rPr lang="zh-TW" altLang="en-US" dirty="0" smtClean="0"/>
              <a:t>修的 </a:t>
            </a:r>
            <a:r>
              <a:rPr lang="en-US" altLang="zh-TW" dirty="0" smtClean="0"/>
              <a:t>Typography</a:t>
            </a:r>
            <a:endParaRPr lang="en-US" altLang="zh-TW" dirty="0"/>
          </a:p>
          <a:p>
            <a:pPr eaLnBrk="1" hangingPunct="1"/>
            <a:r>
              <a:rPr lang="en-US" altLang="zh-TW" dirty="0"/>
              <a:t>(3) </a:t>
            </a:r>
            <a:r>
              <a:rPr lang="en-US" altLang="zh-TW" dirty="0" smtClean="0"/>
              <a:t>Macintosh </a:t>
            </a:r>
            <a:r>
              <a:rPr lang="zh-TW" altLang="en-US" dirty="0" smtClean="0"/>
              <a:t>字形 </a:t>
            </a:r>
            <a:r>
              <a:rPr lang="en-US" altLang="zh-TW" dirty="0" smtClean="0"/>
              <a:t>Chicago </a:t>
            </a:r>
            <a:r>
              <a:rPr lang="zh-TW" altLang="en-US" dirty="0" smtClean="0"/>
              <a:t>的永恆震撼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1590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551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549275" y="539750"/>
            <a:ext cx="5838825" cy="43799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在臺大將近 </a:t>
            </a:r>
            <a:r>
              <a:rPr lang="en-US" altLang="zh-TW" dirty="0" smtClean="0"/>
              <a:t>40 </a:t>
            </a:r>
            <a:r>
              <a:rPr lang="zh-TW" altLang="en-US" dirty="0" smtClean="0"/>
              <a:t>年的感慨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臺大人像方尖碑一樣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細長又尖銳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可能比一般人爬得高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但是達不到有格局的高度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因為底座太小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胸懷與氣度都很有限</a:t>
            </a:r>
            <a:endParaRPr lang="en-US" altLang="zh-TW" dirty="0" smtClean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 smtClean="0"/>
              <a:t>也有椰子樹與大榕樹的比喻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都很深刻地寫真臺大人的侷限性格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但他們又處處影響臺灣人的日常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CF5077-5BE2-49C9-B8CC-E72EC6772A35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8288" y="585788"/>
            <a:ext cx="6340475" cy="4756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8865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877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C2CD15-3CFC-4868-BD71-B91582AB3087}" type="slidenum">
              <a:rPr kumimoji="1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877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zh-TW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4650" y="544513"/>
            <a:ext cx="6118225" cy="458946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5297488"/>
            <a:ext cx="6121400" cy="383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41375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376238"/>
            <a:ext cx="5943600" cy="44592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874727"/>
            <a:ext cx="5438775" cy="4467702"/>
          </a:xfrm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09763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509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78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514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975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376238"/>
            <a:ext cx="5943600" cy="44592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874727"/>
            <a:ext cx="5438775" cy="4467702"/>
          </a:xfrm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9111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4064" indent="-286179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4715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2600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60486" indent="-228943" defTabSz="879205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8372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6258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34144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92029" indent="-228943" defTabSz="879205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831CA0CC-AC43-4309-BE67-88B11F94DB2A}" type="slidenum">
              <a:rPr lang="en-US" altLang="zh-TW" sz="10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547688"/>
            <a:ext cx="6149975" cy="46132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1" y="5325208"/>
            <a:ext cx="6121400" cy="3857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背後的影子：討論問題、解決問題</a:t>
            </a:r>
            <a:endParaRPr lang="zh-TW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9051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360D7-E014-4959-B11C-663D9074BF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090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EE2F-0B1E-4D2E-AA9A-88E7E80005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055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2EBFC-0ED3-4503-8572-6B25A0C7E1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018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814B7-2023-4330-9E6D-F44FEF9EE8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202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A0D1E-D2D2-4B24-B436-8FDCA96382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0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AE8F-BAE2-4678-8045-8E6B239324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77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E4AA-9034-4C18-ACEC-BC31F67487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294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8573B-0F25-4CAD-BAB6-A868AE9EEA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045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53447-ABC4-4BCA-B94B-ACE82595B6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114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EDF6B-A608-4974-93C3-6BFA69AB63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10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5AE9-C829-40ED-90C5-52FE7B1FAC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198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FCC7E-E01B-4ABF-87A6-72FA2854BB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1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3437-692D-4522-A55F-E146732E2F3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87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6C6EEF6-8243-4CBE-9FB8-0A2D1F2440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410489"/>
            <a:ext cx="9144000" cy="597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通識教學與</a:t>
            </a:r>
            <a:endParaRPr lang="en-US" altLang="zh-TW" sz="110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研究的</a:t>
            </a:r>
            <a:r>
              <a:rPr lang="zh-TW" altLang="en-US" sz="11000" dirty="0" smtClean="0">
                <a:solidFill>
                  <a:srgbClr val="66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境</a:t>
            </a:r>
            <a:r>
              <a:rPr lang="zh-TW" altLang="en-US" sz="11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與</a:t>
            </a:r>
            <a:r>
              <a:rPr lang="zh-TW" altLang="en-US" sz="11000" dirty="0" smtClean="0">
                <a:solidFill>
                  <a:srgbClr val="CCFF99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進</a:t>
            </a:r>
            <a:endParaRPr lang="en-US" altLang="zh-TW" sz="11000" dirty="0" smtClean="0">
              <a:solidFill>
                <a:srgbClr val="CCFF99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sz="66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endParaRPr lang="en-US" altLang="zh-TW" sz="66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spcAft>
                <a:spcPts val="0"/>
              </a:spcAft>
            </a:pPr>
            <a:r>
              <a:rPr lang="zh-TW" altLang="en-US" sz="48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莊榮輝 理事長</a:t>
            </a:r>
            <a:endParaRPr lang="zh-TW" altLang="en-US" sz="48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sz="4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中華民國通識教育學會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00529" y="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829448" y="3717032"/>
            <a:ext cx="100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困境</a:t>
            </a:r>
            <a:r>
              <a: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96336" y="3717032"/>
            <a:ext cx="100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奮進</a:t>
            </a:r>
            <a:r>
              <a: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2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1220" y="0"/>
            <a:ext cx="1514158" cy="6858000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一輔：通</a:t>
            </a:r>
            <a:r>
              <a:rPr lang="zh-TW" altLang="en-US" dirty="0" smtClean="0">
                <a:solidFill>
                  <a:srgbClr val="FF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識教育精進計畫</a:t>
            </a:r>
            <a:endParaRPr lang="en-US" altLang="zh-TW" dirty="0">
              <a:solidFill>
                <a:srgbClr val="FFFFF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cxnSp>
        <p:nvCxnSpPr>
          <p:cNvPr id="13" name="直線單箭頭接點 12"/>
          <p:cNvCxnSpPr>
            <a:stCxn id="48" idx="2"/>
            <a:endCxn id="12" idx="0"/>
          </p:cNvCxnSpPr>
          <p:nvPr/>
        </p:nvCxnSpPr>
        <p:spPr>
          <a:xfrm>
            <a:off x="2908918" y="5043902"/>
            <a:ext cx="0" cy="45308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358737" y="5496992"/>
            <a:ext cx="1100361" cy="1100360"/>
          </a:xfrm>
          <a:prstGeom prst="rect">
            <a:avLst/>
          </a:prstGeom>
          <a:solidFill>
            <a:srgbClr val="FFEFFF"/>
          </a:solidFill>
          <a:ln w="19050">
            <a:solidFill>
              <a:schemeClr val="tx1"/>
            </a:solidFill>
          </a:ln>
          <a:effectLst>
            <a:outerShdw blurRad="76200" dist="76200" dir="2700000" algn="tl" rotWithShape="0">
              <a:schemeClr val="tx1">
                <a:lumMod val="50000"/>
                <a:lumOff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成效追蹤</a:t>
            </a:r>
            <a:endParaRPr lang="zh-TW" altLang="en-US" sz="3200" dirty="0">
              <a:solidFill>
                <a:schemeClr val="tx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358737" y="3943542"/>
            <a:ext cx="1100361" cy="1100360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  <a:effectLst>
            <a:outerShdw blurRad="76200" dist="76200" dir="2700000" algn="tl" rotWithShape="0">
              <a:schemeClr val="tx1">
                <a:lumMod val="95000"/>
                <a:lumOff val="5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精進計畫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cxnSp>
        <p:nvCxnSpPr>
          <p:cNvPr id="51" name="直線單箭頭接點 50"/>
          <p:cNvCxnSpPr>
            <a:stCxn id="54" idx="2"/>
            <a:endCxn id="48" idx="0"/>
          </p:cNvCxnSpPr>
          <p:nvPr/>
        </p:nvCxnSpPr>
        <p:spPr>
          <a:xfrm>
            <a:off x="2908918" y="3418445"/>
            <a:ext cx="0" cy="52509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2358737" y="2318085"/>
            <a:ext cx="1100361" cy="1100360"/>
          </a:xfrm>
          <a:prstGeom prst="rect">
            <a:avLst/>
          </a:prstGeom>
          <a:solidFill>
            <a:srgbClr val="008000"/>
          </a:solidFill>
          <a:ln w="19050">
            <a:solidFill>
              <a:schemeClr val="tx1"/>
            </a:solidFill>
          </a:ln>
          <a:effectLst>
            <a:outerShdw blurRad="76200" dist="76200" dir="2700000" algn="tl" rotWithShape="0">
              <a:schemeClr val="tx1">
                <a:lumMod val="50000"/>
                <a:lumOff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輔導流程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cxnSp>
        <p:nvCxnSpPr>
          <p:cNvPr id="56" name="直線單箭頭接點 55"/>
          <p:cNvCxnSpPr>
            <a:endCxn id="54" idx="0"/>
          </p:cNvCxnSpPr>
          <p:nvPr/>
        </p:nvCxnSpPr>
        <p:spPr>
          <a:xfrm>
            <a:off x="2908918" y="1864995"/>
            <a:ext cx="0" cy="45308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2358737" y="764635"/>
            <a:ext cx="1100361" cy="11003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76200" dist="76200" dir="2700000" algn="tl" rotWithShape="0">
              <a:schemeClr val="tx1">
                <a:lumMod val="50000"/>
                <a:lumOff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預備作業</a:t>
            </a:r>
            <a:endParaRPr lang="zh-TW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600667" y="751731"/>
            <a:ext cx="1758070" cy="1100360"/>
            <a:chOff x="600667" y="537400"/>
            <a:chExt cx="1758070" cy="1100360"/>
          </a:xfrm>
        </p:grpSpPr>
        <p:cxnSp>
          <p:nvCxnSpPr>
            <p:cNvPr id="73" name="直線單箭頭接點 72"/>
            <p:cNvCxnSpPr>
              <a:stCxn id="74" idx="3"/>
              <a:endCxn id="57" idx="1"/>
            </p:cNvCxnSpPr>
            <p:nvPr/>
          </p:nvCxnSpPr>
          <p:spPr>
            <a:xfrm>
              <a:off x="1701028" y="1087580"/>
              <a:ext cx="657709" cy="7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>
              <a:off x="600667" y="537400"/>
              <a:ext cx="1100361" cy="1100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徵求學校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459098" y="2305905"/>
            <a:ext cx="5168049" cy="1100361"/>
            <a:chOff x="3459098" y="2091574"/>
            <a:chExt cx="5168049" cy="1100361"/>
          </a:xfrm>
        </p:grpSpPr>
        <p:cxnSp>
          <p:nvCxnSpPr>
            <p:cNvPr id="65" name="直線單箭頭接點 64"/>
            <p:cNvCxnSpPr>
              <a:stCxn id="54" idx="3"/>
              <a:endCxn id="66" idx="1"/>
            </p:cNvCxnSpPr>
            <p:nvPr/>
          </p:nvCxnSpPr>
          <p:spPr>
            <a:xfrm>
              <a:off x="3459098" y="2641755"/>
              <a:ext cx="622323" cy="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/>
          </p:nvSpPr>
          <p:spPr>
            <a:xfrm>
              <a:off x="4081421" y="2091575"/>
              <a:ext cx="1100361" cy="1100360"/>
            </a:xfrm>
            <a:prstGeom prst="rect">
              <a:avLst/>
            </a:prstGeom>
            <a:solidFill>
              <a:srgbClr val="EFF8E4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rgbClr val="008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學校實</a:t>
              </a:r>
              <a:r>
                <a:rPr lang="zh-TW" altLang="en-US" sz="3200" dirty="0" smtClean="0">
                  <a:solidFill>
                    <a:srgbClr val="008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訪</a:t>
              </a:r>
              <a:endParaRPr lang="zh-TW" altLang="en-US" sz="3200" dirty="0">
                <a:solidFill>
                  <a:srgbClr val="008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7526786" y="2091574"/>
              <a:ext cx="1100361" cy="1100360"/>
            </a:xfrm>
            <a:prstGeom prst="rect">
              <a:avLst/>
            </a:prstGeom>
            <a:solidFill>
              <a:srgbClr val="EFF8E4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rgbClr val="008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改善</a:t>
              </a:r>
              <a:r>
                <a:rPr lang="zh-TW" altLang="en-US" sz="3200" dirty="0" smtClean="0">
                  <a:solidFill>
                    <a:srgbClr val="008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方案</a:t>
              </a:r>
              <a:endParaRPr lang="zh-TW" altLang="en-US" sz="3200" dirty="0">
                <a:solidFill>
                  <a:srgbClr val="008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82" name="直線單箭頭接點 81"/>
            <p:cNvCxnSpPr>
              <a:stCxn id="66" idx="3"/>
              <a:endCxn id="90" idx="1"/>
            </p:cNvCxnSpPr>
            <p:nvPr/>
          </p:nvCxnSpPr>
          <p:spPr>
            <a:xfrm flipV="1">
              <a:off x="5181782" y="2641754"/>
              <a:ext cx="622322" cy="1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/>
            <p:cNvCxnSpPr>
              <a:stCxn id="90" idx="3"/>
              <a:endCxn id="81" idx="1"/>
            </p:cNvCxnSpPr>
            <p:nvPr/>
          </p:nvCxnSpPr>
          <p:spPr>
            <a:xfrm>
              <a:off x="6904465" y="2641754"/>
              <a:ext cx="622321" cy="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 89"/>
            <p:cNvSpPr/>
            <p:nvPr/>
          </p:nvSpPr>
          <p:spPr>
            <a:xfrm>
              <a:off x="5804104" y="2091574"/>
              <a:ext cx="1100361" cy="1100360"/>
            </a:xfrm>
            <a:prstGeom prst="rect">
              <a:avLst/>
            </a:prstGeom>
            <a:solidFill>
              <a:srgbClr val="EFF8E4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rgbClr val="008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提出問題</a:t>
              </a:r>
              <a:endParaRPr lang="zh-TW" altLang="en-US" sz="3200" dirty="0">
                <a:solidFill>
                  <a:srgbClr val="008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459098" y="3943542"/>
            <a:ext cx="3445366" cy="1100360"/>
            <a:chOff x="3459098" y="3717032"/>
            <a:chExt cx="3445366" cy="1100360"/>
          </a:xfrm>
        </p:grpSpPr>
        <p:cxnSp>
          <p:nvCxnSpPr>
            <p:cNvPr id="76" name="直線單箭頭接點 75"/>
            <p:cNvCxnSpPr>
              <a:stCxn id="106" idx="3"/>
              <a:endCxn id="77" idx="1"/>
            </p:cNvCxnSpPr>
            <p:nvPr/>
          </p:nvCxnSpPr>
          <p:spPr>
            <a:xfrm>
              <a:off x="5181781" y="4267212"/>
              <a:ext cx="622322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/>
            <p:cNvSpPr/>
            <p:nvPr/>
          </p:nvSpPr>
          <p:spPr>
            <a:xfrm>
              <a:off x="5804103" y="3717032"/>
              <a:ext cx="1100361" cy="1100360"/>
            </a:xfrm>
            <a:prstGeom prst="rect">
              <a:avLst/>
            </a:prstGeom>
            <a:solidFill>
              <a:srgbClr val="F2E5FF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rgbClr val="C00000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查核訪視</a:t>
              </a:r>
              <a:endParaRPr lang="zh-TW" altLang="en-US" sz="3200" dirty="0">
                <a:solidFill>
                  <a:srgbClr val="C0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4081420" y="3717032"/>
              <a:ext cx="1100361" cy="1100360"/>
            </a:xfrm>
            <a:prstGeom prst="rect">
              <a:avLst/>
            </a:prstGeom>
            <a:solidFill>
              <a:srgbClr val="F2E5FF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rgbClr val="FF00FF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深耕計畫</a:t>
              </a:r>
              <a:endParaRPr lang="zh-TW" altLang="en-US" sz="3200" dirty="0">
                <a:solidFill>
                  <a:srgbClr val="FF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107" name="直線單箭頭接點 106"/>
            <p:cNvCxnSpPr>
              <a:stCxn id="48" idx="3"/>
              <a:endCxn id="106" idx="1"/>
            </p:cNvCxnSpPr>
            <p:nvPr/>
          </p:nvCxnSpPr>
          <p:spPr>
            <a:xfrm>
              <a:off x="3459098" y="4267212"/>
              <a:ext cx="622322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3459098" y="751731"/>
            <a:ext cx="3445368" cy="1101085"/>
            <a:chOff x="3459098" y="537400"/>
            <a:chExt cx="3445368" cy="1101085"/>
          </a:xfrm>
        </p:grpSpPr>
        <p:sp>
          <p:nvSpPr>
            <p:cNvPr id="85" name="矩形 84"/>
            <p:cNvSpPr/>
            <p:nvPr/>
          </p:nvSpPr>
          <p:spPr>
            <a:xfrm>
              <a:off x="4081421" y="538125"/>
              <a:ext cx="1100361" cy="1100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chemeClr val="tx1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基本資料</a:t>
              </a:r>
              <a:endParaRPr lang="zh-TW" altLang="en-US" sz="3200" dirty="0">
                <a:solidFill>
                  <a:schemeClr val="tx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86" name="直線單箭頭接點 85"/>
            <p:cNvCxnSpPr>
              <a:stCxn id="57" idx="3"/>
              <a:endCxn id="85" idx="1"/>
            </p:cNvCxnSpPr>
            <p:nvPr/>
          </p:nvCxnSpPr>
          <p:spPr>
            <a:xfrm>
              <a:off x="3459098" y="1088305"/>
              <a:ext cx="6223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5804105" y="537400"/>
              <a:ext cx="1100361" cy="1100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chemeClr val="tx1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輔導團隊</a:t>
              </a:r>
              <a:endParaRPr lang="zh-TW" altLang="en-US" sz="3200" dirty="0">
                <a:solidFill>
                  <a:schemeClr val="tx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39" name="直線單箭頭接點 38"/>
            <p:cNvCxnSpPr>
              <a:stCxn id="85" idx="3"/>
              <a:endCxn id="38" idx="1"/>
            </p:cNvCxnSpPr>
            <p:nvPr/>
          </p:nvCxnSpPr>
          <p:spPr>
            <a:xfrm flipV="1">
              <a:off x="5181782" y="1087580"/>
              <a:ext cx="622323" cy="7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/>
          <p:cNvGrpSpPr/>
          <p:nvPr/>
        </p:nvGrpSpPr>
        <p:grpSpPr>
          <a:xfrm>
            <a:off x="3459098" y="5496991"/>
            <a:ext cx="1722683" cy="1100360"/>
            <a:chOff x="3459098" y="5270481"/>
            <a:chExt cx="1722683" cy="1100360"/>
          </a:xfrm>
        </p:grpSpPr>
        <p:sp>
          <p:nvSpPr>
            <p:cNvPr id="61" name="矩形 60"/>
            <p:cNvSpPr/>
            <p:nvPr/>
          </p:nvSpPr>
          <p:spPr>
            <a:xfrm>
              <a:off x="4081420" y="5270481"/>
              <a:ext cx="1100361" cy="1100360"/>
            </a:xfrm>
            <a:prstGeom prst="rect">
              <a:avLst/>
            </a:prstGeom>
            <a:solidFill>
              <a:srgbClr val="FFE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chemeClr val="tx1"/>
                  </a:solidFill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結果呈現</a:t>
              </a:r>
              <a:endParaRPr lang="zh-TW" altLang="en-US" sz="3200" dirty="0">
                <a:solidFill>
                  <a:schemeClr val="tx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62" name="直線單箭頭接點 61"/>
            <p:cNvCxnSpPr>
              <a:endCxn id="61" idx="1"/>
            </p:cNvCxnSpPr>
            <p:nvPr/>
          </p:nvCxnSpPr>
          <p:spPr>
            <a:xfrm>
              <a:off x="3459098" y="5820661"/>
              <a:ext cx="6223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字方塊 34"/>
          <p:cNvSpPr txBox="1"/>
          <p:nvPr/>
        </p:nvSpPr>
        <p:spPr>
          <a:xfrm>
            <a:off x="7034788" y="3956445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查核計畫進度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協助解決困難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評估實質成效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623124" y="2341227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反覆輔導流程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釐清關鍵問題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提出改善方案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611560" y="3956445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研擬精進計畫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確實對症下藥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導入深耕計畫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7034788" y="763302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徵求合作學校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備妥基本資料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組成輔導團隊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315618" y="5496991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solidFill>
                  <a:srgbClr val="6600CC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創新通識教學</a:t>
            </a:r>
            <a:endParaRPr lang="en-US" altLang="zh-TW" dirty="0" smtClean="0">
              <a:solidFill>
                <a:srgbClr val="6600CC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solidFill>
                  <a:srgbClr val="6600CC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完備通識領域</a:t>
            </a:r>
            <a:endParaRPr lang="en-US" altLang="zh-TW" dirty="0" smtClean="0">
              <a:solidFill>
                <a:srgbClr val="6600CC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solidFill>
                  <a:srgbClr val="6600CC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建構永續制度</a:t>
            </a:r>
            <a:endParaRPr lang="zh-TW" altLang="en-US" dirty="0">
              <a:solidFill>
                <a:srgbClr val="6600CC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23124" y="5496991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問題是否解決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提出明確證據</a:t>
            </a:r>
            <a:endParaRPr lang="en-US" altLang="zh-TW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研擬進階規劃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822451" y="5496991"/>
            <a:ext cx="1998021" cy="1077218"/>
            <a:chOff x="6822451" y="5496991"/>
            <a:chExt cx="1998021" cy="1077218"/>
          </a:xfrm>
        </p:grpSpPr>
        <p:sp>
          <p:nvSpPr>
            <p:cNvPr id="41" name="文字方塊 40"/>
            <p:cNvSpPr txBox="1"/>
            <p:nvPr/>
          </p:nvSpPr>
          <p:spPr>
            <a:xfrm>
              <a:off x="7250812" y="5496991"/>
              <a:ext cx="1569660" cy="107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dirty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深化通</a:t>
              </a:r>
              <a:r>
                <a:rPr lang="zh-TW" altLang="en-US" dirty="0" smtClean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識課程</a:t>
              </a:r>
              <a:endParaRPr lang="en-US" altLang="zh-TW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dirty="0" smtClean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推動</a:t>
              </a:r>
              <a:r>
                <a:rPr lang="zh-TW" altLang="en-US" dirty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問題導向</a:t>
              </a:r>
              <a:endParaRPr lang="en-US" altLang="zh-TW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dirty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引入自主</a:t>
              </a:r>
              <a:r>
                <a:rPr lang="zh-TW" altLang="en-US" dirty="0" smtClean="0">
                  <a:latin typeface="華康楷書體W5(P)" panose="02010600010101010101" pitchFamily="2" charset="-120"/>
                  <a:ea typeface="華康楷書體W5(P)" panose="02010600010101010101" pitchFamily="2" charset="-120"/>
                </a:rPr>
                <a:t>學習</a:t>
              </a:r>
              <a:endPara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endParaRPr>
            </a:p>
          </p:txBody>
        </p:sp>
        <p:cxnSp>
          <p:nvCxnSpPr>
            <p:cNvPr id="43" name="直線單箭頭接點 42"/>
            <p:cNvCxnSpPr/>
            <p:nvPr/>
          </p:nvCxnSpPr>
          <p:spPr>
            <a:xfrm>
              <a:off x="6822451" y="5684260"/>
              <a:ext cx="4138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字方塊 41"/>
          <p:cNvSpPr txBox="1"/>
          <p:nvPr/>
        </p:nvSpPr>
        <p:spPr>
          <a:xfrm>
            <a:off x="0" y="-5898"/>
            <a:ext cx="19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Upgrade Project</a:t>
            </a:r>
            <a:endParaRPr lang="zh-TW" altLang="en-US" sz="1600" dirty="0">
              <a:solidFill>
                <a:schemeClr val="bg1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" name="橢圓形圖說文字 3"/>
          <p:cNvSpPr/>
          <p:nvPr/>
        </p:nvSpPr>
        <p:spPr>
          <a:xfrm>
            <a:off x="158985" y="3524397"/>
            <a:ext cx="588883" cy="432048"/>
          </a:xfrm>
          <a:prstGeom prst="wedgeEllipseCallout">
            <a:avLst>
              <a:gd name="adj1" fmla="val 29712"/>
              <a:gd name="adj2" fmla="val 769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101600" dist="762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</a:t>
            </a:r>
            <a:endParaRPr lang="zh-TW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46" name="橢圓形圖說文字 45"/>
          <p:cNvSpPr/>
          <p:nvPr/>
        </p:nvSpPr>
        <p:spPr>
          <a:xfrm>
            <a:off x="158985" y="2060848"/>
            <a:ext cx="588883" cy="432048"/>
          </a:xfrm>
          <a:prstGeom prst="wedgeEllipseCallout">
            <a:avLst>
              <a:gd name="adj1" fmla="val 29712"/>
              <a:gd name="adj2" fmla="val 769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101600" dist="762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B</a:t>
            </a:r>
            <a:endParaRPr lang="zh-TW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7504" y="256490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8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健</a:t>
            </a:r>
            <a:endParaRPr lang="en-US" altLang="zh-TW" sz="2400" dirty="0" smtClean="0">
              <a:solidFill>
                <a:srgbClr val="008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r>
              <a:rPr lang="zh-TW" altLang="en-US" sz="2400" dirty="0" smtClean="0">
                <a:solidFill>
                  <a:srgbClr val="008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檢</a:t>
            </a:r>
            <a:endParaRPr lang="zh-TW" altLang="en-US" sz="2400" dirty="0">
              <a:solidFill>
                <a:srgbClr val="008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107504" y="406286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治</a:t>
            </a:r>
            <a:endParaRPr lang="en-US" altLang="zh-TW" sz="2400" dirty="0" smtClean="0">
              <a:solidFill>
                <a:srgbClr val="C00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r>
              <a:rPr lang="zh-TW" altLang="en-US" sz="2400" dirty="0" smtClean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療</a:t>
            </a:r>
            <a:endParaRPr lang="zh-TW" altLang="en-US" sz="2400" dirty="0">
              <a:solidFill>
                <a:srgbClr val="C00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10</a:t>
            </a:fld>
            <a:endParaRPr lang="en-US" altLang="zh-TW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cxnSp>
        <p:nvCxnSpPr>
          <p:cNvPr id="9" name="肘形接點 8"/>
          <p:cNvCxnSpPr>
            <a:stCxn id="81" idx="2"/>
            <a:endCxn id="66" idx="2"/>
          </p:cNvCxnSpPr>
          <p:nvPr/>
        </p:nvCxnSpPr>
        <p:spPr>
          <a:xfrm rot="5400000">
            <a:off x="6354285" y="1683583"/>
            <a:ext cx="1" cy="3445365"/>
          </a:xfrm>
          <a:prstGeom prst="bentConnector3">
            <a:avLst>
              <a:gd name="adj1" fmla="val 22860100000"/>
            </a:avLst>
          </a:prstGeom>
          <a:ln w="31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3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"/>
                            </p:stCondLst>
                            <p:childTnLst>
                              <p:par>
                                <p:cTn id="10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  <p:bldP spid="12" grpId="0" animBg="1"/>
      <p:bldP spid="48" grpId="0" animBg="1"/>
      <p:bldP spid="54" grpId="0" animBg="1"/>
      <p:bldP spid="57" grpId="0" animBg="1"/>
      <p:bldP spid="35" grpId="0"/>
      <p:bldP spid="69" grpId="0"/>
      <p:bldP spid="70" grpId="0"/>
      <p:bldP spid="71" grpId="0"/>
      <p:bldP spid="72" grpId="0"/>
      <p:bldP spid="40" grpId="0"/>
      <p:bldP spid="42" grpId="0"/>
      <p:bldP spid="4" grpId="0" animBg="1"/>
      <p:bldP spid="46" grpId="0" animBg="1"/>
      <p:bldP spid="5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通識評鑑 </a:t>
            </a:r>
            <a:r>
              <a:rPr lang="en-US" altLang="zh-TW" sz="320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vs </a:t>
            </a:r>
            <a:r>
              <a:rPr lang="zh-TW" altLang="en-US" sz="320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精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進計畫</a:t>
            </a:r>
            <a:endParaRPr lang="en-US" altLang="zh-TW" sz="3200" dirty="0">
              <a:solidFill>
                <a:schemeClr val="bg1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79512" y="764705"/>
          <a:ext cx="8784978" cy="5904657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3608972595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3044104018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159144514"/>
                    </a:ext>
                  </a:extLst>
                </a:gridCol>
              </a:tblGrid>
              <a:tr h="6578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>
                          <a:solidFill>
                            <a:schemeClr val="bg1"/>
                          </a:solidFill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比較項目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>
                          <a:solidFill>
                            <a:schemeClr val="bg1"/>
                          </a:solidFill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通識評鑑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>
                          <a:solidFill>
                            <a:schemeClr val="bg1"/>
                          </a:solidFill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精進計畫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64291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基本性質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09199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學校關係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4700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改進目標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133390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呈現資料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589040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互動期間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762565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所</a:t>
                      </a:r>
                      <a:r>
                        <a:rPr lang="zh-TW" altLang="en-US" sz="3200" dirty="0" smtClean="0">
                          <a:effectLst/>
                          <a:latin typeface="華康超明體(P)" panose="02010600010101010101" pitchFamily="2" charset="-120"/>
                          <a:ea typeface="華康超明體(P)" panose="02010600010101010101" pitchFamily="2" charset="-120"/>
                        </a:rPr>
                        <a:t>需費用</a:t>
                      </a:r>
                      <a:endParaRPr lang="zh-TW" altLang="en-US" sz="3200" dirty="0">
                        <a:effectLst/>
                        <a:latin typeface="華康超明體(P)" panose="02010600010101010101" pitchFamily="2" charset="-120"/>
                        <a:ea typeface="華康超明體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09567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44961"/>
              </p:ext>
            </p:extLst>
          </p:nvPr>
        </p:nvGraphicFramePr>
        <p:xfrm>
          <a:off x="2627782" y="2298923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2804821310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2049400326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外部視導單位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長期伙伴關係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130613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87879"/>
              </p:ext>
            </p:extLst>
          </p:nvPr>
        </p:nvGraphicFramePr>
        <p:xfrm>
          <a:off x="2627782" y="3171583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176032231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2135912977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五大評鑑指標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共擬實際目標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411223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14287"/>
              </p:ext>
            </p:extLst>
          </p:nvPr>
        </p:nvGraphicFramePr>
        <p:xfrm>
          <a:off x="2627782" y="4047124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3290702150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2798720959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學校最好一面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挖掘根本問題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14090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71725"/>
              </p:ext>
            </p:extLst>
          </p:nvPr>
        </p:nvGraphicFramePr>
        <p:xfrm>
          <a:off x="2627782" y="4920404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2861292799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3913823363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密集一</a:t>
                      </a:r>
                      <a:r>
                        <a:rPr lang="zh-TW" altLang="en-US" sz="3200" dirty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或兩</a:t>
                      </a: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天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依作業之所</a:t>
                      </a:r>
                      <a:r>
                        <a:rPr lang="zh-TW" altLang="en-US" sz="3200" dirty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72152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186563"/>
              </p:ext>
            </p:extLst>
          </p:nvPr>
        </p:nvGraphicFramePr>
        <p:xfrm>
          <a:off x="2627782" y="1424301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2105833071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1937655597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外部考核評等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健檢治療追蹤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416343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27911"/>
              </p:ext>
            </p:extLst>
          </p:nvPr>
        </p:nvGraphicFramePr>
        <p:xfrm>
          <a:off x="2627782" y="5794939"/>
          <a:ext cx="6336706" cy="874475"/>
        </p:xfrm>
        <a:graphic>
          <a:graphicData uri="http://schemas.openxmlformats.org/drawingml/2006/table">
            <a:tbl>
              <a:tblPr/>
              <a:tblGrid>
                <a:gridCol w="3168353">
                  <a:extLst>
                    <a:ext uri="{9D8B030D-6E8A-4147-A177-3AD203B41FA5}">
                      <a16:colId xmlns:a16="http://schemas.microsoft.com/office/drawing/2014/main" val="4233931509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576380346"/>
                    </a:ext>
                  </a:extLst>
                </a:gridCol>
              </a:tblGrid>
              <a:tr h="874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自籌內外經費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dirty="0" smtClean="0">
                          <a:effectLst/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不需繳交費用</a:t>
                      </a:r>
                      <a:endParaRPr lang="zh-TW" altLang="en-US" sz="3200" dirty="0">
                        <a:effectLst/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900518"/>
                  </a:ext>
                </a:extLst>
              </a:tr>
            </a:tbl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11</a:t>
            </a:fld>
            <a:endParaRPr lang="en-US" altLang="zh-TW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85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89965" cy="633670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147518" y="6351711"/>
            <a:ext cx="5161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請上 </a:t>
            </a:r>
            <a:r>
              <a:rPr lang="en-US" altLang="zh-TW" sz="24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Google </a:t>
            </a:r>
            <a:r>
              <a:rPr lang="zh-TW" altLang="en-US" sz="24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以「</a:t>
            </a:r>
            <a:r>
              <a:rPr lang="en-US" altLang="zh-TW" sz="24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UP NTU</a:t>
            </a:r>
            <a:r>
              <a:rPr lang="zh-TW" altLang="en-US" sz="24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」搜尋</a:t>
            </a:r>
            <a:endParaRPr lang="zh-TW" altLang="en-US" sz="24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12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37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精進計畫檔案列表</a:t>
            </a:r>
            <a:endParaRPr lang="zh-TW" altLang="en-US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266143"/>
              </p:ext>
            </p:extLst>
          </p:nvPr>
        </p:nvGraphicFramePr>
        <p:xfrm>
          <a:off x="179512" y="1988840"/>
          <a:ext cx="432048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447725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9921077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Times New Roman" panose="02020603050405020304" pitchFamily="18" charset="0"/>
                        </a:rPr>
                        <a:t>GET UP-X2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7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rgbClr val="6600CC"/>
                          </a:solidFill>
                          <a:latin typeface="Times New Roman" panose="02020603050405020304" pitchFamily="18" charset="0"/>
                        </a:rPr>
                        <a:t>UP-00</a:t>
                      </a:r>
                      <a:endParaRPr lang="zh-TW" altLang="en-US" sz="2800" b="1" dirty="0">
                        <a:solidFill>
                          <a:srgbClr val="66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6600CC"/>
                          </a:solidFill>
                          <a:latin typeface="Times New Roman" panose="02020603050405020304" pitchFamily="18" charset="0"/>
                        </a:rPr>
                        <a:t>Cover Letter</a:t>
                      </a:r>
                      <a:endParaRPr lang="zh-TW" altLang="en-US" sz="2800" dirty="0">
                        <a:solidFill>
                          <a:srgbClr val="6600CC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583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rgbClr val="6600CC"/>
                          </a:solidFill>
                          <a:latin typeface="Times New Roman" panose="02020603050405020304" pitchFamily="18" charset="0"/>
                        </a:rPr>
                        <a:t>UP-01</a:t>
                      </a:r>
                      <a:endParaRPr lang="zh-TW" altLang="en-US" sz="2800" b="1" dirty="0">
                        <a:solidFill>
                          <a:srgbClr val="66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rgbClr val="66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合作學校申請表</a:t>
                      </a:r>
                      <a:endParaRPr lang="zh-TW" altLang="en-US" sz="2800" dirty="0">
                        <a:solidFill>
                          <a:srgbClr val="6600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9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rgbClr val="6600CC"/>
                          </a:solidFill>
                          <a:latin typeface="Times New Roman" panose="02020603050405020304" pitchFamily="18" charset="0"/>
                        </a:rPr>
                        <a:t>UP-02</a:t>
                      </a:r>
                      <a:endParaRPr lang="zh-TW" altLang="en-US" sz="2800" b="1" dirty="0">
                        <a:solidFill>
                          <a:srgbClr val="66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rgbClr val="66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合作學校備忘錄</a:t>
                      </a:r>
                      <a:endParaRPr lang="zh-TW" altLang="en-US" sz="2800" dirty="0">
                        <a:solidFill>
                          <a:srgbClr val="6600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78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</a:rPr>
                        <a:t>UP-03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執行小組審查結果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231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</a:rPr>
                        <a:t>UP-04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合作學校實訪紀錄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9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6600CC"/>
                          </a:solidFill>
                          <a:latin typeface="Times New Roman" panose="02020603050405020304" pitchFamily="18" charset="0"/>
                        </a:rPr>
                        <a:t>UP-05</a:t>
                      </a:r>
                      <a:endParaRPr lang="zh-TW" altLang="en-US" sz="2800" dirty="0">
                        <a:solidFill>
                          <a:srgbClr val="66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solidFill>
                            <a:srgbClr val="66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合作學校結案報告</a:t>
                      </a:r>
                      <a:endParaRPr lang="zh-TW" altLang="en-US" sz="2800" dirty="0">
                        <a:solidFill>
                          <a:srgbClr val="6600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14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</a:rPr>
                        <a:t>UP-06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輔導團之結案報告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40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</a:rPr>
                        <a:t>UP-07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精進計畫歷程紀錄</a:t>
                      </a:r>
                      <a:endParaRPr lang="zh-TW" altLang="en-US" sz="2800" dirty="0">
                        <a:solidFill>
                          <a:schemeClr val="bg1">
                            <a:lumMod val="6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2607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085385"/>
              </p:ext>
            </p:extLst>
          </p:nvPr>
        </p:nvGraphicFramePr>
        <p:xfrm>
          <a:off x="4644008" y="4061480"/>
          <a:ext cx="43151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72">
                  <a:extLst>
                    <a:ext uri="{9D8B030D-6E8A-4147-A177-3AD203B41FA5}">
                      <a16:colId xmlns:a16="http://schemas.microsoft.com/office/drawing/2014/main" val="20447725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9921077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Times New Roman" panose="02020603050405020304" pitchFamily="18" charset="0"/>
                        </a:rPr>
                        <a:t>GET UP-List ABCD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7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UP-A</a:t>
                      </a:r>
                      <a:endParaRPr lang="zh-TW" alt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 smtClean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學校基本資料</a:t>
                      </a:r>
                      <a:endParaRPr lang="zh-TW" altLang="en-US" sz="2800" kern="1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583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UP-B</a:t>
                      </a:r>
                      <a:endParaRPr lang="zh-TW" alt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kern="1200" dirty="0" smtClean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通識教育基本資料</a:t>
                      </a:r>
                      <a:endParaRPr lang="zh-TW" altLang="en-US" sz="2800" kern="1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9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UP-C</a:t>
                      </a:r>
                      <a:endParaRPr lang="zh-TW" alt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kern="1200" dirty="0" smtClean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通識教育基本法規</a:t>
                      </a:r>
                      <a:endParaRPr lang="zh-TW" altLang="en-US" sz="2800" kern="1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78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UP-D</a:t>
                      </a:r>
                      <a:endParaRPr lang="zh-TW" alt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 smtClean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其他任何關檔案</a:t>
                      </a:r>
                      <a:endParaRPr lang="zh-TW" altLang="en-US" sz="2800" kern="1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231995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652527"/>
              </p:ext>
            </p:extLst>
          </p:nvPr>
        </p:nvGraphicFramePr>
        <p:xfrm>
          <a:off x="197668" y="764704"/>
          <a:ext cx="432048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3397288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Times New Roman" panose="02020603050405020304" pitchFamily="18" charset="0"/>
                        </a:rPr>
                        <a:t>GET UP-X0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5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精進計畫推動辦法</a:t>
                      </a:r>
                      <a:endParaRPr lang="zh-TW" altLang="en-US" sz="2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32822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18185"/>
              </p:ext>
            </p:extLst>
          </p:nvPr>
        </p:nvGraphicFramePr>
        <p:xfrm>
          <a:off x="4644341" y="764704"/>
          <a:ext cx="432048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3397288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Times New Roman" panose="02020603050405020304" pitchFamily="18" charset="0"/>
                        </a:rPr>
                        <a:t>GET UP-X1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5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精進計畫提案說帖</a:t>
                      </a:r>
                      <a:endParaRPr lang="zh-TW" altLang="en-US" sz="2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32822"/>
                  </a:ext>
                </a:extLst>
              </a:tr>
            </a:tbl>
          </a:graphicData>
        </a:graphic>
      </p:graphicFrame>
      <p:sp>
        <p:nvSpPr>
          <p:cNvPr id="12" name="橢圓形圖說文字 11"/>
          <p:cNvSpPr/>
          <p:nvPr/>
        </p:nvSpPr>
        <p:spPr>
          <a:xfrm>
            <a:off x="4028305" y="834718"/>
            <a:ext cx="975743" cy="938098"/>
          </a:xfrm>
          <a:prstGeom prst="wedgeEllipseCallout">
            <a:avLst>
              <a:gd name="adj1" fmla="val -72288"/>
              <a:gd name="adj2" fmla="val 2630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/>
              </a:gs>
              <a:gs pos="7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基本辦法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4752020" y="1988840"/>
            <a:ext cx="3060340" cy="1099175"/>
          </a:xfrm>
          <a:prstGeom prst="wedgeRoundRectCallout">
            <a:avLst>
              <a:gd name="adj1" fmla="val -64005"/>
              <a:gd name="adj2" fmla="val -17570"/>
              <a:gd name="adj3" fmla="val 16667"/>
            </a:avLst>
          </a:prstGeom>
          <a:gradFill flip="none" rotWithShape="1">
            <a:gsLst>
              <a:gs pos="0">
                <a:schemeClr val="bg1"/>
              </a:gs>
              <a:gs pos="9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Aft>
                <a:spcPts val="300"/>
              </a:spcAft>
            </a:pPr>
            <a:r>
              <a:rPr lang="zh-TW" altLang="en-US" sz="2000" dirty="0" smtClean="0">
                <a:solidFill>
                  <a:srgbClr val="6600CC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程序表</a:t>
            </a:r>
            <a:endParaRPr lang="en-US" altLang="zh-TW" sz="2000" dirty="0" smtClean="0">
              <a:solidFill>
                <a:srgbClr val="6600CC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申請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時只需填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UP-00, 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UP-01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但請先詳閱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UP-02 (MOU)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6084168" y="3201210"/>
            <a:ext cx="2802948" cy="747075"/>
          </a:xfrm>
          <a:prstGeom prst="wedgeRoundRectCallout">
            <a:avLst>
              <a:gd name="adj1" fmla="val -21658"/>
              <a:gd name="adj2" fmla="val 80692"/>
              <a:gd name="adj3" fmla="val 16667"/>
            </a:avLst>
          </a:prstGeom>
          <a:gradFill flip="none" rotWithShape="1">
            <a:gsLst>
              <a:gs pos="16000">
                <a:schemeClr val="bg1"/>
              </a:gs>
              <a:gs pos="9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zh-TW" altLang="en-US" sz="2000" dirty="0">
                <a:solidFill>
                  <a:srgbClr val="008000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資料表</a:t>
            </a:r>
            <a:endParaRPr lang="en-US" altLang="zh-TW" sz="2000" dirty="0">
              <a:solidFill>
                <a:srgbClr val="008000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通過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審查後再填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以下表格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向右箭號 1"/>
          <p:cNvSpPr/>
          <p:nvPr/>
        </p:nvSpPr>
        <p:spPr>
          <a:xfrm flipH="1">
            <a:off x="4565570" y="3161471"/>
            <a:ext cx="582494" cy="43204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13</a:t>
            </a:fld>
            <a:endParaRPr lang="en-US" altLang="zh-TW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321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14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sp>
        <p:nvSpPr>
          <p:cNvPr id="3" name="文字方塊 16"/>
          <p:cNvSpPr txBox="1">
            <a:spLocks noChangeArrowheads="1"/>
          </p:cNvSpPr>
          <p:nvPr/>
        </p:nvSpPr>
        <p:spPr bwMode="auto">
          <a:xfrm>
            <a:off x="0" y="2348880"/>
            <a:ext cx="9144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altLang="zh-TW" sz="4800" dirty="0" err="1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TTRC</a:t>
            </a:r>
            <a:endParaRPr lang="zh-TW" altLang="en-US" sz="4800" dirty="0">
              <a:solidFill>
                <a:srgbClr val="C00000"/>
              </a:solidFill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  <a:p>
            <a:pPr algn="ctr"/>
            <a:r>
              <a:rPr lang="zh-TW" altLang="en-US" sz="4800" dirty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臺灣教學資源中心</a:t>
            </a:r>
            <a:endParaRPr lang="en-US" altLang="zh-TW" sz="4800" dirty="0"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  <a:p>
            <a:pPr algn="ctr"/>
            <a:r>
              <a:rPr lang="en-US" altLang="zh-TW" sz="3600" dirty="0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</a:t>
            </a:r>
            <a:r>
              <a:rPr lang="en-US" altLang="zh-TW" sz="3600" dirty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aiwan </a:t>
            </a:r>
            <a:r>
              <a:rPr lang="en-US" altLang="zh-TW" sz="3600" dirty="0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</a:t>
            </a:r>
            <a:r>
              <a:rPr lang="en-US" altLang="zh-TW" sz="3600" dirty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eaching </a:t>
            </a:r>
            <a:r>
              <a:rPr lang="en-US" altLang="zh-TW" sz="3600" dirty="0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R</a:t>
            </a:r>
            <a:r>
              <a:rPr lang="en-US" altLang="zh-TW" sz="3600" dirty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esource </a:t>
            </a:r>
            <a:r>
              <a:rPr lang="en-US" altLang="zh-TW" sz="3600" dirty="0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C</a:t>
            </a:r>
            <a:r>
              <a:rPr lang="en-US" altLang="zh-TW" sz="3600" dirty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enter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097" y="4639844"/>
            <a:ext cx="2525133" cy="19684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74" y="4639844"/>
            <a:ext cx="1907229" cy="19157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1" y="404663"/>
            <a:ext cx="1584178" cy="1584177"/>
          </a:xfrm>
          <a:prstGeom prst="rect">
            <a:avLst/>
          </a:prstGeom>
        </p:spPr>
      </p:pic>
      <p:pic>
        <p:nvPicPr>
          <p:cNvPr id="8" name="Picture 4" descr="http://tpod.ctld.ntnu.edu.tw/Content/Files/userfiles/images/%E5%9C%96%E7%89%8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60" y="4705896"/>
            <a:ext cx="1980480" cy="16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15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10507" b="17444"/>
          <a:stretch/>
        </p:blipFill>
        <p:spPr>
          <a:xfrm>
            <a:off x="-1476672" y="-22078"/>
            <a:ext cx="12216680" cy="691276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21500" y="5518326"/>
            <a:ext cx="4676280" cy="130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zh-TW" altLang="en-US" sz="4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全國椰林講堂</a:t>
            </a:r>
            <a:endParaRPr lang="en-US" altLang="zh-TW" sz="44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臺灣教學資源中心 </a:t>
            </a:r>
            <a:r>
              <a:rPr lang="en-US" altLang="zh-TW" sz="3200" dirty="0" err="1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TTRC</a:t>
            </a:r>
            <a:endParaRPr lang="en-US" altLang="zh-TW" sz="3200" dirty="0">
              <a:solidFill>
                <a:schemeClr val="bg1"/>
              </a:solidFill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70746" y="372492"/>
            <a:ext cx="2521844" cy="2125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altLang="zh-TW" sz="5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Instruct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altLang="zh-TW" sz="5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Invite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altLang="zh-TW" sz="5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Inspire</a:t>
            </a:r>
            <a:endParaRPr lang="zh-TW" altLang="en-US" sz="54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86295" y="11663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劉炯朗</a:t>
            </a:r>
            <a:r>
              <a:rPr lang="zh-TW" alt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院士 </a:t>
            </a:r>
            <a:r>
              <a:rPr lang="en-US" altLang="zh-TW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2009 </a:t>
            </a:r>
            <a:r>
              <a:rPr lang="zh-TW" alt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年</a:t>
            </a:r>
            <a:endParaRPr lang="en-US" altLang="zh-TW" sz="1200" dirty="0" smtClean="0">
              <a:solidFill>
                <a:schemeClr val="bg1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臺大卓越教學講座揭示</a:t>
            </a:r>
            <a:endParaRPr lang="zh-TW" altLang="en-US" sz="1200" dirty="0">
              <a:solidFill>
                <a:schemeClr val="bg1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8" name="矩形 43"/>
          <p:cNvSpPr>
            <a:spLocks noChangeArrowheads="1"/>
          </p:cNvSpPr>
          <p:nvPr/>
        </p:nvSpPr>
        <p:spPr bwMode="auto">
          <a:xfrm>
            <a:off x="1228080" y="4802458"/>
            <a:ext cx="68531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itchFamily="18" charset="0"/>
              </a:rPr>
              <a:t>每學期末的全國教學精進盛宴</a:t>
            </a:r>
            <a:endParaRPr kumimoji="0"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80622" y="3434306"/>
            <a:ext cx="13901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109-1</a:t>
            </a:r>
          </a:p>
          <a:p>
            <a:pPr algn="ctr"/>
            <a:r>
              <a:rPr lang="en-US" altLang="zh-TW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2021/01/18</a:t>
            </a: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自主學習</a:t>
            </a:r>
            <a:endParaRPr lang="zh-TW" altLang="en-US" sz="2000" dirty="0">
              <a:solidFill>
                <a:schemeClr val="bg1"/>
              </a:solidFill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94090" y="3434306"/>
            <a:ext cx="13901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109-2</a:t>
            </a:r>
          </a:p>
          <a:p>
            <a:pPr algn="ctr"/>
            <a:r>
              <a:rPr lang="en-US" altLang="zh-TW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2021/07/02</a:t>
            </a: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全人教育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4483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16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4078843" cy="30591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4160357" y="332656"/>
            <a:ext cx="4983642" cy="23590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t="7006" b="11726"/>
          <a:stretch/>
        </p:blipFill>
        <p:spPr>
          <a:xfrm>
            <a:off x="4160358" y="2790366"/>
            <a:ext cx="4983642" cy="27000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/>
          <a:srcRect l="2057" t="26810" r="546" b="9074"/>
          <a:stretch/>
        </p:blipFill>
        <p:spPr>
          <a:xfrm>
            <a:off x="0" y="3473899"/>
            <a:ext cx="4078843" cy="201377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321500" y="5518326"/>
            <a:ext cx="4676280" cy="130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zh-TW" altLang="en-US" sz="44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全國椰林講堂</a:t>
            </a:r>
            <a:endParaRPr lang="en-US" altLang="zh-TW" sz="44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臺灣教學資源中心 </a:t>
            </a:r>
            <a:r>
              <a:rPr lang="en-US" altLang="zh-TW" sz="3200" dirty="0" err="1" smtClean="0">
                <a:solidFill>
                  <a:schemeClr val="bg1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TTRC</a:t>
            </a:r>
            <a:endParaRPr lang="en-US" altLang="zh-TW" sz="3200" dirty="0">
              <a:solidFill>
                <a:schemeClr val="bg1"/>
              </a:solidFill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17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60136" y="-6128"/>
            <a:ext cx="387798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TW" altLang="en-US" sz="3600" dirty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通識課程公共平台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82678"/>
              </p:ext>
            </p:extLst>
          </p:nvPr>
        </p:nvGraphicFramePr>
        <p:xfrm>
          <a:off x="5137892" y="617150"/>
          <a:ext cx="392247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180">
                  <a:extLst>
                    <a:ext uri="{9D8B030D-6E8A-4147-A177-3AD203B41FA5}">
                      <a16:colId xmlns:a16="http://schemas.microsoft.com/office/drawing/2014/main" val="818854553"/>
                    </a:ext>
                  </a:extLst>
                </a:gridCol>
                <a:gridCol w="692020">
                  <a:extLst>
                    <a:ext uri="{9D8B030D-6E8A-4147-A177-3AD203B41FA5}">
                      <a16:colId xmlns:a16="http://schemas.microsoft.com/office/drawing/2014/main" val="2987678968"/>
                    </a:ext>
                  </a:extLst>
                </a:gridCol>
                <a:gridCol w="899626">
                  <a:extLst>
                    <a:ext uri="{9D8B030D-6E8A-4147-A177-3AD203B41FA5}">
                      <a16:colId xmlns:a16="http://schemas.microsoft.com/office/drawing/2014/main" val="3428407245"/>
                    </a:ext>
                  </a:extLst>
                </a:gridCol>
                <a:gridCol w="761222">
                  <a:extLst>
                    <a:ext uri="{9D8B030D-6E8A-4147-A177-3AD203B41FA5}">
                      <a16:colId xmlns:a16="http://schemas.microsoft.com/office/drawing/2014/main" val="1728616162"/>
                    </a:ext>
                  </a:extLst>
                </a:gridCol>
                <a:gridCol w="830424">
                  <a:extLst>
                    <a:ext uri="{9D8B030D-6E8A-4147-A177-3AD203B41FA5}">
                      <a16:colId xmlns:a16="http://schemas.microsoft.com/office/drawing/2014/main" val="4207442565"/>
                    </a:ext>
                  </a:extLst>
                </a:gridCol>
              </a:tblGrid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中黑體(P)" panose="02010600010101010101" pitchFamily="2" charset="-120"/>
                          <a:ea typeface="華康中黑體(P)" panose="02010600010101010101" pitchFamily="2" charset="-120"/>
                          <a:cs typeface="Times New Roman" panose="02020603050405020304" pitchFamily="18" charset="0"/>
                        </a:rPr>
                        <a:t>年度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中黑體(P)" panose="02010600010101010101" pitchFamily="2" charset="-120"/>
                        <a:ea typeface="華康中黑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中黑體(P)" panose="02010600010101010101" pitchFamily="2" charset="-120"/>
                          <a:ea typeface="華康中黑體(P)" panose="02010600010101010101" pitchFamily="2" charset="-120"/>
                          <a:cs typeface="Times New Roman" panose="02020603050405020304" pitchFamily="18" charset="0"/>
                        </a:rPr>
                        <a:t>課數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中黑體(P)" panose="02010600010101010101" pitchFamily="2" charset="-120"/>
                        <a:ea typeface="華康中黑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中黑體(P)" panose="02010600010101010101" pitchFamily="2" charset="-120"/>
                          <a:ea typeface="華康中黑體(P)" panose="02010600010101010101" pitchFamily="2" charset="-120"/>
                          <a:cs typeface="Times New Roman" panose="02020603050405020304" pitchFamily="18" charset="0"/>
                        </a:rPr>
                        <a:t>人次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中黑體(P)" panose="02010600010101010101" pitchFamily="2" charset="-120"/>
                        <a:ea typeface="華康中黑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中黑體(P)" panose="02010600010101010101" pitchFamily="2" charset="-120"/>
                          <a:ea typeface="華康中黑體(P)" panose="02010600010101010101" pitchFamily="2" charset="-120"/>
                          <a:cs typeface="Times New Roman" panose="02020603050405020304" pitchFamily="18" charset="0"/>
                        </a:rPr>
                        <a:t>評鑑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中黑體(P)" panose="02010600010101010101" pitchFamily="2" charset="-120"/>
                        <a:ea typeface="華康中黑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中黑體(P)" panose="02010600010101010101" pitchFamily="2" charset="-120"/>
                          <a:ea typeface="華康中黑體(P)" panose="02010600010101010101" pitchFamily="2" charset="-120"/>
                          <a:cs typeface="Times New Roman" panose="02020603050405020304" pitchFamily="18" charset="0"/>
                        </a:rPr>
                        <a:t>開放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中黑體(P)" panose="02010600010101010101" pitchFamily="2" charset="-120"/>
                        <a:ea typeface="華康中黑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08853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2010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zh-TW" altLang="en-US" sz="2000" b="1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848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4.44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北二區</a:t>
                      </a:r>
                      <a:endParaRPr lang="zh-TW" altLang="en-US" sz="1600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854525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2000" b="1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1,845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4.26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北二區</a:t>
                      </a:r>
                      <a:endParaRPr lang="zh-TW" altLang="en-US" sz="16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024774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2012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23</a:t>
                      </a:r>
                      <a:endParaRPr lang="zh-TW" altLang="en-US" sz="2000" b="1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1,115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4.39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北二區</a:t>
                      </a:r>
                      <a:endParaRPr lang="zh-TW" altLang="en-US" sz="16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38225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2013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24</a:t>
                      </a:r>
                      <a:endParaRPr lang="zh-TW" altLang="en-US" sz="2000" b="1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1,130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4.38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北二區</a:t>
                      </a:r>
                      <a:endParaRPr lang="zh-TW" altLang="en-US" sz="16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1479680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2014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55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1,966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4.38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全臺灣</a:t>
                      </a:r>
                      <a:endParaRPr lang="zh-TW" altLang="en-US" sz="1600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489373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2015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84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2,534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4.58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全臺灣</a:t>
                      </a:r>
                      <a:endParaRPr lang="zh-TW" altLang="en-US" sz="1600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701208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2016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74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2,797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4.47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全臺灣</a:t>
                      </a:r>
                      <a:endParaRPr lang="zh-TW" altLang="en-US" sz="1600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319164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2017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55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2,324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4.59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全臺灣</a:t>
                      </a:r>
                      <a:endParaRPr lang="zh-TW" altLang="en-US" sz="1600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005265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2018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65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2,485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4.58</a:t>
                      </a:r>
                      <a:endParaRPr lang="zh-TW" alt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全臺灣</a:t>
                      </a:r>
                      <a:endParaRPr lang="zh-TW" altLang="en-US" sz="1600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56387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2019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29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1,497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4.67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TTRC</a:t>
                      </a:r>
                      <a:endParaRPr lang="zh-TW" altLang="en-US" sz="1600" b="1" kern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891035"/>
                  </a:ext>
                </a:extLst>
              </a:tr>
              <a:tr h="363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2020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37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1,275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4.57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TTRC</a:t>
                      </a:r>
                      <a:endParaRPr lang="zh-TW" altLang="en-US" sz="1600" b="1" kern="12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591576"/>
                  </a:ext>
                </a:extLst>
              </a:tr>
            </a:tbl>
          </a:graphicData>
        </a:graphic>
      </p:graphicFrame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0" y="-3563"/>
            <a:ext cx="124165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[2-1]</a:t>
            </a:r>
            <a:endParaRPr lang="en-US" altLang="zh-TW" sz="3200" dirty="0">
              <a:solidFill>
                <a:schemeClr val="bg1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004048" y="5445224"/>
            <a:ext cx="2448123" cy="1486360"/>
            <a:chOff x="3563888" y="2492896"/>
            <a:chExt cx="2016224" cy="1224136"/>
          </a:xfrm>
          <a:effectLst/>
        </p:grpSpPr>
        <p:sp>
          <p:nvSpPr>
            <p:cNvPr id="21" name="Rectangle 39"/>
            <p:cNvSpPr>
              <a:spLocks/>
            </p:cNvSpPr>
            <p:nvPr/>
          </p:nvSpPr>
          <p:spPr bwMode="auto">
            <a:xfrm>
              <a:off x="3563888" y="2492896"/>
              <a:ext cx="2016224" cy="1224136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0"/>
              <a:headEnd/>
              <a:tailEnd/>
            </a:ln>
            <a:effectLst/>
          </p:spPr>
          <p:txBody>
            <a:bodyPr wrap="none" lIns="35717" tIns="35717" rIns="35717" bIns="35717" anchor="ctr"/>
            <a:lstStyle/>
            <a:p>
              <a:pPr marL="241300" indent="-241300" algn="ctr" defTabSz="4111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dirty="0">
                  <a:solidFill>
                    <a:srgbClr val="FFFFFF"/>
                  </a:solidFill>
                  <a:latin typeface="華康超明體(P)" pitchFamily="2" charset="-120"/>
                  <a:ea typeface="華康超明體(P)" pitchFamily="2" charset="-120"/>
                </a:rPr>
                <a:t>臺灣通識網</a:t>
              </a:r>
            </a:p>
          </p:txBody>
        </p:sp>
        <p:pic>
          <p:nvPicPr>
            <p:cNvPr id="22" name="Picture 2" descr="F:\F\slide stock\Slide2014\LOGO-A.png"/>
            <p:cNvPicPr>
              <a:picLocks noChangeAspect="1" noChangeArrowheads="1"/>
            </p:cNvPicPr>
            <p:nvPr/>
          </p:nvPicPr>
          <p:blipFill>
            <a:blip r:embed="rId3" cstate="print"/>
            <a:srcRect l="5931" r="5097" b="25067"/>
            <a:stretch>
              <a:fillRect/>
            </a:stretch>
          </p:blipFill>
          <p:spPr bwMode="auto">
            <a:xfrm>
              <a:off x="3731923" y="2594577"/>
              <a:ext cx="1704173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3" name="文字方塊 22"/>
          <p:cNvSpPr txBox="1"/>
          <p:nvPr/>
        </p:nvSpPr>
        <p:spPr>
          <a:xfrm>
            <a:off x="7522748" y="5484073"/>
            <a:ext cx="1513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精選好課程</a:t>
            </a:r>
            <a:endParaRPr kumimoji="0"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配合收錄於</a:t>
            </a:r>
            <a:endParaRPr kumimoji="0"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臺灣通識網</a:t>
            </a:r>
            <a:endParaRPr kumimoji="0" lang="en-US" altLang="zh-TW" sz="2000" dirty="0">
              <a:solidFill>
                <a:srgbClr val="C00000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</a:t>
            </a:r>
            <a:r>
              <a:rPr kumimoji="0" lang="en-US" altLang="zh-TW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新平台</a:t>
            </a:r>
          </a:p>
        </p:txBody>
      </p:sp>
      <p:sp>
        <p:nvSpPr>
          <p:cNvPr id="24" name="向下箭號 23"/>
          <p:cNvSpPr/>
          <p:nvPr/>
        </p:nvSpPr>
        <p:spPr>
          <a:xfrm>
            <a:off x="6659950" y="5461763"/>
            <a:ext cx="504056" cy="627251"/>
          </a:xfrm>
          <a:prstGeom prst="down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15" name="Picture 2" descr="ImgDe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2" y="-82143"/>
            <a:ext cx="5063497" cy="714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1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18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86"/>
                    </a14:imgEffect>
                    <a14:imgEffect>
                      <a14:saturation sat="117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42614"/>
            <a:ext cx="9144000" cy="18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雲端學院</a:t>
            </a:r>
            <a:endParaRPr lang="en-US" altLang="zh-TW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Cloud College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8451802" y="174575"/>
            <a:ext cx="518864" cy="518864"/>
            <a:chOff x="2200" y="1389"/>
            <a:chExt cx="1406" cy="1406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00" y="1389"/>
              <a:ext cx="1406" cy="1406"/>
              <a:chOff x="2200" y="1389"/>
              <a:chExt cx="1406" cy="1406"/>
            </a:xfrm>
          </p:grpSpPr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200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2200" y="18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2698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698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198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198" y="18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3198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2698" y="1888"/>
              <a:ext cx="408" cy="408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" name="文字方塊 16"/>
          <p:cNvSpPr txBox="1">
            <a:spLocks noChangeArrowheads="1"/>
          </p:cNvSpPr>
          <p:nvPr/>
        </p:nvSpPr>
        <p:spPr bwMode="auto">
          <a:xfrm>
            <a:off x="107504" y="116419"/>
            <a:ext cx="920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TTRC</a:t>
            </a:r>
            <a:endParaRPr lang="en-US" altLang="zh-TW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334165" y="1928176"/>
            <a:ext cx="3200442" cy="19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96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7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4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七門課程</a:t>
            </a:r>
            <a:endParaRPr lang="en-US" altLang="zh-TW" sz="40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211965" y="1928176"/>
            <a:ext cx="3200442" cy="19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96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59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4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合作學校</a:t>
            </a:r>
            <a:endParaRPr lang="en-US" altLang="zh-TW" sz="40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362871" y="6023055"/>
            <a:ext cx="4418258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雲端虛實整合課程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60104" y="2592891"/>
            <a:ext cx="218390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計算機程式設計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轉角生物學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設計思考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文化脈絡中的數學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圖像中的藝術與文化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法律與生活</a:t>
            </a:r>
          </a:p>
          <a:p>
            <a:pPr>
              <a:lnSpc>
                <a:spcPct val="110000"/>
              </a:lnSpc>
            </a:pPr>
            <a:r>
              <a:rPr lang="zh-TW" altLang="en-US" sz="1600" dirty="0">
                <a:solidFill>
                  <a:schemeClr val="bg1"/>
                </a:solidFill>
              </a:rPr>
              <a:t>硬筆書法與書道美學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362871" y="5394892"/>
            <a:ext cx="4418258" cy="59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109-1, 110-1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287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19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91466" y="3742087"/>
            <a:ext cx="8356995" cy="523220"/>
            <a:chOff x="74521" y="5017611"/>
            <a:chExt cx="4322584" cy="270631"/>
          </a:xfrm>
        </p:grpSpPr>
        <p:sp>
          <p:nvSpPr>
            <p:cNvPr id="5" name="矩形 4"/>
            <p:cNvSpPr/>
            <p:nvPr/>
          </p:nvSpPr>
          <p:spPr>
            <a:xfrm>
              <a:off x="74521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</a:rPr>
                <a:t>2016</a:t>
              </a:r>
              <a:endPara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47192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</a:rPr>
                <a:t>2017</a:t>
              </a:r>
              <a:endPara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21622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</a:rPr>
                <a:t>2018</a:t>
              </a:r>
              <a:endPara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391287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latin typeface="Times New Roman" panose="02020603050405020304" pitchFamily="18" charset="0"/>
                </a:rPr>
                <a:t>2019</a:t>
              </a:r>
              <a:endParaRPr lang="zh-TW" altLang="en-US" sz="2800" b="1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930134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latin typeface="Times New Roman" panose="02020603050405020304" pitchFamily="18" charset="0"/>
                </a:rPr>
                <a:t>2021</a:t>
              </a:r>
              <a:endParaRPr lang="zh-TW" altLang="en-US" sz="2800" b="1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3159640" y="5017611"/>
              <a:ext cx="466971" cy="270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kern="0" dirty="0" smtClean="0">
                  <a:latin typeface="Times New Roman" panose="02020603050405020304" pitchFamily="18" charset="0"/>
                </a:rPr>
                <a:t>2020</a:t>
              </a:r>
              <a:endParaRPr lang="zh-TW" altLang="en-US" sz="2800" b="1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6015744" y="1800173"/>
            <a:ext cx="2031325" cy="1941914"/>
            <a:chOff x="5586126" y="466627"/>
            <a:chExt cx="2031325" cy="1941914"/>
          </a:xfrm>
        </p:grpSpPr>
        <p:sp>
          <p:nvSpPr>
            <p:cNvPr id="11" name="矩形 10"/>
            <p:cNvSpPr/>
            <p:nvPr/>
          </p:nvSpPr>
          <p:spPr>
            <a:xfrm>
              <a:off x="5586126" y="466627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全國椰林講堂</a:t>
              </a:r>
              <a:endParaRPr lang="zh-TW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線單箭頭接點 11"/>
            <p:cNvCxnSpPr/>
            <p:nvPr/>
          </p:nvCxnSpPr>
          <p:spPr>
            <a:xfrm>
              <a:off x="5853908" y="882261"/>
              <a:ext cx="0" cy="152628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等腰三角形 15"/>
          <p:cNvSpPr/>
          <p:nvPr/>
        </p:nvSpPr>
        <p:spPr>
          <a:xfrm flipV="1">
            <a:off x="8363208" y="3494503"/>
            <a:ext cx="204512" cy="23890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2" name="群組 1"/>
          <p:cNvGrpSpPr/>
          <p:nvPr/>
        </p:nvGrpSpPr>
        <p:grpSpPr>
          <a:xfrm>
            <a:off x="107504" y="3782535"/>
            <a:ext cx="9145016" cy="0"/>
            <a:chOff x="107504" y="4526574"/>
            <a:chExt cx="9145016" cy="0"/>
          </a:xfrm>
        </p:grpSpPr>
        <p:cxnSp>
          <p:nvCxnSpPr>
            <p:cNvPr id="18" name="直線接點 17"/>
            <p:cNvCxnSpPr/>
            <p:nvPr/>
          </p:nvCxnSpPr>
          <p:spPr>
            <a:xfrm>
              <a:off x="107504" y="4526574"/>
              <a:ext cx="141649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1595653" y="4526574"/>
              <a:ext cx="141649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083797" y="4526574"/>
              <a:ext cx="141649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4579911" y="4526574"/>
              <a:ext cx="141649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>
              <a:off x="6068060" y="4526574"/>
              <a:ext cx="141649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7556204" y="4526574"/>
              <a:ext cx="141649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9036496" y="4526574"/>
              <a:ext cx="216024" cy="0"/>
            </a:xfrm>
            <a:prstGeom prst="line">
              <a:avLst/>
            </a:prstGeom>
            <a:ln w="5715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 47"/>
          <p:cNvSpPr/>
          <p:nvPr/>
        </p:nvSpPr>
        <p:spPr>
          <a:xfrm>
            <a:off x="6096016" y="6194281"/>
            <a:ext cx="3047984" cy="403071"/>
          </a:xfrm>
          <a:prstGeom prst="rect">
            <a:avLst/>
          </a:prstGeom>
          <a:solidFill>
            <a:srgbClr val="FEDEF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 新冠疫情爆發</a:t>
            </a:r>
            <a:endParaRPr lang="zh-TW" altLang="en-US" sz="2000" dirty="0">
              <a:solidFill>
                <a:srgbClr val="FF0000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50" name="左大括弧 49"/>
          <p:cNvSpPr/>
          <p:nvPr/>
        </p:nvSpPr>
        <p:spPr>
          <a:xfrm rot="16200000">
            <a:off x="2176834" y="2152646"/>
            <a:ext cx="332768" cy="4457565"/>
          </a:xfrm>
          <a:prstGeom prst="leftBrac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左大括弧 50"/>
          <p:cNvSpPr/>
          <p:nvPr/>
        </p:nvSpPr>
        <p:spPr>
          <a:xfrm rot="16200000">
            <a:off x="6659920" y="2171233"/>
            <a:ext cx="332768" cy="4420391"/>
          </a:xfrm>
          <a:prstGeom prst="lef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1737923" y="4520063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第一任期</a:t>
            </a:r>
            <a:endParaRPr lang="zh-TW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221008" y="4520063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第二任期</a:t>
            </a:r>
            <a:endParaRPr lang="zh-TW" altLang="en-US" sz="20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083797" y="5710463"/>
            <a:ext cx="6060203" cy="40307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華康中黑體(P)" panose="02010600010101010101" pitchFamily="2" charset="-120"/>
                <a:ea typeface="華康中黑體(P)" panose="02010600010101010101" pitchFamily="2" charset="-120"/>
              </a:rPr>
              <a:t> 高教深耕計畫</a:t>
            </a:r>
            <a:endParaRPr lang="zh-TW" altLang="en-US" sz="2000" dirty="0"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788024" y="5221770"/>
            <a:ext cx="2841605" cy="4030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 臺科大副校長兼教務長</a:t>
            </a:r>
            <a:endParaRPr lang="zh-TW" altLang="en-US" sz="2000" dirty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0" y="5221770"/>
            <a:ext cx="4788024" cy="4030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>
              <a:lnSpc>
                <a:spcPct val="9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+mn-ea"/>
              </a:rPr>
              <a:t> 臺灣大學生化科技學系                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臺大退休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)</a:t>
            </a:r>
            <a:endParaRPr lang="zh-TW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621447" y="5221770"/>
            <a:ext cx="1522553" cy="4030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 通識中心</a:t>
            </a:r>
            <a:endParaRPr lang="zh-TW" altLang="en-US" sz="2000" dirty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26" y="476672"/>
            <a:ext cx="2361835" cy="132853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53538" y="4880103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latin typeface="+mn-ea"/>
              </a:rPr>
              <a:t>↓卸任臺大教務長</a:t>
            </a:r>
            <a:endParaRPr lang="zh-TW" altLang="en-US" sz="1600" dirty="0"/>
          </a:p>
        </p:txBody>
      </p:sp>
      <p:sp>
        <p:nvSpPr>
          <p:cNvPr id="33" name="矩形 32"/>
          <p:cNvSpPr/>
          <p:nvPr/>
        </p:nvSpPr>
        <p:spPr>
          <a:xfrm>
            <a:off x="-1" y="5711873"/>
            <a:ext cx="1701548" cy="4030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教學卓越計畫</a:t>
            </a:r>
            <a:endParaRPr lang="zh-TW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676827" y="1412776"/>
            <a:ext cx="1723549" cy="2318738"/>
            <a:chOff x="4998463" y="174375"/>
            <a:chExt cx="1723549" cy="2209383"/>
          </a:xfrm>
        </p:grpSpPr>
        <p:sp>
          <p:nvSpPr>
            <p:cNvPr id="35" name="矩形 34"/>
            <p:cNvSpPr/>
            <p:nvPr/>
          </p:nvSpPr>
          <p:spPr>
            <a:xfrm>
              <a:off x="4998463" y="174375"/>
              <a:ext cx="17235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鼓勵通識教育</a:t>
              </a:r>
              <a:endParaRPr lang="en-US" altLang="zh-TW" sz="20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000" dirty="0" smtClean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列入深耕計畫</a:t>
              </a:r>
              <a:endParaRPr lang="zh-TW" altLang="en-US" sz="20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線單箭頭接點 35"/>
            <p:cNvCxnSpPr>
              <a:stCxn id="35" idx="2"/>
            </p:cNvCxnSpPr>
            <p:nvPr/>
          </p:nvCxnSpPr>
          <p:spPr>
            <a:xfrm>
              <a:off x="5860238" y="882261"/>
              <a:ext cx="0" cy="1501497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群組 100"/>
          <p:cNvGrpSpPr/>
          <p:nvPr/>
        </p:nvGrpSpPr>
        <p:grpSpPr>
          <a:xfrm>
            <a:off x="4850695" y="1349284"/>
            <a:ext cx="1040670" cy="2367748"/>
            <a:chOff x="4850695" y="1178168"/>
            <a:chExt cx="1040670" cy="2367748"/>
          </a:xfrm>
        </p:grpSpPr>
        <p:sp>
          <p:nvSpPr>
            <p:cNvPr id="39" name="矩形 38"/>
            <p:cNvSpPr/>
            <p:nvPr/>
          </p:nvSpPr>
          <p:spPr>
            <a:xfrm>
              <a:off x="4850695" y="1959223"/>
              <a:ext cx="1040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TTRC</a:t>
              </a:r>
              <a:endParaRPr lang="zh-TW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40" name="直線單箭頭接點 39"/>
            <p:cNvCxnSpPr>
              <a:stCxn id="39" idx="2"/>
            </p:cNvCxnSpPr>
            <p:nvPr/>
          </p:nvCxnSpPr>
          <p:spPr>
            <a:xfrm>
              <a:off x="5371030" y="2420888"/>
              <a:ext cx="7794" cy="1125028"/>
            </a:xfrm>
            <a:prstGeom prst="straightConnector1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2"/>
            <p:cNvGrpSpPr>
              <a:grpSpLocks/>
            </p:cNvGrpSpPr>
            <p:nvPr/>
          </p:nvGrpSpPr>
          <p:grpSpPr bwMode="auto">
            <a:xfrm>
              <a:off x="4976452" y="1178168"/>
              <a:ext cx="789156" cy="789156"/>
              <a:chOff x="2200" y="1389"/>
              <a:chExt cx="1406" cy="1406"/>
            </a:xfrm>
          </p:grpSpPr>
          <p:grpSp>
            <p:nvGrpSpPr>
              <p:cNvPr id="42" name="Group 3"/>
              <p:cNvGrpSpPr>
                <a:grpSpLocks/>
              </p:cNvGrpSpPr>
              <p:nvPr/>
            </p:nvGrpSpPr>
            <p:grpSpPr bwMode="auto">
              <a:xfrm>
                <a:off x="2200" y="1389"/>
                <a:ext cx="1406" cy="1406"/>
                <a:chOff x="2200" y="1389"/>
                <a:chExt cx="1406" cy="1406"/>
              </a:xfrm>
            </p:grpSpPr>
            <p:sp>
              <p:nvSpPr>
                <p:cNvPr id="58" name="Rectangle 4"/>
                <p:cNvSpPr>
                  <a:spLocks noChangeArrowheads="1"/>
                </p:cNvSpPr>
                <p:nvPr/>
              </p:nvSpPr>
              <p:spPr bwMode="auto">
                <a:xfrm>
                  <a:off x="2200" y="1389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Rectangle 5"/>
                <p:cNvSpPr>
                  <a:spLocks noChangeArrowheads="1"/>
                </p:cNvSpPr>
                <p:nvPr/>
              </p:nvSpPr>
              <p:spPr bwMode="auto">
                <a:xfrm>
                  <a:off x="2200" y="1887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Rectangle 6"/>
                <p:cNvSpPr>
                  <a:spLocks noChangeArrowheads="1"/>
                </p:cNvSpPr>
                <p:nvPr/>
              </p:nvSpPr>
              <p:spPr bwMode="auto">
                <a:xfrm>
                  <a:off x="2200" y="2387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Rectangle 7"/>
                <p:cNvSpPr>
                  <a:spLocks noChangeArrowheads="1"/>
                </p:cNvSpPr>
                <p:nvPr/>
              </p:nvSpPr>
              <p:spPr bwMode="auto">
                <a:xfrm>
                  <a:off x="2698" y="1389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Rectangle 8"/>
                <p:cNvSpPr>
                  <a:spLocks noChangeArrowheads="1"/>
                </p:cNvSpPr>
                <p:nvPr/>
              </p:nvSpPr>
              <p:spPr bwMode="auto">
                <a:xfrm>
                  <a:off x="2698" y="2387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Rectangle 9"/>
                <p:cNvSpPr>
                  <a:spLocks noChangeArrowheads="1"/>
                </p:cNvSpPr>
                <p:nvPr/>
              </p:nvSpPr>
              <p:spPr bwMode="auto">
                <a:xfrm>
                  <a:off x="3198" y="1389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Rectangle 10"/>
                <p:cNvSpPr>
                  <a:spLocks noChangeArrowheads="1"/>
                </p:cNvSpPr>
                <p:nvPr/>
              </p:nvSpPr>
              <p:spPr bwMode="auto">
                <a:xfrm>
                  <a:off x="3198" y="1887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7" name="Rectangle 11"/>
                <p:cNvSpPr>
                  <a:spLocks noChangeArrowheads="1"/>
                </p:cNvSpPr>
                <p:nvPr/>
              </p:nvSpPr>
              <p:spPr bwMode="auto">
                <a:xfrm>
                  <a:off x="3198" y="2387"/>
                  <a:ext cx="408" cy="40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49" name="Rectangle 12"/>
              <p:cNvSpPr>
                <a:spLocks noChangeArrowheads="1"/>
              </p:cNvSpPr>
              <p:nvPr/>
            </p:nvSpPr>
            <p:spPr bwMode="auto">
              <a:xfrm>
                <a:off x="2698" y="1888"/>
                <a:ext cx="408" cy="408"/>
              </a:xfrm>
              <a:prstGeom prst="rect">
                <a:avLst/>
              </a:prstGeom>
              <a:solidFill>
                <a:srgbClr val="CC0000"/>
              </a:solidFill>
              <a:ln w="31750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2691266" y="2228001"/>
            <a:ext cx="1210588" cy="1503513"/>
            <a:chOff x="2691266" y="2001034"/>
            <a:chExt cx="1210588" cy="1503513"/>
          </a:xfrm>
        </p:grpSpPr>
        <p:sp>
          <p:nvSpPr>
            <p:cNvPr id="69" name="矩形 68"/>
            <p:cNvSpPr/>
            <p:nvPr/>
          </p:nvSpPr>
          <p:spPr>
            <a:xfrm>
              <a:off x="2691266" y="2001034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精進計畫</a:t>
              </a:r>
              <a:endParaRPr lang="en-US" altLang="zh-TW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0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榮譽獎章</a:t>
              </a:r>
              <a:endParaRPr lang="zh-TW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線單箭頭接點 69"/>
            <p:cNvCxnSpPr>
              <a:stCxn id="69" idx="2"/>
            </p:cNvCxnSpPr>
            <p:nvPr/>
          </p:nvCxnSpPr>
          <p:spPr>
            <a:xfrm>
              <a:off x="3296560" y="2708920"/>
              <a:ext cx="0" cy="795627"/>
            </a:xfrm>
            <a:prstGeom prst="straightConnector1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矩形 76"/>
          <p:cNvSpPr/>
          <p:nvPr/>
        </p:nvSpPr>
        <p:spPr>
          <a:xfrm>
            <a:off x="3405117" y="2892574"/>
            <a:ext cx="1082349" cy="76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"/>
              </a:spcAft>
            </a:pPr>
            <a:r>
              <a:rPr lang="zh-TW" altLang="en-US" sz="1400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終身成就獎</a:t>
            </a:r>
            <a:endParaRPr lang="en-US" altLang="zh-TW" sz="1400" dirty="0" smtClean="0">
              <a:solidFill>
                <a:srgbClr val="0000FF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algn="ctr">
              <a:spcAft>
                <a:spcPts val="100"/>
              </a:spcAft>
            </a:pPr>
            <a:r>
              <a:rPr lang="zh-TW" altLang="en-US" sz="1400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典範教師</a:t>
            </a:r>
            <a:r>
              <a:rPr lang="zh-TW" altLang="en-US" sz="14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獎</a:t>
            </a:r>
            <a:endParaRPr lang="en-US" altLang="zh-TW" sz="1400" dirty="0" smtClean="0">
              <a:solidFill>
                <a:srgbClr val="0000FF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algn="ctr">
              <a:spcAft>
                <a:spcPts val="100"/>
              </a:spcAft>
            </a:pPr>
            <a:r>
              <a:rPr lang="zh-TW" altLang="en-US" sz="1400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典範學校</a:t>
            </a:r>
            <a:r>
              <a:rPr lang="zh-TW" altLang="en-US" sz="14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獎</a:t>
            </a:r>
            <a:endParaRPr lang="zh-TW" altLang="en-US" sz="1400" dirty="0">
              <a:solidFill>
                <a:srgbClr val="0000FF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1" name="群組 70"/>
          <p:cNvGrpSpPr/>
          <p:nvPr/>
        </p:nvGrpSpPr>
        <p:grpSpPr>
          <a:xfrm>
            <a:off x="6916851" y="2719050"/>
            <a:ext cx="1723549" cy="1023037"/>
            <a:chOff x="4988175" y="1385504"/>
            <a:chExt cx="1723549" cy="1023037"/>
          </a:xfrm>
        </p:grpSpPr>
        <p:sp>
          <p:nvSpPr>
            <p:cNvPr id="72" name="矩形 71"/>
            <p:cNvSpPr/>
            <p:nvPr/>
          </p:nvSpPr>
          <p:spPr>
            <a:xfrm>
              <a:off x="4988175" y="138550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通識學會會士</a:t>
              </a:r>
              <a:endParaRPr lang="zh-TW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73" name="直線單箭頭接點 72"/>
            <p:cNvCxnSpPr>
              <a:stCxn id="72" idx="2"/>
            </p:cNvCxnSpPr>
            <p:nvPr/>
          </p:nvCxnSpPr>
          <p:spPr>
            <a:xfrm>
              <a:off x="5849950" y="1785614"/>
              <a:ext cx="3958" cy="62292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群組 73"/>
          <p:cNvGrpSpPr/>
          <p:nvPr/>
        </p:nvGrpSpPr>
        <p:grpSpPr>
          <a:xfrm>
            <a:off x="6300192" y="2278523"/>
            <a:ext cx="1107996" cy="1452991"/>
            <a:chOff x="5303082" y="944977"/>
            <a:chExt cx="1107996" cy="1452991"/>
          </a:xfrm>
        </p:grpSpPr>
        <p:sp>
          <p:nvSpPr>
            <p:cNvPr id="75" name="矩形 74"/>
            <p:cNvSpPr/>
            <p:nvPr/>
          </p:nvSpPr>
          <p:spPr>
            <a:xfrm>
              <a:off x="5303082" y="944977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雲端學院</a:t>
              </a:r>
              <a:endParaRPr lang="zh-TW" altLang="en-US" dirty="0">
                <a:solidFill>
                  <a:srgbClr val="C0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76" name="直線單箭頭接點 75"/>
            <p:cNvCxnSpPr>
              <a:stCxn id="75" idx="2"/>
            </p:cNvCxnSpPr>
            <p:nvPr/>
          </p:nvCxnSpPr>
          <p:spPr>
            <a:xfrm>
              <a:off x="5857080" y="1314309"/>
              <a:ext cx="0" cy="108365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圖片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862" y="208834"/>
            <a:ext cx="1131935" cy="1131934"/>
          </a:xfrm>
          <a:prstGeom prst="rect">
            <a:avLst/>
          </a:prstGeom>
        </p:spPr>
      </p:pic>
      <p:cxnSp>
        <p:nvCxnSpPr>
          <p:cNvPr id="88" name="肘形接點 87"/>
          <p:cNvCxnSpPr>
            <a:stCxn id="79" idx="3"/>
            <a:endCxn id="63" idx="0"/>
          </p:cNvCxnSpPr>
          <p:nvPr/>
        </p:nvCxnSpPr>
        <p:spPr>
          <a:xfrm>
            <a:off x="3083797" y="774801"/>
            <a:ext cx="2286672" cy="574483"/>
          </a:xfrm>
          <a:prstGeom prst="bentConnector2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94"/>
          <p:cNvSpPr/>
          <p:nvPr/>
        </p:nvSpPr>
        <p:spPr>
          <a:xfrm>
            <a:off x="95254" y="84138"/>
            <a:ext cx="1236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itchFamily="2" charset="-120"/>
                <a:ea typeface="華康超黑體(P)" pitchFamily="2" charset="-120"/>
              </a:rPr>
              <a:t>全球</a:t>
            </a:r>
            <a:endParaRPr lang="en-US" altLang="zh-TW" sz="40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(P)" pitchFamily="2" charset="-120"/>
              <a:ea typeface="華康超黑體(P)" pitchFamily="2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itchFamily="2" charset="-120"/>
                <a:ea typeface="華康超黑體(P)" pitchFamily="2" charset="-120"/>
              </a:rPr>
              <a:t>功利</a:t>
            </a:r>
            <a:r>
              <a:rPr lang="zh-TW" altLang="en-US" sz="4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itchFamily="2" charset="-120"/>
                <a:ea typeface="華康超黑體(P)" pitchFamily="2" charset="-120"/>
              </a:rPr>
              <a:t>實用主義</a:t>
            </a:r>
            <a:endParaRPr lang="en-US" altLang="zh-TW" sz="40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(P)" pitchFamily="2" charset="-120"/>
              <a:ea typeface="華康超黑體(P)" pitchFamily="2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</a:rPr>
              <a:t>困境</a:t>
            </a:r>
            <a:endParaRPr lang="zh-TW" altLang="en-US" sz="4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132151" y="430583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/>
              <a:t>全國教學資源中心計畫</a:t>
            </a:r>
            <a:endParaRPr lang="zh-TW" altLang="en-US" sz="1600" dirty="0"/>
          </a:p>
        </p:txBody>
      </p:sp>
      <p:sp>
        <p:nvSpPr>
          <p:cNvPr id="100" name="矩形 99"/>
          <p:cNvSpPr/>
          <p:nvPr/>
        </p:nvSpPr>
        <p:spPr>
          <a:xfrm>
            <a:off x="7298449" y="2312108"/>
            <a:ext cx="14089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zh-TW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(VISTA, VILTA)</a:t>
            </a:r>
            <a:endParaRPr lang="zh-TW" altLang="en-US" sz="14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8" name="Picture 2" descr="https://sites.google.com/site/cagetw/_/rsrc/1492748951153/extra-credit/%E6%9C%AA%E5%91%BD%E5%90%8D-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2" y="2924848"/>
            <a:ext cx="782894" cy="7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443224" y="2668435"/>
            <a:ext cx="835485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Pull</a:t>
            </a:r>
          </a:p>
          <a:p>
            <a:pPr algn="ctr">
              <a:lnSpc>
                <a:spcPct val="80000"/>
              </a:lnSpc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540880" y="988994"/>
            <a:ext cx="1236386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</a:rPr>
              <a:t>自我</a:t>
            </a:r>
            <a:endParaRPr lang="en-US" altLang="zh-TW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</a:rPr>
              <a:t>奮進</a:t>
            </a:r>
            <a:endParaRPr lang="zh-TW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90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8" grpId="0" animBg="1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62" grpId="0"/>
      <p:bldP spid="33" grpId="0" animBg="1"/>
      <p:bldP spid="77" grpId="0"/>
      <p:bldP spid="95" grpId="0"/>
      <p:bldP spid="96" grpId="0"/>
      <p:bldP spid="100" grpId="0"/>
      <p:bldP spid="14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1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臺灣通識教育</a:t>
            </a:r>
            <a:endParaRPr lang="en-US" altLang="zh-TW" sz="11000" dirty="0" smtClean="0">
              <a:solidFill>
                <a:schemeClr val="tx1">
                  <a:lumMod val="50000"/>
                  <a:lumOff val="50000"/>
                </a:schemeClr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0000FF"/>
                </a:solidFill>
                <a:latin typeface="華康超黑體(P)" pitchFamily="2" charset="-120"/>
                <a:ea typeface="華康超黑體(P)" pitchFamily="2" charset="-120"/>
              </a:rPr>
              <a:t>問題</a:t>
            </a:r>
            <a:r>
              <a:rPr lang="zh-TW" altLang="en-US" sz="11000" dirty="0" smtClean="0">
                <a:solidFill>
                  <a:srgbClr val="008000"/>
                </a:solidFill>
                <a:latin typeface="華康超黑體(P)" pitchFamily="2" charset="-120"/>
                <a:ea typeface="華康超黑體(P)" pitchFamily="2" charset="-120"/>
              </a:rPr>
              <a:t>對策</a:t>
            </a:r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實踐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en-US" altLang="zh-TW" sz="9600" dirty="0" smtClean="0">
                <a:solidFill>
                  <a:schemeClr val="bg1">
                    <a:lumMod val="7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Problem</a:t>
            </a:r>
            <a:r>
              <a:rPr lang="zh-TW" altLang="en-US" sz="9600" dirty="0" smtClean="0">
                <a:solidFill>
                  <a:schemeClr val="bg1">
                    <a:lumMod val="7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9600" dirty="0" smtClean="0">
                <a:solidFill>
                  <a:schemeClr val="bg1">
                    <a:lumMod val="7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&amp;</a:t>
            </a:r>
          </a:p>
          <a:p>
            <a:pPr algn="ctr">
              <a:lnSpc>
                <a:spcPct val="80000"/>
              </a:lnSpc>
            </a:pPr>
            <a:r>
              <a:rPr lang="en-US" altLang="zh-TW" sz="9600" dirty="0" smtClean="0">
                <a:solidFill>
                  <a:schemeClr val="bg1">
                    <a:lumMod val="7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Solution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00529" y="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2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417838" y="3356992"/>
            <a:ext cx="2664296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3225757" y="3356992"/>
            <a:ext cx="2664296" cy="0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6040350" y="3356992"/>
            <a:ext cx="2664296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36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7191" y="0"/>
            <a:ext cx="9144000" cy="17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通識</a:t>
            </a:r>
            <a:r>
              <a:rPr lang="zh-TW" altLang="en-US" sz="11000" dirty="0">
                <a:solidFill>
                  <a:schemeClr val="tx1">
                    <a:lumMod val="95000"/>
                    <a:lumOff val="5000"/>
                  </a:schemeClr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教育實踐</a:t>
            </a:r>
            <a:endParaRPr lang="en-US" altLang="zh-TW" sz="11000" dirty="0">
              <a:solidFill>
                <a:schemeClr val="tx1">
                  <a:lumMod val="95000"/>
                  <a:lumOff val="5000"/>
                </a:schemeClr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704347" y="0"/>
            <a:ext cx="441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chemeClr val="bg1"/>
                </a:solidFill>
              </a:rPr>
              <a:t>31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267744" y="4585762"/>
            <a:ext cx="2142231" cy="1912324"/>
          </a:xfrm>
          <a:prstGeom prst="rect">
            <a:avLst/>
          </a:prstGeom>
          <a:solidFill>
            <a:srgbClr val="9BCDC7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9BCDC7"/>
            </a:extrusionClr>
            <a:contourClr>
              <a:srgbClr val="9BCDC7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5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團隊</a:t>
            </a:r>
            <a:endParaRPr lang="en-US" altLang="zh-TW" sz="54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 eaLnBrk="1" hangingPunct="1"/>
            <a:r>
              <a:rPr lang="zh-TW" altLang="en-US" sz="54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人才</a:t>
            </a:r>
            <a:endParaRPr lang="zh-TW" altLang="en-US" sz="5400" dirty="0">
              <a:solidFill>
                <a:srgbClr val="FFFF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412125" y="4585762"/>
            <a:ext cx="2144381" cy="1914473"/>
          </a:xfrm>
          <a:prstGeom prst="rect">
            <a:avLst/>
          </a:prstGeom>
          <a:solidFill>
            <a:srgbClr val="99CDF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99CDF1"/>
            </a:extrusionClr>
            <a:contourClr>
              <a:srgbClr val="99CDF1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5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資源</a:t>
            </a:r>
            <a:endParaRPr lang="en-US" altLang="zh-TW" sz="54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 eaLnBrk="1" hangingPunct="1"/>
            <a:r>
              <a:rPr lang="zh-TW" altLang="en-US" sz="54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制度</a:t>
            </a:r>
            <a:endParaRPr lang="zh-TW" altLang="en-US" sz="5400" dirty="0">
              <a:solidFill>
                <a:srgbClr val="FFFF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339933" y="2636912"/>
            <a:ext cx="2144381" cy="1914472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5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核心</a:t>
            </a:r>
            <a:endParaRPr lang="en-US" altLang="zh-TW" sz="54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 eaLnBrk="1" hangingPunct="1"/>
            <a:r>
              <a:rPr lang="zh-TW" altLang="en-US" sz="54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理念</a:t>
            </a:r>
            <a:endParaRPr lang="zh-TW" altLang="en-US" sz="5400" dirty="0">
              <a:solidFill>
                <a:srgbClr val="FFFF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" name="直線圖說文字 1 (無框線) 1"/>
          <p:cNvSpPr/>
          <p:nvPr/>
        </p:nvSpPr>
        <p:spPr>
          <a:xfrm>
            <a:off x="6444208" y="1851378"/>
            <a:ext cx="2088232" cy="792088"/>
          </a:xfrm>
          <a:prstGeom prst="callout1">
            <a:avLst>
              <a:gd name="adj1" fmla="val 50641"/>
              <a:gd name="adj2" fmla="val -535"/>
              <a:gd name="adj3" fmla="val 73844"/>
              <a:gd name="adj4" fmla="val -22137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校長支持通識理念</a:t>
            </a: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建佈校務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規劃藍圖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直線圖說文字 1 (無框線) 8"/>
          <p:cNvSpPr/>
          <p:nvPr/>
        </p:nvSpPr>
        <p:spPr>
          <a:xfrm>
            <a:off x="217184" y="3594148"/>
            <a:ext cx="2088232" cy="792088"/>
          </a:xfrm>
          <a:prstGeom prst="callout1">
            <a:avLst>
              <a:gd name="adj1" fmla="val 61711"/>
              <a:gd name="adj2" fmla="val 96038"/>
              <a:gd name="adj3" fmla="val 91239"/>
              <a:gd name="adj4" fmla="val 108627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通識菁英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執行</a:t>
            </a: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團隊</a:t>
            </a: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培養熱血基層人才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直線圖說文字 1 (無框線) 9"/>
          <p:cNvSpPr/>
          <p:nvPr/>
        </p:nvSpPr>
        <p:spPr>
          <a:xfrm>
            <a:off x="6948264" y="3356992"/>
            <a:ext cx="2088232" cy="792088"/>
          </a:xfrm>
          <a:prstGeom prst="callout1">
            <a:avLst>
              <a:gd name="adj1" fmla="val 58548"/>
              <a:gd name="adj2" fmla="val 1265"/>
              <a:gd name="adj3" fmla="val 95984"/>
              <a:gd name="adj4" fmla="val -12539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爭取內外教學資源</a:t>
            </a: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建構通識永續制度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71435" y="168777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向心力</a:t>
            </a:r>
            <a:endParaRPr lang="zh-TW" altLang="en-US" sz="28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99592" y="597486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執行力</a:t>
            </a:r>
            <a:endParaRPr lang="zh-TW" altLang="en-US" sz="28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020271" y="597486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永續力</a:t>
            </a:r>
            <a:endParaRPr lang="zh-TW" altLang="en-US" sz="28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20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153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4" grpId="0" animBg="1"/>
      <p:bldP spid="5" grpId="0" animBg="1"/>
      <p:bldP spid="6" grpId="0" animBg="1"/>
      <p:bldP spid="2" grpId="0" animBg="1"/>
      <p:bldP spid="9" grpId="0" animBg="1"/>
      <p:bldP spid="10" grpId="0" animBg="1"/>
      <p:bldP spid="8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3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solidFill>
                  <a:schemeClr val="bg1"/>
                </a:solidFill>
                <a:latin typeface="華康超黑體(P)" pitchFamily="2" charset="-120"/>
                <a:ea typeface="華康超黑體(P)" pitchFamily="2" charset="-120"/>
              </a:rPr>
              <a:t>實踐通識教育</a:t>
            </a:r>
            <a:endParaRPr lang="en-US" altLang="zh-TW" sz="11000" dirty="0" smtClean="0">
              <a:solidFill>
                <a:schemeClr val="bg1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chemeClr val="bg1"/>
                </a:solidFill>
                <a:latin typeface="華康超黑體(P)" pitchFamily="2" charset="-120"/>
                <a:ea typeface="華康超黑體(P)" pitchFamily="2" charset="-120"/>
              </a:rPr>
              <a:t>基本核心價值</a:t>
            </a:r>
            <a:endParaRPr lang="en-US" altLang="zh-TW" sz="11000" dirty="0" smtClean="0">
              <a:solidFill>
                <a:schemeClr val="bg1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45541" r="21606" b="16400"/>
          <a:stretch/>
        </p:blipFill>
        <p:spPr>
          <a:xfrm>
            <a:off x="-36512" y="3789040"/>
            <a:ext cx="5112568" cy="3068960"/>
          </a:xfrm>
          <a:prstGeom prst="rect">
            <a:avLst/>
          </a:prstGeom>
        </p:spPr>
      </p:pic>
      <p:pic>
        <p:nvPicPr>
          <p:cNvPr id="33796" name="Picture 4" descr="「macintosh」的圖片搜尋結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6046"/>
          <a:stretch/>
        </p:blipFill>
        <p:spPr bwMode="auto">
          <a:xfrm>
            <a:off x="5116834" y="3789040"/>
            <a:ext cx="4032447" cy="30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00529" y="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805" y="3327375"/>
            <a:ext cx="346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latin typeface="Garamond" panose="02020404030301010803" pitchFamily="18" charset="0"/>
                <a:ea typeface="STSong" panose="02010600040101010101" pitchFamily="2" charset="-122"/>
              </a:rPr>
              <a:t>My Life in Harvard College</a:t>
            </a:r>
            <a:endParaRPr lang="zh-TW" altLang="en-US" sz="2400" dirty="0">
              <a:latin typeface="Garamond" panose="02020404030301010803" pitchFamily="18" charset="0"/>
              <a:ea typeface="STSong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52320" y="3327375"/>
            <a:ext cx="1660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latin typeface="Garamond" panose="02020404030301010803" pitchFamily="18" charset="0"/>
                <a:ea typeface="STSong" panose="02010600040101010101" pitchFamily="2" charset="-122"/>
              </a:rPr>
              <a:t>Typography</a:t>
            </a:r>
            <a:endParaRPr lang="zh-TW" altLang="en-US" sz="2400" dirty="0">
              <a:latin typeface="Garamond" panose="02020404030301010803" pitchFamily="18" charset="0"/>
              <a:ea typeface="STSong" panose="02010600040101010101" pitchFamily="2" charset="-122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3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通識引領科技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跨域</a:t>
            </a:r>
            <a:r>
              <a:rPr lang="zh-TW" altLang="en-US" sz="11000" dirty="0">
                <a:solidFill>
                  <a:srgbClr val="FF00FF"/>
                </a:solidFill>
                <a:latin typeface="華康超黑體(P)" pitchFamily="2" charset="-120"/>
                <a:ea typeface="華康超黑體(P)" pitchFamily="2" charset="-120"/>
              </a:rPr>
              <a:t>反思</a:t>
            </a:r>
            <a:r>
              <a:rPr lang="zh-TW" altLang="en-US" sz="11000" dirty="0" smtClean="0">
                <a:solidFill>
                  <a:srgbClr val="0000FF"/>
                </a:solidFill>
                <a:latin typeface="華康超黑體(P)" pitchFamily="2" charset="-120"/>
                <a:ea typeface="華康超黑體(P)" pitchFamily="2" charset="-120"/>
              </a:rPr>
              <a:t>創造</a:t>
            </a:r>
            <a:endParaRPr lang="en-US" altLang="zh-TW" sz="11000" dirty="0" smtClean="0">
              <a:solidFill>
                <a:srgbClr val="FF00FF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76672" y="418101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華康中黑體(P)" panose="02010600010101010101" pitchFamily="2" charset="-120"/>
                <a:ea typeface="華康中黑體(P)" panose="02010600010101010101" pitchFamily="2" charset="-120"/>
              </a:rPr>
              <a:t>張忠謀</a:t>
            </a:r>
            <a:endParaRPr lang="zh-TW" altLang="en-US" sz="2000" dirty="0"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87824" y="386196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『</a:t>
            </a:r>
            <a:r>
              <a:rPr lang="zh-TW" altLang="en-US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可</a:t>
            </a:r>
            <a:r>
              <a:rPr lang="zh-TW" altLang="en-US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帶走的</a:t>
            </a:r>
            <a:r>
              <a:rPr lang="zh-TW" altLang="en-US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盛宴</a:t>
            </a:r>
            <a:r>
              <a:rPr lang="en-US" altLang="zh-TW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』</a:t>
            </a:r>
            <a:endParaRPr lang="zh-TW" altLang="en-US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84168" y="6444044"/>
            <a:ext cx="2435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Steve Jobs &amp; Macintosh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21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996770" y="3365191"/>
            <a:ext cx="3018755" cy="488870"/>
            <a:chOff x="4114303" y="3300170"/>
            <a:chExt cx="3018755" cy="488870"/>
          </a:xfrm>
        </p:grpSpPr>
        <p:sp>
          <p:nvSpPr>
            <p:cNvPr id="17" name="矩形 16"/>
            <p:cNvSpPr/>
            <p:nvPr/>
          </p:nvSpPr>
          <p:spPr>
            <a:xfrm>
              <a:off x="4114303" y="3300170"/>
              <a:ext cx="2839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楷書體W5(P)" panose="02010600010101010101" pitchFamily="2" charset="-120"/>
                  <a:cs typeface="Arial" panose="020B0604020202020204" pitchFamily="34" charset="0"/>
                </a:rPr>
                <a:t>“Stay hungry, stay foolish”</a:t>
              </a:r>
              <a:endPara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華康楷書體W5(P)" panose="02010600010101010101" pitchFamily="2" charset="-120"/>
                <a:cs typeface="Arial" panose="020B0604020202020204" pitchFamily="34" charset="0"/>
              </a:endParaRPr>
            </a:p>
          </p:txBody>
        </p:sp>
        <p:cxnSp>
          <p:nvCxnSpPr>
            <p:cNvPr id="4" name="直線接點 3"/>
            <p:cNvCxnSpPr>
              <a:endCxn id="33796" idx="0"/>
            </p:cNvCxnSpPr>
            <p:nvPr/>
          </p:nvCxnSpPr>
          <p:spPr>
            <a:xfrm>
              <a:off x="6810043" y="3566689"/>
              <a:ext cx="323015" cy="22235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026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uiExpand="1" build="p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大學培育通才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不能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只有專業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0000FF"/>
                </a:solidFill>
                <a:latin typeface="華康超黑體(P)" pitchFamily="2" charset="-120"/>
                <a:ea typeface="華康超黑體(P)" pitchFamily="2" charset="-120"/>
              </a:rPr>
              <a:t>素養</a:t>
            </a:r>
            <a:r>
              <a:rPr lang="zh-TW" altLang="en-US" sz="11000" dirty="0" smtClean="0">
                <a:solidFill>
                  <a:srgbClr val="008000"/>
                </a:solidFill>
                <a:latin typeface="華康超黑體(P)" pitchFamily="2" charset="-120"/>
                <a:ea typeface="華康超黑體(P)" pitchFamily="2" charset="-120"/>
              </a:rPr>
              <a:t>基本能力</a:t>
            </a:r>
            <a:endParaRPr lang="en-US" altLang="zh-TW" sz="11000" dirty="0" smtClean="0">
              <a:solidFill>
                <a:srgbClr val="00800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高教核心價值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22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424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9144000" cy="178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超黑體(P)" pitchFamily="2" charset="-120"/>
                <a:ea typeface="華康超黑體(P)" pitchFamily="2" charset="-120"/>
                <a:cs typeface="+mn-cs"/>
              </a:rPr>
              <a:t>專業</a:t>
            </a:r>
            <a:r>
              <a:rPr kumimoji="1" lang="zh-TW" altLang="en-US" sz="8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超黑體(P)" pitchFamily="2" charset="-120"/>
                <a:ea typeface="華康超黑體(P)" pitchFamily="2" charset="-120"/>
                <a:cs typeface="+mn-cs"/>
              </a:rPr>
              <a:t> </a:t>
            </a:r>
            <a:r>
              <a:rPr kumimoji="1" lang="en-US" altLang="zh-TW" sz="1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超黑體(P)" pitchFamily="2" charset="-120"/>
                <a:ea typeface="華康超黑體(P)" pitchFamily="2" charset="-120"/>
                <a:cs typeface="+mn-cs"/>
              </a:rPr>
              <a:t>vs</a:t>
            </a:r>
            <a:r>
              <a:rPr kumimoji="1" lang="zh-TW" altLang="en-US" sz="8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超黑體(P)" pitchFamily="2" charset="-120"/>
                <a:ea typeface="華康超黑體(P)" pitchFamily="2" charset="-120"/>
                <a:cs typeface="+mn-cs"/>
              </a:rPr>
              <a:t> </a:t>
            </a:r>
            <a:r>
              <a:rPr kumimoji="1" lang="zh-TW" alt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超黑體(P)" pitchFamily="2" charset="-120"/>
                <a:ea typeface="華康超黑體(P)" pitchFamily="2" charset="-120"/>
                <a:cs typeface="+mn-cs"/>
              </a:rPr>
              <a:t>多元</a:t>
            </a:r>
            <a:endParaRPr kumimoji="1" lang="en-US" altLang="zh-TW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超黑體(P)" pitchFamily="2" charset="-120"/>
              <a:ea typeface="華康超黑體(P)" pitchFamily="2" charset="-120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800531" y="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3796" name="Picture 4" descr="https://upload.wikimedia.org/wikipedia/commons/thumb/c/c6/All_Gizah_Pyramids-3.jpg/1024px-All_Gizah_Pyramids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2596" r="1794"/>
          <a:stretch/>
        </p:blipFill>
        <p:spPr bwMode="auto">
          <a:xfrm>
            <a:off x="0" y="1940735"/>
            <a:ext cx="7309320" cy="4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4" y="4911385"/>
            <a:ext cx="117155" cy="328566"/>
          </a:xfrm>
          <a:prstGeom prst="rect">
            <a:avLst/>
          </a:prstGeom>
        </p:spPr>
      </p:pic>
      <p:pic>
        <p:nvPicPr>
          <p:cNvPr id="33798" name="Picture 6" descr="https://upload.wikimedia.org/wikipedia/commons/thumb/2/28/Louxor_obelisk_Paris_dsc00780.jpg/320px-Louxor_obelisk_Paris_dsc007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22" y="1941767"/>
            <a:ext cx="1754978" cy="49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1945449"/>
            <a:ext cx="1158875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新細明體" panose="02020500000000000000" pitchFamily="18" charset="-120"/>
                <a:cs typeface="+mn-cs"/>
              </a:rPr>
              <a:t>W</a:t>
            </a:r>
            <a:r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新細明體" panose="02020500000000000000" pitchFamily="18" charset="-120"/>
                <a:cs typeface="+mn-cs"/>
              </a:rPr>
              <a:t>IKIPEDI</a:t>
            </a: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新細明體" panose="02020500000000000000" pitchFamily="18" charset="-120"/>
                <a:cs typeface="+mn-cs"/>
              </a:rPr>
              <a:t>A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769480" y="6139920"/>
            <a:ext cx="10310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楷書體W5(P)" panose="02010600010101010101" pitchFamily="2" charset="-120"/>
                <a:ea typeface="華康楷書體W5(P)" panose="02010600010101010101" pitchFamily="2" charset="-120"/>
                <a:cs typeface="+mn-cs"/>
              </a:rPr>
              <a:t>方尖碑</a:t>
            </a:r>
            <a:endParaRPr kumimoji="1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楷書體W5(P)" panose="02010600010101010101" pitchFamily="2" charset="-120"/>
              <a:ea typeface="華康楷書體W5(P)" panose="02010600010101010101" pitchFamily="2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solidFill>
                  <a:srgbClr val="FFFF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Obelisk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574877" y="5822974"/>
            <a:ext cx="2159566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楷書體W5(P)" panose="02010600010101010101" pitchFamily="2" charset="-120"/>
                <a:ea typeface="華康楷書體W5(P)" panose="02010600010101010101" pitchFamily="2" charset="-120"/>
                <a:cs typeface="+mn-cs"/>
              </a:rPr>
              <a:t>底面積決定高度</a:t>
            </a:r>
            <a:endParaRPr kumimoji="1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楷書體W5(P)" panose="02010600010101010101" pitchFamily="2" charset="-120"/>
              <a:ea typeface="華康楷書體W5(P)" panose="02010600010101010101" pitchFamily="2" charset="-120"/>
              <a:cs typeface="+mn-cs"/>
            </a:endParaRPr>
          </a:p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楷書體W5(P)" panose="02010600010101010101" pitchFamily="2" charset="-120"/>
                <a:ea typeface="華康楷書體W5(P)" panose="02010600010101010101" pitchFamily="2" charset="-120"/>
                <a:cs typeface="+mn-cs"/>
              </a:rPr>
              <a:t>通識力加值人生</a:t>
            </a:r>
            <a:endParaRPr kumimoji="1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楷書體W5(P)" panose="02010600010101010101" pitchFamily="2" charset="-120"/>
              <a:ea typeface="華康楷書體W5(P)" panose="02010600010101010101" pitchFamily="2" charset="-120"/>
              <a:cs typeface="+mn-c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7077562" y="2016690"/>
            <a:ext cx="1114460" cy="4830535"/>
            <a:chOff x="7077562" y="2016690"/>
            <a:chExt cx="1114460" cy="4830535"/>
          </a:xfrm>
        </p:grpSpPr>
        <p:cxnSp>
          <p:nvCxnSpPr>
            <p:cNvPr id="5" name="直線接點 4"/>
            <p:cNvCxnSpPr>
              <a:endCxn id="2" idx="0"/>
            </p:cNvCxnSpPr>
            <p:nvPr/>
          </p:nvCxnSpPr>
          <p:spPr>
            <a:xfrm flipH="1">
              <a:off x="7077562" y="2016690"/>
              <a:ext cx="1114460" cy="2894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7077562" y="5239951"/>
              <a:ext cx="691917" cy="1607274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241518" y="2115659"/>
            <a:ext cx="11079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金字塔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23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938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8" grpId="0"/>
      <p:bldP spid="9" grpId="0"/>
      <p:bldP spid="10" grpId="0" uiExpand="1" build="p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24682" b="10266"/>
          <a:stretch/>
        </p:blipFill>
        <p:spPr>
          <a:xfrm>
            <a:off x="-2274" y="0"/>
            <a:ext cx="9182786" cy="6957392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20688"/>
            <a:ext cx="9144000" cy="115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唵</a:t>
            </a:r>
            <a:r>
              <a:rPr lang="zh-TW" altLang="en-US" sz="3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嘛呢叭咪吽</a:t>
            </a:r>
            <a:endParaRPr lang="en-US" altLang="zh-TW" sz="32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唵</a:t>
            </a:r>
            <a:r>
              <a:rPr lang="zh-TW" altLang="en-US" sz="3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嘛呢叭咪</a:t>
            </a:r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牛</a:t>
            </a:r>
          </a:p>
        </p:txBody>
      </p:sp>
      <p:sp>
        <p:nvSpPr>
          <p:cNvPr id="12" name="矩形 11"/>
          <p:cNvSpPr/>
          <p:nvPr/>
        </p:nvSpPr>
        <p:spPr>
          <a:xfrm>
            <a:off x="3815287" y="3212976"/>
            <a:ext cx="1547664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36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anose="02020603050405020304" pitchFamily="18" charset="0"/>
              </a:rPr>
              <a:t>西藏</a:t>
            </a:r>
            <a:endParaRPr lang="en-US" altLang="zh-TW" sz="3600" dirty="0" smtClean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anose="02020603050405020304" pitchFamily="18" charset="0"/>
              </a:rPr>
              <a:t>喇嘛</a:t>
            </a:r>
            <a:endParaRPr lang="en-US" altLang="zh-TW" sz="3600" dirty="0" smtClean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anose="02020603050405020304" pitchFamily="18" charset="0"/>
              </a:rPr>
              <a:t>老婦</a:t>
            </a:r>
            <a:endParaRPr lang="en-US" altLang="zh-TW" sz="3600" dirty="0" smtClean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anose="02020603050405020304" pitchFamily="18" charset="0"/>
              </a:rPr>
              <a:t>修行</a:t>
            </a:r>
            <a:endParaRPr lang="en-US" altLang="zh-TW" sz="36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" name="三十二角星形 3"/>
          <p:cNvSpPr/>
          <p:nvPr/>
        </p:nvSpPr>
        <p:spPr>
          <a:xfrm>
            <a:off x="1506720" y="3037896"/>
            <a:ext cx="288032" cy="288032"/>
          </a:xfrm>
          <a:prstGeom prst="star32">
            <a:avLst>
              <a:gd name="adj" fmla="val 1637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07504" y="653637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solidFill>
                  <a:schemeClr val="bg1"/>
                </a:solidFill>
              </a:rPr>
              <a:t>西藏米林旅遊局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三十二角星形 14"/>
          <p:cNvSpPr/>
          <p:nvPr/>
        </p:nvSpPr>
        <p:spPr>
          <a:xfrm>
            <a:off x="1506720" y="3068960"/>
            <a:ext cx="288032" cy="288032"/>
          </a:xfrm>
          <a:prstGeom prst="star32">
            <a:avLst>
              <a:gd name="adj" fmla="val 1637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896" y="3933056"/>
            <a:ext cx="1182864" cy="177604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66" y="3933056"/>
            <a:ext cx="1461318" cy="182483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ea typeface="華康超明體(P)" panose="02010600010101010101" pitchFamily="2" charset="-120"/>
              </a:rPr>
              <a:pPr algn="ctr"/>
              <a:t>24</a:t>
            </a:fld>
            <a:endParaRPr lang="en-US" altLang="zh-TW" dirty="0"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90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4" grpId="0" animBg="1"/>
      <p:bldP spid="4" grpId="1" animBg="1"/>
      <p:bldP spid="5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encil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8201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2952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52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 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以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教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育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彩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繪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臺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灣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的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未</a:t>
            </a:r>
            <a:r>
              <a:rPr kumimoji="1" lang="zh-TW" altLang="en-US" sz="5200" b="0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華康超明體(P)" pitchFamily="2" charset="-120"/>
                <a:cs typeface="+mn-cs"/>
              </a:rPr>
              <a:t>來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超明體(P)" panose="02010600010101010101" pitchFamily="2" charset="-120"/>
                <a:ea typeface="華康超明體(P)" panose="02010600010101010101" pitchFamily="2" charset="-120"/>
                <a:cs typeface="+mn-cs"/>
              </a:rPr>
              <a:t>人才是邁向頂尖的唯一關鍵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485900" y="614363"/>
            <a:ext cx="6199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華康超明體(P)" panose="02010600010101010101" pitchFamily="2" charset="-120"/>
                <a:ea typeface="華康超明體(P)" panose="02010600010101010101" pitchFamily="2" charset="-120"/>
                <a:cs typeface="+mn-cs"/>
              </a:rPr>
              <a:t>Human resource is critical to achieve the university excellence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2605088" y="6484938"/>
            <a:ext cx="406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1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anose="02020603050405020304" pitchFamily="18" charset="0"/>
                <a:ea typeface="華康超明體(P)" panose="02010600010101010101" pitchFamily="2" charset="-120"/>
                <a:cs typeface="+mn-cs"/>
              </a:rPr>
              <a:t>Education brings Taiwan a colorful future</a:t>
            </a:r>
          </a:p>
        </p:txBody>
      </p:sp>
      <p:sp>
        <p:nvSpPr>
          <p:cNvPr id="40967" name="Text Box 17"/>
          <p:cNvSpPr txBox="1">
            <a:spLocks noChangeArrowheads="1"/>
          </p:cNvSpPr>
          <p:nvPr/>
        </p:nvSpPr>
        <p:spPr bwMode="auto">
          <a:xfrm>
            <a:off x="8800532" y="0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 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768470" y="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chemeClr val="bg1"/>
                </a:solidFill>
              </a:rPr>
              <a:t> 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52" grpId="0" animBg="1"/>
      <p:bldP spid="53253" grpId="0"/>
      <p:bldP spid="532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臺灣通識教育</a:t>
            </a:r>
            <a:endParaRPr lang="en-US" altLang="zh-TW" sz="11000" dirty="0" smtClean="0">
              <a:solidFill>
                <a:schemeClr val="tx1">
                  <a:lumMod val="50000"/>
                  <a:lumOff val="50000"/>
                </a:schemeClr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長期深耕</a:t>
            </a:r>
            <a:r>
              <a:rPr lang="zh-TW" altLang="en-US" sz="11000" dirty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有成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面臨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重大困境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功利實用主義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655564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3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379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教部確立</a:t>
            </a:r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目標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獎勵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通識教學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評鑑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帶領方向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鞏固</a:t>
            </a:r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通識中心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655564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4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5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en-US" altLang="zh-TW" sz="110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Goal</a:t>
            </a:r>
            <a:endParaRPr lang="en-US" altLang="zh-TW" sz="11000" dirty="0">
              <a:solidFill>
                <a:srgbClr val="C00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en-US" altLang="zh-TW" sz="11000" dirty="0" smtClean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Pull</a:t>
            </a:r>
          </a:p>
          <a:p>
            <a:pPr algn="ctr"/>
            <a:r>
              <a:rPr lang="en-US" altLang="zh-TW" sz="11000" dirty="0" smtClean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Push</a:t>
            </a:r>
          </a:p>
          <a:p>
            <a:pPr algn="ctr"/>
            <a:r>
              <a:rPr lang="en-US" altLang="zh-TW" sz="110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Base</a:t>
            </a:r>
            <a:endParaRPr lang="en-US" altLang="zh-TW" sz="110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pic>
        <p:nvPicPr>
          <p:cNvPr id="1026" name="Picture 2" descr="ãhelp hand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74" y="1519214"/>
            <a:ext cx="56166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2"/>
          <p:cNvSpPr>
            <a:spLocks noChangeArrowheads="1"/>
          </p:cNvSpPr>
          <p:nvPr/>
        </p:nvSpPr>
        <p:spPr bwMode="auto">
          <a:xfrm>
            <a:off x="4728542" y="4789051"/>
            <a:ext cx="2727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兄弟登山 相互</a:t>
            </a:r>
            <a:r>
              <a:rPr lang="zh-TW" altLang="en-US" sz="24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扶持</a:t>
            </a:r>
            <a:endParaRPr lang="en-US" altLang="zh-TW" sz="24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6" name="矩形 32"/>
          <p:cNvSpPr>
            <a:spLocks noChangeArrowheads="1"/>
          </p:cNvSpPr>
          <p:nvPr/>
        </p:nvSpPr>
        <p:spPr bwMode="auto">
          <a:xfrm>
            <a:off x="1940589" y="1556792"/>
            <a:ext cx="2727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風雨如晦 雞鳴不已</a:t>
            </a:r>
            <a:endParaRPr lang="en-US" altLang="zh-TW" sz="2400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082" y="9467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endParaRPr lang="en-US" altLang="zh-TW" sz="11000" dirty="0">
              <a:solidFill>
                <a:schemeClr val="bg1">
                  <a:lumMod val="95000"/>
                </a:schemeClr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en-US" altLang="zh-TW" sz="11000" dirty="0" smtClean="0">
                <a:solidFill>
                  <a:schemeClr val="bg1">
                    <a:lumMod val="9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Pull</a:t>
            </a:r>
          </a:p>
          <a:p>
            <a:pPr algn="ctr"/>
            <a:r>
              <a:rPr lang="en-US" altLang="zh-TW" sz="11000" dirty="0" smtClean="0">
                <a:solidFill>
                  <a:schemeClr val="bg1">
                    <a:lumMod val="95000"/>
                  </a:schemeClr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Push</a:t>
            </a:r>
          </a:p>
          <a:p>
            <a:pPr algn="ctr"/>
            <a:endParaRPr lang="en-US" altLang="zh-TW" sz="11000" dirty="0">
              <a:solidFill>
                <a:schemeClr val="bg1">
                  <a:lumMod val="95000"/>
                </a:schemeClr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5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188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5" grpId="0" uiExpand="1" build="p"/>
      <p:bldP spid="6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4"/>
          <p:cNvSpPr>
            <a:spLocks/>
          </p:cNvSpPr>
          <p:nvPr/>
        </p:nvSpPr>
        <p:spPr bwMode="auto">
          <a:xfrm>
            <a:off x="2555776" y="836712"/>
            <a:ext cx="6408712" cy="4380270"/>
          </a:xfrm>
          <a:prstGeom prst="roundRect">
            <a:avLst>
              <a:gd name="adj" fmla="val 915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  <a:prstDash val="solid"/>
            <a:miter lim="0"/>
            <a:headEnd/>
            <a:tailEnd/>
          </a:ln>
        </p:spPr>
        <p:txBody>
          <a:bodyPr wrap="none" lIns="35717" tIns="35717" rIns="35717" bIns="35717" anchor="b" anchorCtr="0"/>
          <a:lstStyle/>
          <a:p>
            <a:pPr algn="r" defTabSz="411163" eaLnBrk="1" hangingPunct="1"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各</a:t>
            </a:r>
            <a:r>
              <a:rPr lang="zh-TW" altLang="en-US" sz="2800" baseline="300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校 </a:t>
            </a:r>
            <a:endParaRPr lang="zh-TW" altLang="zh-TW" sz="2800" dirty="0">
              <a:solidFill>
                <a:srgbClr val="C00000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2843807" y="1124719"/>
            <a:ext cx="2736304" cy="57606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solidFill>
                  <a:schemeClr val="bg1"/>
                </a:solidFill>
                <a:latin typeface="Arial" charset="0"/>
                <a:ea typeface="華康超明體(P)" pitchFamily="2" charset="-120"/>
              </a:rPr>
              <a:t>校務評鑑指標</a:t>
            </a:r>
            <a:endParaRPr lang="zh-TW" altLang="en-US" sz="2800" dirty="0">
              <a:solidFill>
                <a:schemeClr val="bg1"/>
              </a:solidFill>
              <a:latin typeface="Arial" charset="0"/>
              <a:ea typeface="華康超明體(P)" pitchFamily="2" charset="-120"/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843807" y="3284959"/>
            <a:ext cx="2736304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傑出通識教師獎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sp>
        <p:nvSpPr>
          <p:cNvPr id="8" name="AutoShape 64"/>
          <p:cNvSpPr>
            <a:spLocks/>
          </p:cNvSpPr>
          <p:nvPr/>
        </p:nvSpPr>
        <p:spPr bwMode="auto">
          <a:xfrm>
            <a:off x="1432482" y="2793454"/>
            <a:ext cx="691246" cy="1557383"/>
          </a:xfrm>
          <a:prstGeom prst="roundRect">
            <a:avLst>
              <a:gd name="adj" fmla="val 9159"/>
            </a:avLst>
          </a:prstGeom>
          <a:solidFill>
            <a:schemeClr val="bg1">
              <a:lumMod val="95000"/>
            </a:schemeClr>
          </a:solidFill>
          <a:ln w="38100" cmpd="thickThin">
            <a:solidFill>
              <a:srgbClr val="C00000"/>
            </a:solidFill>
            <a:prstDash val="solid"/>
            <a:miter lim="0"/>
            <a:headEnd/>
            <a:tailEnd/>
          </a:ln>
          <a:effectLst>
            <a:outerShdw blurRad="50800" dist="101600" dir="2700000" algn="tl" rotWithShape="0">
              <a:prstClr val="black">
                <a:alpha val="32000"/>
              </a:prstClr>
            </a:outerShdw>
          </a:effectLst>
        </p:spPr>
        <p:txBody>
          <a:bodyPr wrap="none" lIns="35717" tIns="35717" rIns="35717" bIns="35717" anchor="ctr" anchorCtr="0"/>
          <a:lstStyle/>
          <a:p>
            <a:pPr algn="ctr" defTabSz="411163" eaLnBrk="1" hangingPunct="1"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教</a:t>
            </a:r>
            <a:endParaRPr lang="en-US" altLang="zh-TW" sz="2800" dirty="0" smtClean="0">
              <a:solidFill>
                <a:srgbClr val="C00000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 algn="ctr" defTabSz="411163" eaLnBrk="1" hangingPunct="1"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育</a:t>
            </a:r>
            <a:endParaRPr lang="en-US" altLang="zh-TW" sz="2800" dirty="0" smtClean="0">
              <a:solidFill>
                <a:srgbClr val="C00000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 algn="ctr" defTabSz="411163" eaLnBrk="1" hangingPunct="1"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部</a:t>
            </a:r>
            <a:endParaRPr lang="zh-TW" altLang="zh-TW" sz="2800" dirty="0">
              <a:solidFill>
                <a:srgbClr val="C00000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21" name="AutoShape 64"/>
          <p:cNvSpPr>
            <a:spLocks/>
          </p:cNvSpPr>
          <p:nvPr/>
        </p:nvSpPr>
        <p:spPr bwMode="auto">
          <a:xfrm>
            <a:off x="2771800" y="5965295"/>
            <a:ext cx="2376758" cy="576064"/>
          </a:xfrm>
          <a:prstGeom prst="roundRect">
            <a:avLst>
              <a:gd name="adj" fmla="val 9159"/>
            </a:avLst>
          </a:prstGeom>
          <a:solidFill>
            <a:srgbClr val="E7FFFF"/>
          </a:solidFill>
          <a:ln w="19050">
            <a:solidFill>
              <a:srgbClr val="3333CC"/>
            </a:solidFill>
            <a:prstDash val="solid"/>
            <a:miter lim="0"/>
            <a:headEnd/>
            <a:tailEnd/>
          </a:ln>
          <a:effectLst>
            <a:outerShdw blurRad="50800" dist="101600" dir="2700000" algn="tl" rotWithShape="0">
              <a:prstClr val="black">
                <a:alpha val="32000"/>
              </a:prstClr>
            </a:outerShdw>
          </a:effectLst>
        </p:spPr>
        <p:txBody>
          <a:bodyPr wrap="none" lIns="35717" tIns="35717" rIns="35717" bIns="35717" anchor="ctr" anchorCtr="0"/>
          <a:lstStyle/>
          <a:p>
            <a:pPr algn="ctr" defTabSz="411163" eaLnBrk="1" hangingPunct="1">
              <a:defRPr/>
            </a:pPr>
            <a:r>
              <a:rPr lang="zh-TW" altLang="en-US" sz="2800" dirty="0" smtClean="0">
                <a:solidFill>
                  <a:srgbClr val="3333CC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通識教育學會</a:t>
            </a:r>
            <a:endParaRPr lang="zh-TW" altLang="zh-TW" sz="2800" dirty="0">
              <a:solidFill>
                <a:srgbClr val="3333CC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6012159" y="2204839"/>
            <a:ext cx="2736304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solidFill>
                  <a:srgbClr val="008000"/>
                </a:solidFill>
                <a:latin typeface="Arial" charset="0"/>
                <a:ea typeface="華康超明體(P)" pitchFamily="2" charset="-120"/>
              </a:rPr>
              <a:t>通識榮譽獎章</a:t>
            </a:r>
            <a:endParaRPr lang="zh-TW" altLang="en-US" sz="2800" dirty="0">
              <a:solidFill>
                <a:srgbClr val="008000"/>
              </a:solidFill>
              <a:latin typeface="Arial" charset="0"/>
              <a:ea typeface="華康超明體(P)" pitchFamily="2" charset="-120"/>
            </a:endParaRPr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5880670" y="5965295"/>
            <a:ext cx="3044343" cy="576064"/>
          </a:xfrm>
          <a:prstGeom prst="rect">
            <a:avLst/>
          </a:prstGeom>
          <a:solidFill>
            <a:srgbClr val="E7E7FF"/>
          </a:solidFill>
          <a:ln w="31750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solidFill>
                  <a:srgbClr val="6600CC"/>
                </a:solidFill>
                <a:latin typeface="Arial" charset="0"/>
                <a:ea typeface="華康超明體(P)" pitchFamily="2" charset="-120"/>
              </a:rPr>
              <a:t>通識教育精進計畫</a:t>
            </a:r>
            <a:endParaRPr lang="zh-TW" altLang="en-US" sz="2800" dirty="0">
              <a:solidFill>
                <a:srgbClr val="6600CC"/>
              </a:solidFill>
              <a:latin typeface="Arial" charset="0"/>
              <a:ea typeface="華康超明體(P)" pitchFamily="2" charset="-120"/>
            </a:endParaRPr>
          </a:p>
        </p:txBody>
      </p:sp>
      <p:sp>
        <p:nvSpPr>
          <p:cNvPr id="34" name="Rectangle 26"/>
          <p:cNvSpPr>
            <a:spLocks noChangeArrowheads="1"/>
          </p:cNvSpPr>
          <p:nvPr/>
        </p:nvSpPr>
        <p:spPr bwMode="auto">
          <a:xfrm>
            <a:off x="2843807" y="4365079"/>
            <a:ext cx="2736304" cy="576064"/>
          </a:xfrm>
          <a:prstGeom prst="rect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101600" dist="1016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solidFill>
                  <a:schemeClr val="bg1"/>
                </a:solidFill>
                <a:latin typeface="Arial" charset="0"/>
                <a:ea typeface="華康超明體(P)" pitchFamily="2" charset="-120"/>
              </a:rPr>
              <a:t>納入深耕指標</a:t>
            </a:r>
            <a:endParaRPr lang="zh-TW" altLang="en-US" sz="2800" dirty="0">
              <a:solidFill>
                <a:schemeClr val="bg1"/>
              </a:solidFill>
              <a:latin typeface="Arial" charset="0"/>
              <a:ea typeface="華康超明體(P)" pitchFamily="2" charset="-120"/>
            </a:endParaRPr>
          </a:p>
        </p:txBody>
      </p:sp>
      <p:cxnSp>
        <p:nvCxnSpPr>
          <p:cNvPr id="38" name="肘形接點 37"/>
          <p:cNvCxnSpPr>
            <a:stCxn id="7" idx="3"/>
            <a:endCxn id="26" idx="2"/>
          </p:cNvCxnSpPr>
          <p:nvPr/>
        </p:nvCxnSpPr>
        <p:spPr>
          <a:xfrm flipV="1">
            <a:off x="5580111" y="2780903"/>
            <a:ext cx="1800200" cy="792088"/>
          </a:xfrm>
          <a:prstGeom prst="bentConnector2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AutoShape 19"/>
          <p:cNvCxnSpPr>
            <a:cxnSpLocks noChangeShapeType="1"/>
            <a:stCxn id="21" idx="3"/>
            <a:endCxn id="32" idx="1"/>
          </p:cNvCxnSpPr>
          <p:nvPr/>
        </p:nvCxnSpPr>
        <p:spPr bwMode="auto">
          <a:xfrm>
            <a:off x="5148558" y="6253327"/>
            <a:ext cx="732112" cy="0"/>
          </a:xfrm>
          <a:prstGeom prst="straightConnector1">
            <a:avLst/>
          </a:prstGeom>
          <a:noFill/>
          <a:ln w="6350">
            <a:solidFill>
              <a:schemeClr val="accent5">
                <a:lumMod val="25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44" name="肘形接點 43"/>
          <p:cNvCxnSpPr>
            <a:stCxn id="34" idx="3"/>
            <a:endCxn id="26" idx="2"/>
          </p:cNvCxnSpPr>
          <p:nvPr/>
        </p:nvCxnSpPr>
        <p:spPr>
          <a:xfrm flipV="1">
            <a:off x="5580111" y="2780903"/>
            <a:ext cx="1800200" cy="1872208"/>
          </a:xfrm>
          <a:prstGeom prst="bentConnector2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32"/>
          <p:cNvSpPr>
            <a:spLocks noChangeArrowheads="1"/>
          </p:cNvSpPr>
          <p:nvPr/>
        </p:nvSpPr>
        <p:spPr bwMode="auto">
          <a:xfrm>
            <a:off x="5184234" y="5914772"/>
            <a:ext cx="646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承 辦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矩形 32"/>
          <p:cNvSpPr>
            <a:spLocks noChangeArrowheads="1"/>
          </p:cNvSpPr>
          <p:nvPr/>
        </p:nvSpPr>
        <p:spPr bwMode="auto">
          <a:xfrm>
            <a:off x="4887322" y="5229175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6600CC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供需要協助的學校申請</a:t>
            </a:r>
            <a:endParaRPr lang="zh-TW" altLang="en-US" sz="1800" dirty="0">
              <a:solidFill>
                <a:srgbClr val="6600CC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cxnSp>
        <p:nvCxnSpPr>
          <p:cNvPr id="79" name="AutoShape 19"/>
          <p:cNvCxnSpPr>
            <a:cxnSpLocks noChangeShapeType="1"/>
            <a:stCxn id="32" idx="0"/>
          </p:cNvCxnSpPr>
          <p:nvPr/>
        </p:nvCxnSpPr>
        <p:spPr bwMode="auto">
          <a:xfrm flipH="1" flipV="1">
            <a:off x="7392838" y="5216982"/>
            <a:ext cx="10004" cy="748313"/>
          </a:xfrm>
          <a:prstGeom prst="straightConnector1">
            <a:avLst/>
          </a:prstGeom>
          <a:noFill/>
          <a:ln w="6350">
            <a:solidFill>
              <a:schemeClr val="accent5">
                <a:lumMod val="25000"/>
              </a:schemeClr>
            </a:solidFill>
            <a:round/>
            <a:headEnd/>
            <a:tailEnd type="triangle" w="med" len="med"/>
          </a:ln>
        </p:spPr>
      </p:cxn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通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識</a:t>
            </a:r>
            <a:r>
              <a:rPr lang="zh-TW" altLang="en-US" sz="3200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教育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奮進藍圖</a:t>
            </a:r>
            <a:endParaRPr lang="en-US" altLang="zh-TW" sz="3200" dirty="0">
              <a:solidFill>
                <a:schemeClr val="bg1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39" name="矩形 32"/>
          <p:cNvSpPr>
            <a:spLocks noChangeArrowheads="1"/>
          </p:cNvSpPr>
          <p:nvPr/>
        </p:nvSpPr>
        <p:spPr bwMode="auto">
          <a:xfrm>
            <a:off x="7380687" y="5441658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 smtClean="0"/>
              <a:t>輔導</a:t>
            </a:r>
            <a:endParaRPr lang="en-US" altLang="zh-TW" sz="1600" dirty="0" smtClean="0"/>
          </a:p>
        </p:txBody>
      </p:sp>
      <p:sp>
        <p:nvSpPr>
          <p:cNvPr id="40" name="矩形 32"/>
          <p:cNvSpPr>
            <a:spLocks noChangeArrowheads="1"/>
          </p:cNvSpPr>
          <p:nvPr/>
        </p:nvSpPr>
        <p:spPr bwMode="auto">
          <a:xfrm>
            <a:off x="7660158" y="3619972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8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表揚績優</a:t>
            </a:r>
            <a:endParaRPr lang="en-US" altLang="zh-TW" sz="1800" dirty="0" smtClean="0">
              <a:solidFill>
                <a:srgbClr val="008000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6600CC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輔助弱勢</a:t>
            </a:r>
            <a:endParaRPr lang="zh-TW" altLang="en-US" sz="1800" dirty="0">
              <a:solidFill>
                <a:srgbClr val="6600CC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2843807" y="2204839"/>
            <a:ext cx="2736304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通識教育評鑑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cxnSp>
        <p:nvCxnSpPr>
          <p:cNvPr id="50" name="肘形接點 49"/>
          <p:cNvCxnSpPr>
            <a:stCxn id="3" idx="3"/>
            <a:endCxn id="26" idx="0"/>
          </p:cNvCxnSpPr>
          <p:nvPr/>
        </p:nvCxnSpPr>
        <p:spPr>
          <a:xfrm>
            <a:off x="5580111" y="1412751"/>
            <a:ext cx="1800200" cy="792088"/>
          </a:xfrm>
          <a:prstGeom prst="bentConnector2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AutoShape 19"/>
          <p:cNvCxnSpPr>
            <a:cxnSpLocks noChangeShapeType="1"/>
            <a:stCxn id="43" idx="3"/>
            <a:endCxn id="26" idx="1"/>
          </p:cNvCxnSpPr>
          <p:nvPr/>
        </p:nvCxnSpPr>
        <p:spPr bwMode="auto">
          <a:xfrm>
            <a:off x="5580111" y="2492871"/>
            <a:ext cx="432048" cy="0"/>
          </a:xfrm>
          <a:prstGeom prst="straightConnector1">
            <a:avLst/>
          </a:prstGeom>
          <a:noFill/>
          <a:ln w="3175">
            <a:solidFill>
              <a:schemeClr val="accent5">
                <a:lumMod val="25000"/>
              </a:schemeClr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57" name="矩形 32"/>
          <p:cNvSpPr>
            <a:spLocks noChangeArrowheads="1"/>
          </p:cNvSpPr>
          <p:nvPr/>
        </p:nvSpPr>
        <p:spPr bwMode="auto">
          <a:xfrm>
            <a:off x="5695381" y="4293071"/>
            <a:ext cx="156966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zh-TW" altLang="en-US" sz="1800" dirty="0" smtClean="0">
                <a:solidFill>
                  <a:srgbClr val="00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深耕新增項目</a:t>
            </a:r>
            <a:endParaRPr lang="en-US" altLang="zh-TW" sz="1800" dirty="0" smtClean="0">
              <a:solidFill>
                <a:srgbClr val="00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zh-TW" altLang="en-US" sz="1800" dirty="0" smtClean="0">
                <a:solidFill>
                  <a:srgbClr val="00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通識教學創新</a:t>
            </a:r>
            <a:endParaRPr lang="zh-TW" altLang="en-US" sz="1800" dirty="0">
              <a:solidFill>
                <a:srgbClr val="00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58" name="矩形 32"/>
          <p:cNvSpPr>
            <a:spLocks noChangeArrowheads="1"/>
          </p:cNvSpPr>
          <p:nvPr/>
        </p:nvSpPr>
        <p:spPr bwMode="auto">
          <a:xfrm>
            <a:off x="5702224" y="1065237"/>
            <a:ext cx="156966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zh-TW" altLang="en-US" sz="1800" dirty="0" smtClean="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校務評鑑增加</a:t>
            </a:r>
            <a:endParaRPr lang="en-US" altLang="zh-TW" sz="1800" dirty="0" smtClean="0">
              <a:solidFill>
                <a:srgbClr val="FF0000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 eaLnBrk="1" hangingPunct="1"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zh-TW" altLang="en-US" sz="1800" dirty="0" smtClean="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獨立考核項目</a:t>
            </a:r>
            <a:endParaRPr lang="zh-TW" altLang="en-US" sz="1800" dirty="0">
              <a:solidFill>
                <a:srgbClr val="FF0000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cxnSp>
        <p:nvCxnSpPr>
          <p:cNvPr id="35" name="肘形接點 34"/>
          <p:cNvCxnSpPr>
            <a:stCxn id="8" idx="2"/>
            <a:endCxn id="34" idx="1"/>
          </p:cNvCxnSpPr>
          <p:nvPr/>
        </p:nvCxnSpPr>
        <p:spPr>
          <a:xfrm rot="16200000" flipH="1">
            <a:off x="2159819" y="3969123"/>
            <a:ext cx="302274" cy="1065702"/>
          </a:xfrm>
          <a:prstGeom prst="bentConnector2">
            <a:avLst/>
          </a:prstGeom>
          <a:ln w="19050">
            <a:solidFill>
              <a:srgbClr val="0000FF"/>
            </a:solidFill>
            <a:prstDash val="soli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32"/>
          <p:cNvSpPr>
            <a:spLocks noChangeArrowheads="1"/>
          </p:cNvSpPr>
          <p:nvPr/>
        </p:nvSpPr>
        <p:spPr bwMode="auto">
          <a:xfrm>
            <a:off x="22042" y="2919781"/>
            <a:ext cx="1467068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zh-TW" altLang="en-US" sz="2000" dirty="0" smtClean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三個確立：</a:t>
            </a:r>
            <a:endParaRPr lang="en-US" altLang="zh-TW" sz="2000" dirty="0" smtClean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1) </a:t>
            </a:r>
            <a:r>
              <a:rPr lang="zh-TW" altLang="en-US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主</a:t>
            </a:r>
            <a:r>
              <a:rPr lang="zh-TW" altLang="en-US" sz="18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責單位</a:t>
            </a:r>
            <a:endParaRPr lang="en-US" altLang="zh-TW" sz="18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2) </a:t>
            </a:r>
            <a:r>
              <a:rPr lang="zh-TW" altLang="en-US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指標項目</a:t>
            </a:r>
            <a:endParaRPr lang="en-US" altLang="zh-TW" sz="1800" dirty="0" smtClean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3) </a:t>
            </a:r>
            <a:r>
              <a:rPr lang="zh-TW" altLang="en-US" sz="18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深耕插旗</a:t>
            </a:r>
            <a:endParaRPr lang="en-US" altLang="zh-TW" sz="1800" dirty="0" smtClean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0" name="矩形 32"/>
          <p:cNvSpPr>
            <a:spLocks noChangeArrowheads="1"/>
          </p:cNvSpPr>
          <p:nvPr/>
        </p:nvSpPr>
        <p:spPr bwMode="auto">
          <a:xfrm>
            <a:off x="7596336" y="1000140"/>
            <a:ext cx="1210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zh-TW" altLang="en-US" sz="2000" dirty="0" smtClean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兩項指標</a:t>
            </a:r>
            <a:endParaRPr lang="en-US" altLang="zh-TW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1" name="矩形 32"/>
          <p:cNvSpPr>
            <a:spLocks noChangeArrowheads="1"/>
          </p:cNvSpPr>
          <p:nvPr/>
        </p:nvSpPr>
        <p:spPr bwMode="auto">
          <a:xfrm>
            <a:off x="7596336" y="328498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zh-TW" altLang="en-US" sz="2000" dirty="0" smtClean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一獎一輔</a:t>
            </a:r>
            <a:endParaRPr lang="en-US" altLang="zh-TW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7647632" y="1328167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校務評鑑</a:t>
            </a:r>
            <a:endParaRPr lang="en-US" altLang="zh-TW" sz="1800" dirty="0" smtClean="0">
              <a:solidFill>
                <a:srgbClr val="FF0000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深耕計畫</a:t>
            </a:r>
            <a:endParaRPr lang="en-US" altLang="zh-TW" sz="1800" dirty="0" smtClean="0">
              <a:solidFill>
                <a:srgbClr val="00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36" name="矩形 32"/>
          <p:cNvSpPr>
            <a:spLocks noChangeArrowheads="1"/>
          </p:cNvSpPr>
          <p:nvPr/>
        </p:nvSpPr>
        <p:spPr bwMode="auto">
          <a:xfrm>
            <a:off x="2974912" y="2857570"/>
            <a:ext cx="2374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↑ 現行 ↓  </a:t>
            </a:r>
            <a:r>
              <a:rPr lang="en-US" altLang="zh-TW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有助通識教育</a:t>
            </a:r>
            <a:r>
              <a:rPr lang="en-US" altLang="zh-TW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6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肘形接點 41"/>
          <p:cNvCxnSpPr>
            <a:stCxn id="8" idx="2"/>
            <a:endCxn id="21" idx="1"/>
          </p:cNvCxnSpPr>
          <p:nvPr/>
        </p:nvCxnSpPr>
        <p:spPr>
          <a:xfrm rot="16200000" flipH="1">
            <a:off x="1323707" y="4805234"/>
            <a:ext cx="1902490" cy="993695"/>
          </a:xfrm>
          <a:prstGeom prst="bentConnector2">
            <a:avLst/>
          </a:prstGeom>
          <a:ln w="12700">
            <a:solidFill>
              <a:srgbClr val="6600CC"/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32"/>
          <p:cNvSpPr>
            <a:spLocks noChangeArrowheads="1"/>
          </p:cNvSpPr>
          <p:nvPr/>
        </p:nvSpPr>
        <p:spPr bwMode="auto">
          <a:xfrm>
            <a:off x="1979712" y="5904524"/>
            <a:ext cx="646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委 辦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肘形接點 79"/>
          <p:cNvCxnSpPr>
            <a:stCxn id="8" idx="0"/>
            <a:endCxn id="3" idx="1"/>
          </p:cNvCxnSpPr>
          <p:nvPr/>
        </p:nvCxnSpPr>
        <p:spPr>
          <a:xfrm rot="5400000" flipH="1" flipV="1">
            <a:off x="1620605" y="1570252"/>
            <a:ext cx="1380703" cy="1065702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>
            <a:stCxn id="8" idx="3"/>
            <a:endCxn id="7" idx="1"/>
          </p:cNvCxnSpPr>
          <p:nvPr/>
        </p:nvCxnSpPr>
        <p:spPr>
          <a:xfrm>
            <a:off x="2123728" y="3572146"/>
            <a:ext cx="720079" cy="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肘形接點 96"/>
          <p:cNvCxnSpPr>
            <a:stCxn id="8" idx="0"/>
            <a:endCxn id="43" idx="1"/>
          </p:cNvCxnSpPr>
          <p:nvPr/>
        </p:nvCxnSpPr>
        <p:spPr>
          <a:xfrm rot="5400000" flipH="1" flipV="1">
            <a:off x="2160665" y="2110312"/>
            <a:ext cx="300583" cy="1065702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https://sites.google.com/site/cagetw/_/rsrc/1492748951153/extra-credit/%E6%9C%AA%E5%91%BD%E5%90%8D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7" y="5632811"/>
            <a:ext cx="1099395" cy="1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圖片搜尋結果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7" y="836364"/>
            <a:ext cx="1007211" cy="10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3" y="4606789"/>
            <a:ext cx="1053643" cy="1012233"/>
          </a:xfrm>
          <a:prstGeom prst="rect">
            <a:avLst/>
          </a:prstGeom>
        </p:spPr>
      </p:pic>
      <p:cxnSp>
        <p:nvCxnSpPr>
          <p:cNvPr id="49" name="AutoShape 19"/>
          <p:cNvCxnSpPr>
            <a:cxnSpLocks noChangeShapeType="1"/>
            <a:stCxn id="43" idx="0"/>
            <a:endCxn id="3" idx="2"/>
          </p:cNvCxnSpPr>
          <p:nvPr/>
        </p:nvCxnSpPr>
        <p:spPr bwMode="auto">
          <a:xfrm flipV="1">
            <a:off x="4211959" y="1700783"/>
            <a:ext cx="0" cy="504056"/>
          </a:xfrm>
          <a:prstGeom prst="straightConnector1">
            <a:avLst/>
          </a:prstGeom>
          <a:noFill/>
          <a:ln w="6350">
            <a:solidFill>
              <a:schemeClr val="accent5">
                <a:lumMod val="25000"/>
              </a:schemeClr>
            </a:solidFill>
            <a:round/>
            <a:headEnd/>
            <a:tailEnd type="triangle" w="med" len="med"/>
          </a:ln>
        </p:spPr>
      </p:cxnSp>
      <p:sp>
        <p:nvSpPr>
          <p:cNvPr id="51" name="文字方塊 50"/>
          <p:cNvSpPr txBox="1"/>
          <p:nvPr/>
        </p:nvSpPr>
        <p:spPr>
          <a:xfrm>
            <a:off x="6372200" y="6525344"/>
            <a:ext cx="2115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6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Upgrade Project</a:t>
            </a:r>
            <a:endParaRPr lang="zh-TW" altLang="en-US" sz="1600" b="1" dirty="0">
              <a:solidFill>
                <a:srgbClr val="6600CC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199250" y="2768402"/>
            <a:ext cx="2120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6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Medal </a:t>
            </a:r>
            <a:r>
              <a:rPr lang="zh-TW" altLang="en-US" sz="16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of Honor</a:t>
            </a:r>
            <a:endParaRPr lang="zh-TW" altLang="en-US" sz="1600" b="1" dirty="0">
              <a:solidFill>
                <a:srgbClr val="008000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4" name="矩形 32"/>
          <p:cNvSpPr>
            <a:spLocks noChangeArrowheads="1"/>
          </p:cNvSpPr>
          <p:nvPr/>
        </p:nvSpPr>
        <p:spPr bwMode="auto">
          <a:xfrm>
            <a:off x="3007153" y="5458623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通識學會會士</a:t>
            </a:r>
            <a:endPara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5" name="Rectangle 26"/>
          <p:cNvSpPr>
            <a:spLocks noChangeArrowheads="1"/>
          </p:cNvSpPr>
          <p:nvPr/>
        </p:nvSpPr>
        <p:spPr bwMode="auto">
          <a:xfrm>
            <a:off x="1883950" y="4946477"/>
            <a:ext cx="492570" cy="8337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>
            <a:outerShdw blurRad="101600" dist="1016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觸</a:t>
            </a:r>
            <a:endParaRPr lang="en-US" altLang="zh-TW" sz="2400" dirty="0" smtClean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 eaLnBrk="1" hangingPunct="1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媒</a:t>
            </a:r>
            <a:endParaRPr lang="zh-TW" altLang="en-US" sz="24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grpSp>
        <p:nvGrpSpPr>
          <p:cNvPr id="56" name="Group 2"/>
          <p:cNvGrpSpPr>
            <a:grpSpLocks/>
          </p:cNvGrpSpPr>
          <p:nvPr/>
        </p:nvGrpSpPr>
        <p:grpSpPr bwMode="auto">
          <a:xfrm>
            <a:off x="672838" y="1985432"/>
            <a:ext cx="507439" cy="507439"/>
            <a:chOff x="2200" y="1389"/>
            <a:chExt cx="1406" cy="1406"/>
          </a:xfrm>
        </p:grpSpPr>
        <p:grpSp>
          <p:nvGrpSpPr>
            <p:cNvPr id="59" name="Group 3"/>
            <p:cNvGrpSpPr>
              <a:grpSpLocks/>
            </p:cNvGrpSpPr>
            <p:nvPr/>
          </p:nvGrpSpPr>
          <p:grpSpPr bwMode="auto">
            <a:xfrm>
              <a:off x="2200" y="1389"/>
              <a:ext cx="1406" cy="1406"/>
              <a:chOff x="2200" y="1389"/>
              <a:chExt cx="1406" cy="1406"/>
            </a:xfrm>
          </p:grpSpPr>
          <p:sp>
            <p:nvSpPr>
              <p:cNvPr id="61" name="Rectangle 4"/>
              <p:cNvSpPr>
                <a:spLocks noChangeArrowheads="1"/>
              </p:cNvSpPr>
              <p:nvPr/>
            </p:nvSpPr>
            <p:spPr bwMode="auto">
              <a:xfrm>
                <a:off x="2200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2" name="Rectangle 5"/>
              <p:cNvSpPr>
                <a:spLocks noChangeArrowheads="1"/>
              </p:cNvSpPr>
              <p:nvPr/>
            </p:nvSpPr>
            <p:spPr bwMode="auto">
              <a:xfrm>
                <a:off x="2200" y="18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3" name="Rectangle 6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" name="Rectangle 7"/>
              <p:cNvSpPr>
                <a:spLocks noChangeArrowheads="1"/>
              </p:cNvSpPr>
              <p:nvPr/>
            </p:nvSpPr>
            <p:spPr bwMode="auto">
              <a:xfrm>
                <a:off x="2698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>
                <a:off x="2698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>
                <a:off x="3198" y="1389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>
                <a:off x="3198" y="18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8" name="Rectangle 11"/>
              <p:cNvSpPr>
                <a:spLocks noChangeArrowheads="1"/>
              </p:cNvSpPr>
              <p:nvPr/>
            </p:nvSpPr>
            <p:spPr bwMode="auto">
              <a:xfrm>
                <a:off x="3198" y="2387"/>
                <a:ext cx="408" cy="40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2698" y="1888"/>
              <a:ext cx="408" cy="408"/>
            </a:xfrm>
            <a:prstGeom prst="rect">
              <a:avLst/>
            </a:prstGeom>
            <a:solidFill>
              <a:srgbClr val="CC0000"/>
            </a:solidFill>
            <a:ln w="254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511985" y="2503458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>TTRC</a:t>
            </a:r>
            <a:endParaRPr lang="zh-TW" altLang="en-US" dirty="0"/>
          </a:p>
        </p:txBody>
      </p:sp>
      <p:sp>
        <p:nvSpPr>
          <p:cNvPr id="69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6</a:t>
            </a:fld>
            <a:endParaRPr lang="en-US" altLang="zh-TW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210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000"/>
                            </p:stCondLst>
                            <p:childTnLst>
                              <p:par>
                                <p:cTn id="1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5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animBg="1"/>
      <p:bldP spid="3" grpId="0" uiExpand="1" animBg="1"/>
      <p:bldP spid="7" grpId="0" uiExpand="1" animBg="1"/>
      <p:bldP spid="8" grpId="0" uiExpand="1" animBg="1"/>
      <p:bldP spid="21" grpId="0" uiExpand="1" animBg="1"/>
      <p:bldP spid="26" grpId="0" animBg="1"/>
      <p:bldP spid="32" grpId="0" uiExpand="1" animBg="1"/>
      <p:bldP spid="34" grpId="0" uiExpand="1" animBg="1"/>
      <p:bldP spid="72" grpId="0" uiExpand="1"/>
      <p:bldP spid="73" grpId="0" uiExpand="1"/>
      <p:bldP spid="82" grpId="0" animBg="1"/>
      <p:bldP spid="39" grpId="0" uiExpand="1"/>
      <p:bldP spid="40" grpId="0"/>
      <p:bldP spid="43" grpId="0" uiExpand="1" animBg="1"/>
      <p:bldP spid="57" grpId="0" uiExpand="1"/>
      <p:bldP spid="58" grpId="0" uiExpand="1"/>
      <p:bldP spid="29" grpId="0" uiExpand="1"/>
      <p:bldP spid="30" grpId="0" uiExpand="1"/>
      <p:bldP spid="31" grpId="0"/>
      <p:bldP spid="33" grpId="0" uiExpand="1"/>
      <p:bldP spid="36" grpId="0" uiExpand="1"/>
      <p:bldP spid="46" grpId="0" uiExpand="1"/>
      <p:bldP spid="51" grpId="0" uiExpand="1"/>
      <p:bldP spid="52" grpId="0"/>
      <p:bldP spid="54" grpId="0"/>
      <p:bldP spid="5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 smtClean="0">
                <a:solidFill>
                  <a:schemeClr val="bg1">
                    <a:lumMod val="75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置入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兩項指標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chemeClr val="bg1">
                    <a:lumMod val="75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教部</a:t>
            </a:r>
            <a:r>
              <a:rPr lang="zh-TW" altLang="en-US" sz="11000" dirty="0" smtClean="0">
                <a:latin typeface="華康超黑體(P)" pitchFamily="2" charset="-120"/>
                <a:ea typeface="華康超黑體(P)" pitchFamily="2" charset="-120"/>
              </a:rPr>
              <a:t>三個確立</a:t>
            </a:r>
            <a:endParaRPr lang="en-US" altLang="zh-TW" sz="11000" dirty="0" smtClean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chemeClr val="bg1">
                    <a:lumMod val="75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力行</a:t>
            </a:r>
            <a:r>
              <a:rPr lang="zh-TW" altLang="en-US" sz="11000" dirty="0" smtClean="0">
                <a:solidFill>
                  <a:srgbClr val="008000"/>
                </a:solidFill>
                <a:latin typeface="華康超黑體(P)" pitchFamily="2" charset="-120"/>
                <a:ea typeface="華康超黑體(P)" pitchFamily="2" charset="-120"/>
              </a:rPr>
              <a:t>一獎</a:t>
            </a:r>
            <a:r>
              <a:rPr lang="zh-TW" altLang="en-US" sz="11000" dirty="0" smtClean="0">
                <a:solidFill>
                  <a:srgbClr val="6600CC"/>
                </a:solidFill>
                <a:latin typeface="華康超黑體(P)" pitchFamily="2" charset="-120"/>
                <a:ea typeface="華康超黑體(P)" pitchFamily="2" charset="-120"/>
              </a:rPr>
              <a:t>一輔</a:t>
            </a:r>
            <a:endParaRPr lang="en-US" altLang="zh-TW" sz="11000" dirty="0" smtClean="0">
              <a:solidFill>
                <a:srgbClr val="6600CC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 smtClean="0">
                <a:solidFill>
                  <a:schemeClr val="bg1">
                    <a:lumMod val="75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鞏固</a:t>
            </a:r>
            <a:r>
              <a:rPr lang="zh-TW" altLang="en-US" sz="11000" dirty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通識核心</a:t>
            </a:r>
            <a:endParaRPr lang="en-US" altLang="zh-TW" sz="11000" dirty="0" smtClean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7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301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631"/>
          <a:stretch/>
        </p:blipFill>
        <p:spPr>
          <a:xfrm>
            <a:off x="0" y="266832"/>
            <a:ext cx="9106422" cy="6591168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5292080" y="2636912"/>
            <a:ext cx="3672408" cy="2376264"/>
            <a:chOff x="5292080" y="2636912"/>
            <a:chExt cx="3672408" cy="2376264"/>
          </a:xfrm>
        </p:grpSpPr>
        <p:sp>
          <p:nvSpPr>
            <p:cNvPr id="5" name="圓角矩形圖說文字 4"/>
            <p:cNvSpPr/>
            <p:nvPr/>
          </p:nvSpPr>
          <p:spPr>
            <a:xfrm>
              <a:off x="5292080" y="2636912"/>
              <a:ext cx="3672408" cy="2376264"/>
            </a:xfrm>
            <a:prstGeom prst="wedgeRoundRectCallout">
              <a:avLst>
                <a:gd name="adj1" fmla="val 12956"/>
                <a:gd name="adj2" fmla="val -84133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5436096" y="2708920"/>
              <a:ext cx="3384376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dirty="0" smtClean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…</a:t>
              </a:r>
              <a:r>
                <a:rPr lang="zh-TW" altLang="en-US" dirty="0" smtClean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善</a:t>
              </a:r>
              <a:r>
                <a:rPr lang="zh-TW" altLang="en-US" dirty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用計畫經費，</a:t>
              </a:r>
              <a:r>
                <a:rPr lang="zh-TW" altLang="en-US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積極強化通識博雅教育之</a:t>
              </a:r>
              <a:r>
                <a:rPr lang="zh-TW" altLang="en-US" u="sng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品質及</a:t>
              </a:r>
              <a:r>
                <a:rPr lang="zh-TW" altLang="en-US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內涵</a:t>
              </a:r>
              <a:r>
                <a:rPr lang="zh-TW" altLang="en-US" dirty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，以利提高學生學習成效、改善通識教育教學</a:t>
              </a:r>
              <a:r>
                <a:rPr lang="zh-TW" altLang="en-US" dirty="0" smtClean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品質及</a:t>
              </a:r>
              <a:r>
                <a:rPr lang="zh-TW" altLang="en-US" dirty="0">
                  <a:latin typeface="Times New Roman" panose="02020603050405020304" pitchFamily="18" charset="0"/>
                  <a:ea typeface="華康楷書體W5(P)" panose="02010600010101010101" pitchFamily="2" charset="-120"/>
                  <a:cs typeface="Times New Roman" panose="02020603050405020304" pitchFamily="18" charset="0"/>
                </a:rPr>
                <a:t>學生學習自由度，回應學生多元學習需求。</a:t>
              </a:r>
            </a:p>
          </p:txBody>
        </p:sp>
      </p:grpSp>
      <p:sp>
        <p:nvSpPr>
          <p:cNvPr id="8" name="Rectangle 26"/>
          <p:cNvSpPr>
            <a:spLocks noChangeArrowheads="1"/>
          </p:cNvSpPr>
          <p:nvPr/>
        </p:nvSpPr>
        <p:spPr bwMode="auto">
          <a:xfrm>
            <a:off x="5760132" y="5517232"/>
            <a:ext cx="2736304" cy="576064"/>
          </a:xfrm>
          <a:prstGeom prst="rect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101600" dist="1016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solidFill>
                  <a:schemeClr val="bg1"/>
                </a:solidFill>
                <a:latin typeface="Arial" charset="0"/>
                <a:ea typeface="華康超明體(P)" pitchFamily="2" charset="-120"/>
              </a:rPr>
              <a:t>納入深耕指標</a:t>
            </a:r>
            <a:endParaRPr lang="zh-TW" altLang="en-US" sz="2800" dirty="0">
              <a:solidFill>
                <a:schemeClr val="bg1"/>
              </a:solidFill>
              <a:latin typeface="Arial" charset="0"/>
              <a:ea typeface="華康超明體(P)" pitchFamily="2" charset="-12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ea typeface="華康超明體(P)" panose="02010600010101010101" pitchFamily="2" charset="-120"/>
              </a:rPr>
              <a:pPr algn="ctr"/>
              <a:t>8</a:t>
            </a:fld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886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一獎：通</a:t>
            </a:r>
            <a:r>
              <a:rPr lang="zh-TW" altLang="en-US" dirty="0" smtClean="0">
                <a:solidFill>
                  <a:srgbClr val="FF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識教育榮譽獎章</a:t>
            </a:r>
            <a:endParaRPr lang="en-US" altLang="zh-TW" dirty="0">
              <a:solidFill>
                <a:srgbClr val="FFFFF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275856" y="6381328"/>
            <a:ext cx="2069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Medal of Honor</a:t>
            </a:r>
            <a:endParaRPr lang="zh-TW" altLang="en-US" sz="1600" b="1" dirty="0">
              <a:solidFill>
                <a:srgbClr val="7030A0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3315422" y="1132433"/>
            <a:ext cx="1944216" cy="576064"/>
          </a:xfrm>
          <a:prstGeom prst="rect">
            <a:avLst/>
          </a:prstGeom>
          <a:solidFill>
            <a:srgbClr val="F2E5FF"/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推薦候選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3315422" y="2276872"/>
            <a:ext cx="194421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初 審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cxnSp>
        <p:nvCxnSpPr>
          <p:cNvPr id="40" name="直線單箭頭接點 39"/>
          <p:cNvCxnSpPr>
            <a:stCxn id="38" idx="2"/>
            <a:endCxn id="39" idx="0"/>
          </p:cNvCxnSpPr>
          <p:nvPr/>
        </p:nvCxnSpPr>
        <p:spPr>
          <a:xfrm>
            <a:off x="4287530" y="1708497"/>
            <a:ext cx="0" cy="56837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3315422" y="3429000"/>
            <a:ext cx="1944216" cy="576064"/>
          </a:xfrm>
          <a:prstGeom prst="rect">
            <a:avLst/>
          </a:prstGeom>
          <a:solidFill>
            <a:srgbClr val="EEDDFF"/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入圍名單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cxnSp>
        <p:nvCxnSpPr>
          <p:cNvPr id="44" name="直線單箭頭接點 43"/>
          <p:cNvCxnSpPr>
            <a:stCxn id="39" idx="2"/>
            <a:endCxn id="43" idx="0"/>
          </p:cNvCxnSpPr>
          <p:nvPr/>
        </p:nvCxnSpPr>
        <p:spPr>
          <a:xfrm>
            <a:off x="4287530" y="2852936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3315422" y="4581128"/>
            <a:ext cx="194421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複 審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cxnSp>
        <p:nvCxnSpPr>
          <p:cNvPr id="47" name="直線單箭頭接點 46"/>
          <p:cNvCxnSpPr>
            <a:stCxn id="43" idx="2"/>
            <a:endCxn id="46" idx="0"/>
          </p:cNvCxnSpPr>
          <p:nvPr/>
        </p:nvCxnSpPr>
        <p:spPr>
          <a:xfrm>
            <a:off x="4287530" y="4005064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3315422" y="5733256"/>
            <a:ext cx="1944216" cy="576064"/>
          </a:xfrm>
          <a:prstGeom prst="rect">
            <a:avLst/>
          </a:prstGeom>
          <a:solidFill>
            <a:srgbClr val="E8D1FF"/>
          </a:solidFill>
          <a:ln w="19050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32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dirty="0" smtClean="0">
                <a:latin typeface="Arial" charset="0"/>
                <a:ea typeface="華康超明體(P)" pitchFamily="2" charset="-120"/>
              </a:rPr>
              <a:t>獲獎名單</a:t>
            </a:r>
            <a:endParaRPr lang="zh-TW" altLang="en-US" sz="2800" dirty="0">
              <a:latin typeface="Arial" charset="0"/>
              <a:ea typeface="華康超明體(P)" pitchFamily="2" charset="-120"/>
            </a:endParaRPr>
          </a:p>
        </p:txBody>
      </p:sp>
      <p:cxnSp>
        <p:nvCxnSpPr>
          <p:cNvPr id="52" name="直線單箭頭接點 51"/>
          <p:cNvCxnSpPr>
            <a:stCxn id="46" idx="2"/>
            <a:endCxn id="50" idx="0"/>
          </p:cNvCxnSpPr>
          <p:nvPr/>
        </p:nvCxnSpPr>
        <p:spPr>
          <a:xfrm>
            <a:off x="4287530" y="5157192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531703" y="1132433"/>
            <a:ext cx="1944216" cy="576064"/>
          </a:xfrm>
          <a:prstGeom prst="roundRect">
            <a:avLst/>
          </a:prstGeom>
          <a:solidFill>
            <a:srgbClr val="E7FFFF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3333CC"/>
                </a:solidFill>
                <a:latin typeface="Arial" charset="0"/>
                <a:ea typeface="華康超明體(P)" pitchFamily="2" charset="-120"/>
              </a:rPr>
              <a:t>通識學會</a:t>
            </a:r>
          </a:p>
        </p:txBody>
      </p:sp>
      <p:cxnSp>
        <p:nvCxnSpPr>
          <p:cNvPr id="55" name="直線單箭頭接點 54"/>
          <p:cNvCxnSpPr>
            <a:stCxn id="11" idx="3"/>
            <a:endCxn id="38" idx="1"/>
          </p:cNvCxnSpPr>
          <p:nvPr/>
        </p:nvCxnSpPr>
        <p:spPr>
          <a:xfrm>
            <a:off x="2475919" y="1420465"/>
            <a:ext cx="839503" cy="0"/>
          </a:xfrm>
          <a:prstGeom prst="straightConnector1">
            <a:avLst/>
          </a:prstGeom>
          <a:ln w="12700">
            <a:solidFill>
              <a:srgbClr val="33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圓角矩形 58"/>
          <p:cNvSpPr/>
          <p:nvPr/>
        </p:nvSpPr>
        <p:spPr>
          <a:xfrm>
            <a:off x="531703" y="2276872"/>
            <a:ext cx="1944216" cy="576064"/>
          </a:xfrm>
          <a:prstGeom prst="roundRect">
            <a:avLst/>
          </a:prstGeom>
          <a:solidFill>
            <a:srgbClr val="E7FFFF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3333CC"/>
                </a:solidFill>
                <a:latin typeface="Arial" charset="0"/>
                <a:ea typeface="華康超明體(P)" pitchFamily="2" charset="-120"/>
              </a:rPr>
              <a:t>初審小組</a:t>
            </a:r>
            <a:endParaRPr lang="zh-TW" altLang="en-US" sz="2800" dirty="0">
              <a:solidFill>
                <a:srgbClr val="3333CC"/>
              </a:solidFill>
              <a:latin typeface="Arial" charset="0"/>
              <a:ea typeface="華康超明體(P)" pitchFamily="2" charset="-120"/>
            </a:endParaRPr>
          </a:p>
        </p:txBody>
      </p:sp>
      <p:cxnSp>
        <p:nvCxnSpPr>
          <p:cNvPr id="60" name="直線單箭頭接點 59"/>
          <p:cNvCxnSpPr>
            <a:stCxn id="11" idx="2"/>
            <a:endCxn id="59" idx="0"/>
          </p:cNvCxnSpPr>
          <p:nvPr/>
        </p:nvCxnSpPr>
        <p:spPr>
          <a:xfrm>
            <a:off x="1503811" y="1708497"/>
            <a:ext cx="0" cy="568375"/>
          </a:xfrm>
          <a:prstGeom prst="straightConnector1">
            <a:avLst/>
          </a:prstGeom>
          <a:ln w="12700">
            <a:solidFill>
              <a:srgbClr val="33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圓角矩形 63"/>
          <p:cNvSpPr/>
          <p:nvPr/>
        </p:nvSpPr>
        <p:spPr>
          <a:xfrm>
            <a:off x="531703" y="4581128"/>
            <a:ext cx="1944216" cy="576064"/>
          </a:xfrm>
          <a:prstGeom prst="roundRect">
            <a:avLst/>
          </a:prstGeom>
          <a:solidFill>
            <a:srgbClr val="E7FFFF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3333CC"/>
                </a:solidFill>
                <a:latin typeface="Arial" charset="0"/>
                <a:ea typeface="華康超明體(P)" pitchFamily="2" charset="-120"/>
              </a:rPr>
              <a:t>理監事會</a:t>
            </a:r>
            <a:endParaRPr lang="zh-TW" altLang="en-US" sz="2800" dirty="0">
              <a:solidFill>
                <a:srgbClr val="3333CC"/>
              </a:solidFill>
              <a:latin typeface="Arial" charset="0"/>
              <a:ea typeface="華康超明體(P)" pitchFamily="2" charset="-120"/>
            </a:endParaRPr>
          </a:p>
        </p:txBody>
      </p:sp>
      <p:cxnSp>
        <p:nvCxnSpPr>
          <p:cNvPr id="67" name="直線單箭頭接點 66"/>
          <p:cNvCxnSpPr>
            <a:stCxn id="59" idx="3"/>
            <a:endCxn id="39" idx="1"/>
          </p:cNvCxnSpPr>
          <p:nvPr/>
        </p:nvCxnSpPr>
        <p:spPr>
          <a:xfrm>
            <a:off x="2475919" y="2564904"/>
            <a:ext cx="839503" cy="0"/>
          </a:xfrm>
          <a:prstGeom prst="straightConnector1">
            <a:avLst/>
          </a:prstGeom>
          <a:ln w="12700">
            <a:solidFill>
              <a:srgbClr val="33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stCxn id="64" idx="3"/>
            <a:endCxn id="46" idx="1"/>
          </p:cNvCxnSpPr>
          <p:nvPr/>
        </p:nvCxnSpPr>
        <p:spPr>
          <a:xfrm>
            <a:off x="2475919" y="4869160"/>
            <a:ext cx="839503" cy="0"/>
          </a:xfrm>
          <a:prstGeom prst="straightConnector1">
            <a:avLst/>
          </a:prstGeom>
          <a:ln w="12700">
            <a:solidFill>
              <a:srgbClr val="33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stCxn id="59" idx="2"/>
            <a:endCxn id="64" idx="0"/>
          </p:cNvCxnSpPr>
          <p:nvPr/>
        </p:nvCxnSpPr>
        <p:spPr>
          <a:xfrm>
            <a:off x="1503811" y="2852936"/>
            <a:ext cx="0" cy="1728192"/>
          </a:xfrm>
          <a:prstGeom prst="straightConnector1">
            <a:avLst/>
          </a:prstGeom>
          <a:ln w="12700">
            <a:solidFill>
              <a:srgbClr val="3333CC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圓角矩形 77"/>
          <p:cNvSpPr/>
          <p:nvPr/>
        </p:nvSpPr>
        <p:spPr>
          <a:xfrm>
            <a:off x="531703" y="5733256"/>
            <a:ext cx="1944216" cy="576064"/>
          </a:xfrm>
          <a:prstGeom prst="roundRect">
            <a:avLst/>
          </a:prstGeom>
          <a:solidFill>
            <a:srgbClr val="E7FFFF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3333CC"/>
                </a:solidFill>
                <a:latin typeface="Arial" charset="0"/>
                <a:ea typeface="華康超明體(P)" pitchFamily="2" charset="-120"/>
              </a:rPr>
              <a:t>年度大會</a:t>
            </a:r>
            <a:endParaRPr lang="zh-TW" altLang="en-US" sz="2800" dirty="0">
              <a:solidFill>
                <a:srgbClr val="3333CC"/>
              </a:solidFill>
              <a:latin typeface="Arial" charset="0"/>
              <a:ea typeface="華康超明體(P)" pitchFamily="2" charset="-120"/>
            </a:endParaRPr>
          </a:p>
        </p:txBody>
      </p:sp>
      <p:cxnSp>
        <p:nvCxnSpPr>
          <p:cNvPr id="79" name="直線單箭頭接點 78"/>
          <p:cNvCxnSpPr>
            <a:stCxn id="50" idx="1"/>
            <a:endCxn id="78" idx="3"/>
          </p:cNvCxnSpPr>
          <p:nvPr/>
        </p:nvCxnSpPr>
        <p:spPr>
          <a:xfrm flipH="1">
            <a:off x="2475919" y="6021288"/>
            <a:ext cx="839503" cy="0"/>
          </a:xfrm>
          <a:prstGeom prst="straightConnector1">
            <a:avLst/>
          </a:prstGeom>
          <a:ln w="12700">
            <a:solidFill>
              <a:srgbClr val="33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圓角矩形圖說文字 31"/>
          <p:cNvSpPr/>
          <p:nvPr/>
        </p:nvSpPr>
        <p:spPr>
          <a:xfrm>
            <a:off x="5547670" y="925063"/>
            <a:ext cx="1616619" cy="495401"/>
          </a:xfrm>
          <a:prstGeom prst="wedgeRoundRectCallout">
            <a:avLst>
              <a:gd name="adj1" fmla="val -77893"/>
              <a:gd name="adj2" fmla="val 38998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</a:t>
            </a:r>
            <a:r>
              <a:rPr lang="zh-TW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監事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推薦人選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圓角矩形圖說文字 82"/>
          <p:cNvSpPr/>
          <p:nvPr/>
        </p:nvSpPr>
        <p:spPr>
          <a:xfrm>
            <a:off x="5724128" y="1556792"/>
            <a:ext cx="1440161" cy="628766"/>
          </a:xfrm>
          <a:prstGeom prst="wedgeRoundRectCallout">
            <a:avLst>
              <a:gd name="adj1" fmla="val 14940"/>
              <a:gd name="adj2" fmla="val -82077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推薦書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基本資料表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圓角矩形圖說文字 83"/>
          <p:cNvSpPr/>
          <p:nvPr/>
        </p:nvSpPr>
        <p:spPr>
          <a:xfrm>
            <a:off x="5547670" y="2276872"/>
            <a:ext cx="1616620" cy="676386"/>
          </a:xfrm>
          <a:prstGeom prst="wedgeRoundRectCallout">
            <a:avLst>
              <a:gd name="adj1" fmla="val -72864"/>
              <a:gd name="adj2" fmla="val -22115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初審小組審查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決定入圍名單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圓角矩形圖說文字 86"/>
          <p:cNvSpPr/>
          <p:nvPr/>
        </p:nvSpPr>
        <p:spPr>
          <a:xfrm>
            <a:off x="5553299" y="4869160"/>
            <a:ext cx="1610990" cy="820402"/>
          </a:xfrm>
          <a:prstGeom prst="wedgeRoundRectCallout">
            <a:avLst>
              <a:gd name="adj1" fmla="val -73636"/>
              <a:gd name="adj2" fmla="val -42091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審查小組說明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理監事會投票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每組選 </a:t>
            </a: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1~3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名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圓角矩形圖說文字 88"/>
          <p:cNvSpPr/>
          <p:nvPr/>
        </p:nvSpPr>
        <p:spPr>
          <a:xfrm>
            <a:off x="5547670" y="5770531"/>
            <a:ext cx="1616619" cy="826821"/>
          </a:xfrm>
          <a:prstGeom prst="wedgeRoundRectCallout">
            <a:avLst>
              <a:gd name="adj1" fmla="val -73435"/>
              <a:gd name="adj2" fmla="val -29184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表揚獲獎單位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年度大會演講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記者會及宣傳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圓角矩形圖說文字 90"/>
          <p:cNvSpPr/>
          <p:nvPr/>
        </p:nvSpPr>
        <p:spPr>
          <a:xfrm>
            <a:off x="323528" y="2996952"/>
            <a:ext cx="2670723" cy="640383"/>
          </a:xfrm>
          <a:prstGeom prst="wedgeRoundRectCallout">
            <a:avLst>
              <a:gd name="adj1" fmla="val -20274"/>
              <a:gd name="adj2" fmla="val -82218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初審小組由理監事三人組成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有必要得增聘外部委員一名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圓角矩形圖說文字 91"/>
          <p:cNvSpPr/>
          <p:nvPr/>
        </p:nvSpPr>
        <p:spPr>
          <a:xfrm>
            <a:off x="5547670" y="3068960"/>
            <a:ext cx="1616620" cy="676386"/>
          </a:xfrm>
          <a:prstGeom prst="wedgeRoundRectCallout">
            <a:avLst>
              <a:gd name="adj1" fmla="val -71314"/>
              <a:gd name="adj2" fmla="val 33442"/>
              <a:gd name="adj3" fmla="val 16667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綜合大學組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科技大學組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380312" y="925064"/>
            <a:ext cx="1621872" cy="707064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三月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監事會通過辦法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380312" y="3229756"/>
            <a:ext cx="1621872" cy="703300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六月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收件截止初審開始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7380312" y="3984185"/>
            <a:ext cx="1621872" cy="676303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七月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入圍名單 </a:t>
            </a: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list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7386702" y="4723987"/>
            <a:ext cx="1621872" cy="649305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八月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複審決選最後名單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7390725" y="5443991"/>
            <a:ext cx="1621872" cy="649305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年底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研討會頒獎及演講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380312" y="1696502"/>
            <a:ext cx="1621872" cy="720080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四月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公布網頁開始徵選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380312" y="2480081"/>
            <a:ext cx="1621872" cy="691576"/>
          </a:xfrm>
          <a:prstGeom prst="rect">
            <a:avLst/>
          </a:prstGeom>
          <a:solidFill>
            <a:srgbClr val="E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2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  <a:cs typeface="Times New Roman" panose="02020603050405020304" pitchFamily="18" charset="0"/>
              </a:rPr>
              <a:t>五月</a:t>
            </a:r>
            <a:endParaRPr lang="en-US" altLang="zh-TW" sz="1600" dirty="0" smtClean="0">
              <a:solidFill>
                <a:schemeClr val="tx1"/>
              </a:solidFill>
              <a:latin typeface="華康中黑體(P)" panose="02010600010101010101" pitchFamily="2" charset="-120"/>
              <a:ea typeface="華康中黑體(P)" panose="0201060001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組成初審小組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0" y="-5898"/>
            <a:ext cx="1953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600" dirty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GET </a:t>
            </a:r>
            <a:r>
              <a:rPr lang="en-US" altLang="zh-TW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Medal of Honor</a:t>
            </a:r>
            <a:endParaRPr lang="zh-TW" altLang="en-US" sz="1600" dirty="0">
              <a:solidFill>
                <a:schemeClr val="bg1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6943" y="63830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三類獎章：終身成就、典範教師、典範學校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45" name="圓角矩形圖說文字 44"/>
          <p:cNvSpPr/>
          <p:nvPr/>
        </p:nvSpPr>
        <p:spPr>
          <a:xfrm>
            <a:off x="5553299" y="3861048"/>
            <a:ext cx="1610990" cy="913052"/>
          </a:xfrm>
          <a:prstGeom prst="wedgeRoundRectCallout">
            <a:avLst>
              <a:gd name="adj1" fmla="val -72080"/>
              <a:gd name="adj2" fmla="val -44836"/>
              <a:gd name="adj3" fmla="val 16667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終身成就獎章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典範教師獎章</a:t>
            </a:r>
            <a:endParaRPr lang="en-US" altLang="zh-TW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zh-TW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典範學校獎章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8675688" y="-68438"/>
            <a:ext cx="4683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E3159FC7-82D8-49C5-ADC5-2771E76C033A}" type="slidenum">
              <a:rPr lang="en-US" altLang="zh-TW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9</a:t>
            </a:fld>
            <a:endParaRPr lang="en-US" altLang="zh-TW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9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0"/>
                            </p:stCondLst>
                            <p:childTnLst>
                              <p:par>
                                <p:cTn id="1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35" grpId="0"/>
      <p:bldP spid="38" grpId="0" animBg="1"/>
      <p:bldP spid="39" grpId="0" animBg="1"/>
      <p:bldP spid="43" grpId="0" animBg="1"/>
      <p:bldP spid="46" grpId="0" animBg="1"/>
      <p:bldP spid="50" grpId="0" animBg="1"/>
      <p:bldP spid="11" grpId="0" animBg="1"/>
      <p:bldP spid="59" grpId="0" animBg="1"/>
      <p:bldP spid="64" grpId="0" animBg="1"/>
      <p:bldP spid="78" grpId="0" animBg="1"/>
      <p:bldP spid="32" grpId="0" animBg="1"/>
      <p:bldP spid="83" grpId="0" animBg="1"/>
      <p:bldP spid="84" grpId="0" animBg="1"/>
      <p:bldP spid="87" grpId="0" animBg="1"/>
      <p:bldP spid="89" grpId="0" animBg="1"/>
      <p:bldP spid="91" grpId="0" animBg="1"/>
      <p:bldP spid="92" grpId="0" animBg="1"/>
      <p:bldP spid="42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0" grpId="0" animBg="1"/>
      <p:bldP spid="41" grpId="0"/>
      <p:bldP spid="2" grpId="0"/>
      <p:bldP spid="4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20234</TotalTime>
  <Words>1484</Words>
  <Application>Microsoft Office PowerPoint</Application>
  <PresentationFormat>如螢幕大小 (4:3)</PresentationFormat>
  <Paragraphs>482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8" baseType="lpstr">
      <vt:lpstr>華康中黑體(P)</vt:lpstr>
      <vt:lpstr>Calibri</vt:lpstr>
      <vt:lpstr>華康超黑體(P)</vt:lpstr>
      <vt:lpstr>Arial</vt:lpstr>
      <vt:lpstr>華康超明體(P)</vt:lpstr>
      <vt:lpstr>華康楷書體W5(P)</vt:lpstr>
      <vt:lpstr>標楷體</vt:lpstr>
      <vt:lpstr>Garamond</vt:lpstr>
      <vt:lpstr>新細明體</vt:lpstr>
      <vt:lpstr>Baskerville Old Face</vt:lpstr>
      <vt:lpstr>STSong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UP workshop 2018</dc:title>
  <dc:creator>Juang RH</dc:creator>
  <cp:lastModifiedBy>Rong Huay Juang</cp:lastModifiedBy>
  <cp:revision>842</cp:revision>
  <cp:lastPrinted>2018-06-01T00:59:40Z</cp:lastPrinted>
  <dcterms:created xsi:type="dcterms:W3CDTF">2006-11-19T05:22:11Z</dcterms:created>
  <dcterms:modified xsi:type="dcterms:W3CDTF">2021-07-26T11:29:27Z</dcterms:modified>
</cp:coreProperties>
</file>