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handoutMasterIdLst>
    <p:handoutMasterId r:id="rId15"/>
  </p:handoutMasterIdLst>
  <p:sldIdLst>
    <p:sldId id="478" r:id="rId2"/>
    <p:sldId id="1088" r:id="rId3"/>
    <p:sldId id="1089" r:id="rId4"/>
    <p:sldId id="1021" r:id="rId5"/>
    <p:sldId id="766" r:id="rId6"/>
    <p:sldId id="1091" r:id="rId7"/>
    <p:sldId id="607" r:id="rId8"/>
    <p:sldId id="650" r:id="rId9"/>
    <p:sldId id="724" r:id="rId10"/>
    <p:sldId id="1090" r:id="rId11"/>
    <p:sldId id="773" r:id="rId12"/>
    <p:sldId id="3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FF00"/>
    <a:srgbClr val="CC3300"/>
    <a:srgbClr val="FFC319"/>
    <a:srgbClr val="FFD84B"/>
    <a:srgbClr val="FDF58D"/>
    <a:srgbClr val="808080"/>
    <a:srgbClr val="FCFCFC"/>
    <a:srgbClr val="E8E8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8" autoAdjust="0"/>
    <p:restoredTop sz="96815" autoAdjust="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B2DDBB-3731-41FE-9A00-300B6C860C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5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6C61D-4105-44FD-811C-174BBF3919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460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0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6C61D-4105-44FD-811C-174BBF39190A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B292ED-6365-4673-A525-C047139431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0726-DFA9-4CC8-A40B-77F704CD4A3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3D4F92-429D-4945-9DA4-7F52E6C2FD1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6B952-F75D-4D20-9E32-B28C97341F8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2B4902-25A4-4789-ACB0-63A76ACAE6A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BD64A4-4F8D-4145-8474-9DBBDA27AD5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2A7E9F-7E3E-4A31-98C4-D8A6A67889A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330C18-F4CE-4775-83A3-EBB1A5C78C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3619DC-CD7E-4144-93F3-D3625EE7946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CA84CB-2E0E-47C0-BD7D-5DBAD98C7F3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6B915F-5E75-44DC-8E8E-E4A4BCA2EDE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738F5B-E4C9-47C5-A011-7BBF7A32B71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891CA6-B87A-45E5-BB20-E689AE67D506}" type="slidenum">
              <a:rPr lang="en-US" altLang="zh-TW" smtClean="0"/>
              <a:pPr>
                <a:defRPr/>
              </a:pPr>
              <a:t>1</a:t>
            </a:fld>
            <a:endParaRPr lang="en-US" altLang="zh-TW" smtClean="0"/>
          </a:p>
        </p:txBody>
      </p:sp>
      <p:pic>
        <p:nvPicPr>
          <p:cNvPr id="35843" name="Picture 2" descr="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標題 1"/>
          <p:cNvSpPr>
            <a:spLocks noGrp="1"/>
          </p:cNvSpPr>
          <p:nvPr>
            <p:ph type="title"/>
          </p:nvPr>
        </p:nvSpPr>
        <p:spPr>
          <a:xfrm>
            <a:off x="1403648" y="2030819"/>
            <a:ext cx="7597508" cy="3612759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FFFF"/>
                </a:solidFill>
                <a:latin typeface="微軟正黑體" pitchFamily="34" charset="-120"/>
                <a:ea typeface="微軟正黑體" pitchFamily="34" charset="-120"/>
              </a:rPr>
              <a:t>逢甲大學通識</a:t>
            </a:r>
            <a:r>
              <a:rPr lang="zh-TW" altLang="en-US" sz="4800" b="1" dirty="0" smtClean="0">
                <a:solidFill>
                  <a:srgbClr val="00FFFF"/>
                </a:solidFill>
                <a:latin typeface="微軟正黑體" pitchFamily="34" charset="-120"/>
                <a:ea typeface="微軟正黑體" pitchFamily="34" charset="-120"/>
              </a:rPr>
              <a:t>教育介紹</a:t>
            </a:r>
            <a:r>
              <a:rPr lang="en-US" altLang="zh-TW" sz="4800" b="1" dirty="0">
                <a:solidFill>
                  <a:srgbClr val="00FF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>
                <a:solidFill>
                  <a:srgbClr val="00FF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00FF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00FF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        通識教育中心 陳淑慧助理教授</a:t>
            </a:r>
            <a:r>
              <a:rPr lang="en-US" altLang="zh-TW" sz="28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秘書</a:t>
            </a:r>
            <a:endParaRPr lang="zh-TW" altLang="en-US" dirty="0" smtClean="0">
              <a:solidFill>
                <a:srgbClr val="00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845" name="內容版面配置區 8" descr="厚植畢業十年後的-Whit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472" y="357166"/>
            <a:ext cx="4457705" cy="663001"/>
          </a:xfrm>
        </p:spPr>
      </p:pic>
      <p:pic>
        <p:nvPicPr>
          <p:cNvPr id="35846" name="圖片 9" descr="品味格局與競爭力-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5151" y="1087511"/>
            <a:ext cx="4500594" cy="6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圖片 10" descr="通識與通訊.PNG"/>
          <p:cNvPicPr>
            <a:picLocks noChangeAspect="1"/>
          </p:cNvPicPr>
          <p:nvPr/>
        </p:nvPicPr>
        <p:blipFill>
          <a:blip r:embed="rId6" cstate="print">
            <a:lum bright="24000" contrast="24000"/>
          </a:blip>
          <a:srcRect/>
          <a:stretch>
            <a:fillRect/>
          </a:stretch>
        </p:blipFill>
        <p:spPr bwMode="auto">
          <a:xfrm>
            <a:off x="101001" y="4691612"/>
            <a:ext cx="1836545" cy="205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Shu hui\Desktop\建好資料\書籍撰寫\創意思考\書籍編排彙整\1070303(外框))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10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6971214"/>
              </p:ext>
            </p:extLst>
          </p:nvPr>
        </p:nvGraphicFramePr>
        <p:xfrm>
          <a:off x="179512" y="4653136"/>
          <a:ext cx="4104456" cy="20116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04456"/>
              </a:tblGrid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Psychodrama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心理劇教學應用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一個笨蛋如何教科技英文？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(Flip Learning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翻轉教學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PBL(problem-based learning)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問題導向式學習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PBL(project-based learning)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專案導向式學習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Freshman Project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新鮮人計畫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Case Based Learning(CBL)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個案研究法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GBS (goal-based scenarios)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目標導向情境式學習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Challenge Based Learning(CBL)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基於挑戰的學習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Understanding by Design(UBD)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重視理解的課程設計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TBL(Team-based Learning)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團隊合作學習模式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ea"/>
                          <a:ea typeface="+mn-ea"/>
                        </a:rPr>
                        <a:t>ORID</a:t>
                      </a:r>
                      <a:r>
                        <a:rPr lang="zh-TW" sz="1200" b="0" kern="100" dirty="0">
                          <a:effectLst/>
                          <a:latin typeface="+mn-ea"/>
                          <a:ea typeface="+mn-ea"/>
                        </a:rPr>
                        <a:t>焦點討論法</a:t>
                      </a:r>
                      <a:endParaRPr lang="zh-TW" sz="12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216" y="-13737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通</a:t>
            </a:r>
            <a:r>
              <a:rPr lang="zh-TW" altLang="en-US" b="1" dirty="0">
                <a:solidFill>
                  <a:srgbClr val="C00000"/>
                </a:solidFill>
              </a:rPr>
              <a:t>識選修</a:t>
            </a:r>
            <a:r>
              <a:rPr lang="zh-TW" altLang="en-US" b="1" dirty="0" smtClean="0">
                <a:solidFill>
                  <a:srgbClr val="C00000"/>
                </a:solidFill>
              </a:rPr>
              <a:t>課程全面</a:t>
            </a:r>
            <a:r>
              <a:rPr lang="zh-TW" altLang="en-US" b="1" dirty="0" smtClean="0">
                <a:solidFill>
                  <a:srgbClr val="C00000"/>
                </a:solidFill>
              </a:rPr>
              <a:t>改革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主任的信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966" y="845468"/>
            <a:ext cx="8153936" cy="60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2E764-932E-451B-B5B1-B7CA305447C6}" type="slidenum">
              <a:rPr lang="en-US" altLang="zh-TW" smtClean="0">
                <a:latin typeface="Arial" pitchFamily="34" charset="0"/>
              </a:rPr>
              <a:pPr>
                <a:defRPr/>
              </a:pPr>
              <a:t>12</a:t>
            </a:fld>
            <a:endParaRPr lang="en-US" altLang="zh-TW" smtClean="0">
              <a:latin typeface="Arial" pitchFamily="34" charset="0"/>
            </a:endParaRPr>
          </a:p>
        </p:txBody>
      </p:sp>
      <p:pic>
        <p:nvPicPr>
          <p:cNvPr id="880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3617912"/>
            <a:ext cx="9166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75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2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5" name="內容版面配置區 4" descr="課程地圖2014.11.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180" t="27966" r="17928" b="21186"/>
          <a:stretch>
            <a:fillRect/>
          </a:stretch>
        </p:blipFill>
        <p:spPr>
          <a:xfrm>
            <a:off x="0" y="1484784"/>
            <a:ext cx="9144000" cy="5373216"/>
          </a:xfr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91780" y="908720"/>
            <a:ext cx="6429732" cy="310480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</a:rPr>
              <a:t>運用資訊管理系統，全方位提昇學生核心能力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圖片 6" descr="D:\jai\jjj\行政\100通識\pic\厚植畢業十年後的-BL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08" y="138023"/>
            <a:ext cx="3769401" cy="59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D:\jai\jjj\行政\100通識\pic\品味格局與競爭力-BLK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79" y="166253"/>
            <a:ext cx="3966433" cy="53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D:\jai\jjj\行政\100通識\pic\通識與通訊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9" b="1529"/>
          <a:stretch/>
        </p:blipFill>
        <p:spPr bwMode="auto">
          <a:xfrm>
            <a:off x="-180529" y="-51758"/>
            <a:ext cx="1405479" cy="1282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矩形圖說文字 15"/>
          <p:cNvSpPr/>
          <p:nvPr/>
        </p:nvSpPr>
        <p:spPr>
          <a:xfrm>
            <a:off x="1835696" y="3429000"/>
            <a:ext cx="648072" cy="432048"/>
          </a:xfrm>
          <a:prstGeom prst="wedgeRectCallout">
            <a:avLst>
              <a:gd name="adj1" fmla="val 137566"/>
              <a:gd name="adj2" fmla="val -9124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品味與欣賞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1835056" y="2924944"/>
            <a:ext cx="648072" cy="432048"/>
          </a:xfrm>
          <a:prstGeom prst="wedgeRectCallout">
            <a:avLst>
              <a:gd name="adj1" fmla="val 61694"/>
              <a:gd name="adj2" fmla="val -5729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品味與欣賞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56437" y="2319867"/>
            <a:ext cx="1135030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699792" y="4293096"/>
            <a:ext cx="2592288" cy="1049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774431" y="4351867"/>
            <a:ext cx="2641435" cy="13292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210423" y="2324720"/>
            <a:ext cx="1197909" cy="92648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556437" y="2319867"/>
            <a:ext cx="1152128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圖說文字 26"/>
          <p:cNvSpPr/>
          <p:nvPr/>
        </p:nvSpPr>
        <p:spPr>
          <a:xfrm>
            <a:off x="7380312" y="3356992"/>
            <a:ext cx="648072" cy="432048"/>
          </a:xfrm>
          <a:prstGeom prst="wedgeRectCallout">
            <a:avLst>
              <a:gd name="adj1" fmla="val -62293"/>
              <a:gd name="adj2" fmla="val -7545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思辨與理解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矩形圖說文字 27"/>
          <p:cNvSpPr/>
          <p:nvPr/>
        </p:nvSpPr>
        <p:spPr>
          <a:xfrm>
            <a:off x="2267744" y="5517232"/>
            <a:ext cx="648072" cy="432048"/>
          </a:xfrm>
          <a:prstGeom prst="wedgeRectCallout">
            <a:avLst>
              <a:gd name="adj1" fmla="val 69681"/>
              <a:gd name="adj2" fmla="val -9523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閱讀與書寫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2954717" y="5517232"/>
            <a:ext cx="648072" cy="432048"/>
          </a:xfrm>
          <a:prstGeom prst="wedgeRectCallout">
            <a:avLst>
              <a:gd name="adj1" fmla="val 73674"/>
              <a:gd name="adj2" fmla="val -992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分析與溝通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矩形圖說文字 29"/>
          <p:cNvSpPr/>
          <p:nvPr/>
        </p:nvSpPr>
        <p:spPr>
          <a:xfrm>
            <a:off x="3652422" y="5515635"/>
            <a:ext cx="648072" cy="432048"/>
          </a:xfrm>
          <a:prstGeom prst="wedgeRectCallout">
            <a:avLst>
              <a:gd name="adj1" fmla="val 49715"/>
              <a:gd name="adj2" fmla="val -9323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數位影音能力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矩形圖說文字 30"/>
          <p:cNvSpPr/>
          <p:nvPr/>
        </p:nvSpPr>
        <p:spPr>
          <a:xfrm>
            <a:off x="4336178" y="5515635"/>
            <a:ext cx="648072" cy="432048"/>
          </a:xfrm>
          <a:prstGeom prst="wedgeRectCallout">
            <a:avLst>
              <a:gd name="adj1" fmla="val 11112"/>
              <a:gd name="adj2" fmla="val -972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組織與行動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矩形圖說文字 31"/>
          <p:cNvSpPr/>
          <p:nvPr/>
        </p:nvSpPr>
        <p:spPr>
          <a:xfrm>
            <a:off x="5024022" y="5517232"/>
            <a:ext cx="648072" cy="432048"/>
          </a:xfrm>
          <a:prstGeom prst="wedgeRectCallout">
            <a:avLst>
              <a:gd name="adj1" fmla="val -34144"/>
              <a:gd name="adj2" fmla="val -992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職場就業能力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矩形圖說文字 32"/>
          <p:cNvSpPr/>
          <p:nvPr/>
        </p:nvSpPr>
        <p:spPr>
          <a:xfrm>
            <a:off x="2699792" y="1772816"/>
            <a:ext cx="648072" cy="432048"/>
          </a:xfrm>
          <a:prstGeom prst="wedgeRectCallout">
            <a:avLst>
              <a:gd name="adj1" fmla="val 51046"/>
              <a:gd name="adj2" fmla="val 764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感受與體驗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矩形圖說文字 33"/>
          <p:cNvSpPr/>
          <p:nvPr/>
        </p:nvSpPr>
        <p:spPr>
          <a:xfrm>
            <a:off x="6358539" y="1741066"/>
            <a:ext cx="648072" cy="432048"/>
          </a:xfrm>
          <a:prstGeom prst="wedgeRectCallout">
            <a:avLst>
              <a:gd name="adj1" fmla="val 17844"/>
              <a:gd name="adj2" fmla="val 860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分析與理解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矩形圖說文字 34"/>
          <p:cNvSpPr/>
          <p:nvPr/>
        </p:nvSpPr>
        <p:spPr>
          <a:xfrm>
            <a:off x="5656924" y="1738190"/>
            <a:ext cx="648072" cy="432048"/>
          </a:xfrm>
          <a:prstGeom prst="wedgeRectCallout">
            <a:avLst>
              <a:gd name="adj1" fmla="val 52255"/>
              <a:gd name="adj2" fmla="val 801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對話與理解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矩形圖說文字 35"/>
          <p:cNvSpPr/>
          <p:nvPr/>
        </p:nvSpPr>
        <p:spPr>
          <a:xfrm>
            <a:off x="8225933" y="3739343"/>
            <a:ext cx="648072" cy="432048"/>
          </a:xfrm>
          <a:prstGeom prst="wedgeRectCallout">
            <a:avLst>
              <a:gd name="adj1" fmla="val -56773"/>
              <a:gd name="adj2" fmla="val 8845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專題與專案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76456" y="4293096"/>
            <a:ext cx="4675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6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"/>
            <a:ext cx="850309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3707904" y="4653136"/>
            <a:ext cx="1800200" cy="13681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40152" y="4653136"/>
            <a:ext cx="504056" cy="13681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3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6B952-F75D-4D20-9E32-B28C97341F8B}" type="slidenum">
              <a:rPr kumimoji="0" lang="en-US" altLang="zh-TW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" y="0"/>
            <a:ext cx="8217489" cy="6834453"/>
          </a:xfrm>
        </p:spPr>
      </p:pic>
      <p:sp>
        <p:nvSpPr>
          <p:cNvPr id="4" name="矩形 3"/>
          <p:cNvSpPr/>
          <p:nvPr/>
        </p:nvSpPr>
        <p:spPr>
          <a:xfrm>
            <a:off x="2915816" y="5085184"/>
            <a:ext cx="2880320" cy="36004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4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30051"/>
            <a:ext cx="7919792" cy="990600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4000" b="1" dirty="0" smtClean="0">
                <a:solidFill>
                  <a:srgbClr val="C00000"/>
                </a:solidFill>
              </a:rPr>
              <a:t>大</a:t>
            </a:r>
            <a:r>
              <a:rPr lang="zh-TW" altLang="en-US" sz="4000" b="1" dirty="0">
                <a:solidFill>
                  <a:srgbClr val="C00000"/>
                </a:solidFill>
              </a:rPr>
              <a:t>二英文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改革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[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運用情境式微學分學習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]</a:t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en-US" altLang="zh-TW" sz="3200" b="1" dirty="0" smtClean="0">
                <a:solidFill>
                  <a:schemeClr val="tx1"/>
                </a:solidFill>
              </a:rPr>
              <a:t>4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年連貫性文化情境語言學分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3" y="993354"/>
            <a:ext cx="9376012" cy="57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516216" y="5589240"/>
            <a:ext cx="216597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1600" dirty="0">
                <a:latin typeface="+mj-ea"/>
                <a:ea typeface="+mj-ea"/>
              </a:rPr>
              <a:t>一</a:t>
            </a:r>
            <a:r>
              <a:rPr lang="en-US" altLang="zh-TW" sz="1600" dirty="0">
                <a:latin typeface="+mj-ea"/>
                <a:ea typeface="+mj-ea"/>
              </a:rPr>
              <a:t>(1)</a:t>
            </a:r>
            <a:r>
              <a:rPr lang="zh-TW" altLang="en-US" sz="1600" dirty="0">
                <a:latin typeface="+mj-ea"/>
                <a:ea typeface="+mj-ea"/>
              </a:rPr>
              <a:t>起</a:t>
            </a:r>
            <a:r>
              <a:rPr lang="en-US" altLang="zh-TW" sz="1600" dirty="0">
                <a:latin typeface="+mj-ea"/>
                <a:ea typeface="+mj-ea"/>
              </a:rPr>
              <a:t>(7)</a:t>
            </a:r>
            <a:r>
              <a:rPr lang="zh-TW" altLang="en-US" sz="1600" dirty="0">
                <a:latin typeface="+mj-ea"/>
                <a:ea typeface="+mj-ea"/>
              </a:rPr>
              <a:t>第二</a:t>
            </a:r>
            <a:r>
              <a:rPr lang="en-US" altLang="zh-TW" sz="1600" dirty="0">
                <a:latin typeface="+mj-ea"/>
                <a:ea typeface="+mj-ea"/>
              </a:rPr>
              <a:t>(2)</a:t>
            </a:r>
            <a:r>
              <a:rPr lang="zh-TW" altLang="en-US" sz="1600" dirty="0">
                <a:latin typeface="+mj-ea"/>
                <a:ea typeface="+mj-ea"/>
              </a:rPr>
              <a:t>外語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3888" y="4509120"/>
            <a:ext cx="4322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給自己</a:t>
            </a:r>
            <a:r>
              <a:rPr lang="en-US" altLang="zh-TW" sz="1200" dirty="0"/>
              <a:t>1</a:t>
            </a:r>
            <a:r>
              <a:rPr lang="zh-TW" altLang="en-US" sz="1200" dirty="0"/>
              <a:t>年、跟著外語中心</a:t>
            </a:r>
            <a:r>
              <a:rPr lang="en-US" altLang="zh-TW" sz="1200" dirty="0"/>
              <a:t>5</a:t>
            </a:r>
            <a:r>
              <a:rPr lang="zh-TW" altLang="en-US" sz="1200" dirty="0"/>
              <a:t>步驟、圓大</a:t>
            </a:r>
            <a:r>
              <a:rPr lang="en-US" altLang="zh-TW" sz="1200" dirty="0"/>
              <a:t>3</a:t>
            </a:r>
            <a:r>
              <a:rPr lang="zh-TW" altLang="en-US" sz="1200" dirty="0"/>
              <a:t>出國夢</a:t>
            </a:r>
          </a:p>
        </p:txBody>
      </p:sp>
    </p:spTree>
    <p:extLst>
      <p:ext uri="{BB962C8B-B14F-4D97-AF65-F5344CB8AC3E}">
        <p14:creationId xmlns:p14="http://schemas.microsoft.com/office/powerpoint/2010/main" val="6249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榮譽學生制度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7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519192" cy="9906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+mn-ea"/>
                <a:ea typeface="+mn-ea"/>
              </a:rPr>
              <a:t>對話</a:t>
            </a:r>
            <a:r>
              <a:rPr lang="en-US" altLang="zh-TW" sz="3600" b="1" dirty="0" smtClean="0">
                <a:solidFill>
                  <a:schemeClr val="tx1"/>
                </a:solidFill>
                <a:latin typeface="+mn-ea"/>
                <a:ea typeface="+mn-ea"/>
              </a:rPr>
              <a:t>&amp;</a:t>
            </a:r>
            <a:r>
              <a:rPr lang="zh-TW" altLang="en-US" sz="3600" b="1" dirty="0" smtClean="0">
                <a:solidFill>
                  <a:schemeClr val="tx1"/>
                </a:solidFill>
                <a:latin typeface="+mn-ea"/>
                <a:ea typeface="+mn-ea"/>
              </a:rPr>
              <a:t>學習</a:t>
            </a:r>
            <a:endParaRPr lang="zh-TW" altLang="en-US" sz="3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19713"/>
            <a:ext cx="9144000" cy="58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626150" y="-46055"/>
            <a:ext cx="5218170" cy="1465703"/>
            <a:chOff x="759" y="1438"/>
            <a:chExt cx="4550" cy="1695"/>
          </a:xfrm>
        </p:grpSpPr>
        <p:pic>
          <p:nvPicPr>
            <p:cNvPr id="18" name="Picture 5" descr="whiteline_0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1472"/>
              <a:ext cx="1572" cy="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whiteline_0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1438"/>
              <a:ext cx="1182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whiteline_0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1715"/>
              <a:ext cx="919" cy="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850" y="1928"/>
              <a:ext cx="1346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660066"/>
                  </a:solidFill>
                  <a:latin typeface="+mn-ea"/>
                  <a:cs typeface="Times New Roman" panose="02020603050405020304" pitchFamily="18" charset="0"/>
                </a:rPr>
                <a:t>逢</a:t>
              </a:r>
              <a:r>
                <a:rPr lang="zh-TW" altLang="en-US" sz="2000" b="1" dirty="0" smtClean="0">
                  <a:solidFill>
                    <a:srgbClr val="660066"/>
                  </a:solidFill>
                  <a:latin typeface="+mn-ea"/>
                  <a:cs typeface="Times New Roman" panose="02020603050405020304" pitchFamily="18" charset="0"/>
                </a:rPr>
                <a:t>甲</a:t>
              </a:r>
              <a:r>
                <a:rPr lang="en-US" altLang="zh-TW" sz="2000" b="1" dirty="0" err="1" smtClean="0">
                  <a:solidFill>
                    <a:srgbClr val="660066"/>
                  </a:solidFill>
                  <a:latin typeface="+mn-ea"/>
                  <a:cs typeface="Times New Roman" panose="02020603050405020304" pitchFamily="18" charset="0"/>
                </a:rPr>
                <a:t>italk</a:t>
              </a:r>
              <a:endParaRPr lang="en-US" altLang="zh-TW" sz="2000" b="1" dirty="0">
                <a:solidFill>
                  <a:srgbClr val="660066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2000" b="1" dirty="0">
                  <a:solidFill>
                    <a:srgbClr val="660066"/>
                  </a:solidFill>
                  <a:latin typeface="+mn-ea"/>
                  <a:cs typeface="Times New Roman" panose="02020603050405020304" pitchFamily="18" charset="0"/>
                </a:rPr>
                <a:t>青年論壇</a:t>
              </a:r>
              <a:endParaRPr lang="en-US" altLang="zh-TW" sz="2000" b="1" dirty="0">
                <a:solidFill>
                  <a:srgbClr val="660066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162" y="1715"/>
              <a:ext cx="1048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人文創新社會論壇</a:t>
              </a:r>
              <a:endPara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866" y="1866"/>
              <a:ext cx="704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通識沙龍</a:t>
              </a:r>
              <a:endPara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Picture 18" descr="R_chevron0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2087"/>
              <a:ext cx="30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9" descr="R_chevron0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1959"/>
              <a:ext cx="304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35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人文創新論壇：創意思考模式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25" y="3892189"/>
            <a:ext cx="9155125" cy="296581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25" y="908720"/>
            <a:ext cx="9144000" cy="29834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106" y="4882675"/>
            <a:ext cx="2633767" cy="19753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106" y="2881101"/>
            <a:ext cx="2650455" cy="19878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106" y="905243"/>
            <a:ext cx="2644894" cy="19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086B952-F75D-4D20-9E32-B28C97341F8B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10482468_722039857928303_7593027480761529028_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5301206"/>
            <a:ext cx="2637802" cy="1556793"/>
          </a:xfrm>
          <a:prstGeom prst="rect">
            <a:avLst/>
          </a:prstGeom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2828"/>
            <a:ext cx="3972909" cy="52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2908" y="208986"/>
            <a:ext cx="516601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4591</TotalTime>
  <Words>220</Words>
  <Application>Microsoft Office PowerPoint</Application>
  <PresentationFormat>如螢幕大小 (4:3)</PresentationFormat>
  <Paragraphs>48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中庸</vt:lpstr>
      <vt:lpstr>逢甲大學通識教育介紹           通識教育中心 陳淑慧助理教授/秘書</vt:lpstr>
      <vt:lpstr>運用資訊管理系統，全方位提昇學生核心能力</vt:lpstr>
      <vt:lpstr>PowerPoint 簡報</vt:lpstr>
      <vt:lpstr>PowerPoint 簡報</vt:lpstr>
      <vt:lpstr>大二英文改革[運用情境式微學分學習] 4年連貫性文化情境語言學分</vt:lpstr>
      <vt:lpstr>PowerPoint 簡報</vt:lpstr>
      <vt:lpstr>對話&amp;學習</vt:lpstr>
      <vt:lpstr>人文創新論壇：創意思考模式</vt:lpstr>
      <vt:lpstr>PowerPoint 簡報</vt:lpstr>
      <vt:lpstr>PowerPoint 簡報</vt:lpstr>
      <vt:lpstr>通識選修課程全面改革(主任的信)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Shu hui</dc:creator>
  <cp:lastModifiedBy>Shu hui</cp:lastModifiedBy>
  <cp:revision>358</cp:revision>
  <dcterms:created xsi:type="dcterms:W3CDTF">2014-08-23T23:24:51Z</dcterms:created>
  <dcterms:modified xsi:type="dcterms:W3CDTF">2018-06-01T00:55:42Z</dcterms:modified>
</cp:coreProperties>
</file>