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360" r:id="rId3"/>
    <p:sldId id="325" r:id="rId4"/>
    <p:sldId id="366" r:id="rId5"/>
    <p:sldId id="341" r:id="rId6"/>
    <p:sldId id="361" r:id="rId7"/>
    <p:sldId id="365" r:id="rId8"/>
    <p:sldId id="367" r:id="rId9"/>
    <p:sldId id="364" r:id="rId10"/>
    <p:sldId id="358" r:id="rId11"/>
    <p:sldId id="359" r:id="rId12"/>
    <p:sldId id="362" r:id="rId13"/>
    <p:sldId id="363" r:id="rId14"/>
    <p:sldId id="356" r:id="rId15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C0000"/>
    <a:srgbClr val="FF9900"/>
    <a:srgbClr val="9966FF"/>
    <a:srgbClr val="FF9999"/>
    <a:srgbClr val="FFCCCC"/>
    <a:srgbClr val="0099CC"/>
    <a:srgbClr val="008000"/>
    <a:srgbClr val="00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60"/>
  </p:normalViewPr>
  <p:slideViewPr>
    <p:cSldViewPr>
      <p:cViewPr>
        <p:scale>
          <a:sx n="100" d="100"/>
          <a:sy n="100" d="100"/>
        </p:scale>
        <p:origin x="-6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4044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BAFB7-624B-41E8-8E65-8FA2270CD144}" type="doc">
      <dgm:prSet loTypeId="urn:microsoft.com/office/officeart/2011/layout/HexagonRadial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987617B3-55D6-4E7F-840B-737AF0BB9BF1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研究所層次通識</a:t>
          </a:r>
          <a:endParaRPr lang="zh-TW" altLang="en-US" sz="2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C6CF9C7-C353-42E8-A6FF-A549D7E77F80}" type="parTrans" cxnId="{EABBC2C5-DB03-41DB-9564-666783B54D7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6B5069-CB5A-459C-B447-B57534573019}" type="sibTrans" cxnId="{EABBC2C5-DB03-41DB-9564-666783B54D7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BBD357-4323-4462-BB06-689C1903E6FC}">
      <dgm:prSet phldrT="[文字]"/>
      <dgm:spPr/>
      <dgm:t>
        <a:bodyPr/>
        <a:lstStyle/>
        <a:p>
          <a:r>
            <a:rPr lang="zh-TW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強化自我能力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873A8F2-D3AD-4AD3-ADF4-5D338698FE83}" type="parTrans" cxnId="{662D84AA-BC7A-4FF7-8961-C33DBAA4483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519A7FF-BEC7-4D71-AA6F-B1A65D9554F3}" type="sibTrans" cxnId="{662D84AA-BC7A-4FF7-8961-C33DBAA4483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6CFFA7-DA08-4A7A-9BE2-B5CA092DBACB}">
      <dgm:prSet phldrT="[文字]"/>
      <dgm:spPr/>
      <dgm:t>
        <a:bodyPr/>
        <a:lstStyle/>
        <a:p>
          <a:r>
            <a:rPr lang="zh-TW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提升文學音樂素養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4E42643-8AC1-42E0-A230-D894B6C00A52}" type="parTrans" cxnId="{9F8D19D6-712E-4778-944B-870B1032F7C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FFCB83-26C6-4DFA-B50F-B0F48101329D}" type="sibTrans" cxnId="{9F8D19D6-712E-4778-944B-870B1032F7C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6AB919F-D56C-4423-90F3-5C942935ABAE}">
      <dgm:prSet phldrT="[文字]"/>
      <dgm:spPr/>
      <dgm:t>
        <a:bodyPr/>
        <a:lstStyle/>
        <a:p>
          <a:r>
            <a:rPr lang="zh-TW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生命關懷 永續發展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B517E4B-4980-4CB7-980D-E077BA551D45}" type="parTrans" cxnId="{36930C47-CE88-4177-B255-AEF31FEAC67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242B0C8-3A3C-4D57-99DE-CFCD21C84C1D}" type="sibTrans" cxnId="{36930C47-CE88-4177-B255-AEF31FEAC67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05E3012-33BF-4AE3-A0D3-D29901BDD511}">
      <dgm:prSet phldrT="[文字]"/>
      <dgm:spPr/>
      <dgm:t>
        <a:bodyPr/>
        <a:lstStyle/>
        <a:p>
          <a:r>
            <a:rPr lang="zh-TW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提升邏輯思辨能力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3B962A8-297D-4088-AF81-15B6D2A8AAEC}" type="parTrans" cxnId="{3E623D3F-DC56-422C-B951-A85573A5E4D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DB4E2A-27E2-4F9A-91F3-00E27EC2F0C6}" type="sibTrans" cxnId="{3E623D3F-DC56-422C-B951-A85573A5E4D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B9D79E5-C6CD-49F7-B4B5-9FF1B5897283}">
      <dgm:prSet phldrT="[文字]"/>
      <dgm:spPr/>
      <dgm:t>
        <a:bodyPr/>
        <a:lstStyle/>
        <a:p>
          <a:r>
            <a:rPr lang="zh-TW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培養科技發展能力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A943F7D-BA4E-499D-9231-BDFA9597F666}" type="parTrans" cxnId="{6C2EF0A5-76C0-4984-A83D-C5A4A6F3CA7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D2844F-5031-4B51-A4C5-ABB5FF89FE4B}" type="sibTrans" cxnId="{6C2EF0A5-76C0-4984-A83D-C5A4A6F3CA7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44D2327-81BA-4FA0-BC3D-6883784FE394}">
      <dgm:prSet phldrT="[文字]"/>
      <dgm:spPr/>
      <dgm:t>
        <a:bodyPr/>
        <a:lstStyle/>
        <a:p>
          <a:r>
            <a:rPr lang="zh-TW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塑造國際級人才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1F3094-5F4C-4081-BE17-C06B6F37610E}" type="parTrans" cxnId="{F145CCF1-C397-49FF-9224-FC33F83C9AD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6846A0-3A5E-4102-B670-5C689F80DDDA}" type="sibTrans" cxnId="{F145CCF1-C397-49FF-9224-FC33F83C9AD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23DA163-A512-480B-A58F-A619861D12E5}" type="pres">
      <dgm:prSet presAssocID="{94ABAFB7-624B-41E8-8E65-8FA2270CD14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8F2189EA-41E6-409B-A052-B0ECF8886F4D}" type="pres">
      <dgm:prSet presAssocID="{987617B3-55D6-4E7F-840B-737AF0BB9BF1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zh-TW" altLang="en-US"/>
        </a:p>
      </dgm:t>
    </dgm:pt>
    <dgm:pt modelId="{EA0DD125-BCA7-4C84-81DC-E3ECED9A5DC1}" type="pres">
      <dgm:prSet presAssocID="{81BBD357-4323-4462-BB06-689C1903E6FC}" presName="Accent1" presStyleCnt="0"/>
      <dgm:spPr/>
      <dgm:t>
        <a:bodyPr/>
        <a:lstStyle/>
        <a:p>
          <a:endParaRPr lang="zh-TW" altLang="en-US"/>
        </a:p>
      </dgm:t>
    </dgm:pt>
    <dgm:pt modelId="{E0204EFD-56E5-404D-AB87-83E79A900A8A}" type="pres">
      <dgm:prSet presAssocID="{81BBD357-4323-4462-BB06-689C1903E6FC}" presName="Accent" presStyleLbl="bgShp" presStyleIdx="0" presStyleCnt="6"/>
      <dgm:spPr/>
      <dgm:t>
        <a:bodyPr/>
        <a:lstStyle/>
        <a:p>
          <a:endParaRPr lang="zh-TW" altLang="en-US"/>
        </a:p>
      </dgm:t>
    </dgm:pt>
    <dgm:pt modelId="{8F13C7D3-3CAF-4F98-9847-28CC42E8D695}" type="pres">
      <dgm:prSet presAssocID="{81BBD357-4323-4462-BB06-689C1903E6FC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1A281C-4865-44EF-8981-15BBD8864FDD}" type="pres">
      <dgm:prSet presAssocID="{0C6CFFA7-DA08-4A7A-9BE2-B5CA092DBACB}" presName="Accent2" presStyleCnt="0"/>
      <dgm:spPr/>
      <dgm:t>
        <a:bodyPr/>
        <a:lstStyle/>
        <a:p>
          <a:endParaRPr lang="zh-TW" altLang="en-US"/>
        </a:p>
      </dgm:t>
    </dgm:pt>
    <dgm:pt modelId="{13962A19-DA7E-4BC3-84EA-289347438CDE}" type="pres">
      <dgm:prSet presAssocID="{0C6CFFA7-DA08-4A7A-9BE2-B5CA092DBACB}" presName="Accent" presStyleLbl="bgShp" presStyleIdx="1" presStyleCnt="6"/>
      <dgm:spPr/>
      <dgm:t>
        <a:bodyPr/>
        <a:lstStyle/>
        <a:p>
          <a:endParaRPr lang="zh-TW" altLang="en-US"/>
        </a:p>
      </dgm:t>
    </dgm:pt>
    <dgm:pt modelId="{583E8DE8-6EFC-4DE2-8B37-3D2145DB264F}" type="pres">
      <dgm:prSet presAssocID="{0C6CFFA7-DA08-4A7A-9BE2-B5CA092DBAC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B94206-CBAA-4B76-9931-BEEC7436E20F}" type="pres">
      <dgm:prSet presAssocID="{16AB919F-D56C-4423-90F3-5C942935ABAE}" presName="Accent3" presStyleCnt="0"/>
      <dgm:spPr/>
      <dgm:t>
        <a:bodyPr/>
        <a:lstStyle/>
        <a:p>
          <a:endParaRPr lang="zh-TW" altLang="en-US"/>
        </a:p>
      </dgm:t>
    </dgm:pt>
    <dgm:pt modelId="{F4F1EB1D-A36B-4FC0-9805-E05CB675B1F8}" type="pres">
      <dgm:prSet presAssocID="{16AB919F-D56C-4423-90F3-5C942935ABAE}" presName="Accent" presStyleLbl="bgShp" presStyleIdx="2" presStyleCnt="6"/>
      <dgm:spPr/>
      <dgm:t>
        <a:bodyPr/>
        <a:lstStyle/>
        <a:p>
          <a:endParaRPr lang="zh-TW" altLang="en-US"/>
        </a:p>
      </dgm:t>
    </dgm:pt>
    <dgm:pt modelId="{233EFDF6-B39A-4CF6-8175-CCB2D57CA7A5}" type="pres">
      <dgm:prSet presAssocID="{16AB919F-D56C-4423-90F3-5C942935ABAE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5EE8EB-2E36-4157-82A0-AA549FEB6631}" type="pres">
      <dgm:prSet presAssocID="{B05E3012-33BF-4AE3-A0D3-D29901BDD511}" presName="Accent4" presStyleCnt="0"/>
      <dgm:spPr/>
      <dgm:t>
        <a:bodyPr/>
        <a:lstStyle/>
        <a:p>
          <a:endParaRPr lang="zh-TW" altLang="en-US"/>
        </a:p>
      </dgm:t>
    </dgm:pt>
    <dgm:pt modelId="{E0A20487-22C2-4A53-A93B-E2F0403E6C51}" type="pres">
      <dgm:prSet presAssocID="{B05E3012-33BF-4AE3-A0D3-D29901BDD511}" presName="Accent" presStyleLbl="bgShp" presStyleIdx="3" presStyleCnt="6"/>
      <dgm:spPr/>
      <dgm:t>
        <a:bodyPr/>
        <a:lstStyle/>
        <a:p>
          <a:endParaRPr lang="zh-TW" altLang="en-US"/>
        </a:p>
      </dgm:t>
    </dgm:pt>
    <dgm:pt modelId="{6439A1F8-D5E3-4271-9593-07B1EF7871B8}" type="pres">
      <dgm:prSet presAssocID="{B05E3012-33BF-4AE3-A0D3-D29901BDD511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B5897E-3F0D-4D18-97B1-9938056E084F}" type="pres">
      <dgm:prSet presAssocID="{0B9D79E5-C6CD-49F7-B4B5-9FF1B5897283}" presName="Accent5" presStyleCnt="0"/>
      <dgm:spPr/>
      <dgm:t>
        <a:bodyPr/>
        <a:lstStyle/>
        <a:p>
          <a:endParaRPr lang="zh-TW" altLang="en-US"/>
        </a:p>
      </dgm:t>
    </dgm:pt>
    <dgm:pt modelId="{EBCEAF58-FDD0-4BBA-80AC-12A01E55C5DD}" type="pres">
      <dgm:prSet presAssocID="{0B9D79E5-C6CD-49F7-B4B5-9FF1B5897283}" presName="Accent" presStyleLbl="bgShp" presStyleIdx="4" presStyleCnt="6"/>
      <dgm:spPr/>
      <dgm:t>
        <a:bodyPr/>
        <a:lstStyle/>
        <a:p>
          <a:endParaRPr lang="zh-TW" altLang="en-US"/>
        </a:p>
      </dgm:t>
    </dgm:pt>
    <dgm:pt modelId="{F42A587A-475E-487B-8C9F-B2E4EFF258B8}" type="pres">
      <dgm:prSet presAssocID="{0B9D79E5-C6CD-49F7-B4B5-9FF1B589728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8C8EBA-5CE0-49C7-8045-6EDD92C97E3D}" type="pres">
      <dgm:prSet presAssocID="{344D2327-81BA-4FA0-BC3D-6883784FE394}" presName="Accent6" presStyleCnt="0"/>
      <dgm:spPr/>
      <dgm:t>
        <a:bodyPr/>
        <a:lstStyle/>
        <a:p>
          <a:endParaRPr lang="zh-TW" altLang="en-US"/>
        </a:p>
      </dgm:t>
    </dgm:pt>
    <dgm:pt modelId="{03A0A5EF-3662-4597-8C2A-66A1E2BBC873}" type="pres">
      <dgm:prSet presAssocID="{344D2327-81BA-4FA0-BC3D-6883784FE394}" presName="Accent" presStyleLbl="bgShp" presStyleIdx="5" presStyleCnt="6"/>
      <dgm:spPr/>
      <dgm:t>
        <a:bodyPr/>
        <a:lstStyle/>
        <a:p>
          <a:endParaRPr lang="zh-TW" altLang="en-US"/>
        </a:p>
      </dgm:t>
    </dgm:pt>
    <dgm:pt modelId="{AC95AFCD-BDAB-45B1-B7B1-CB1E4E1F2291}" type="pres">
      <dgm:prSet presAssocID="{344D2327-81BA-4FA0-BC3D-6883784FE39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C154ECE-8724-40D1-A583-7EBBD1F2C33B}" type="presOf" srcId="{81BBD357-4323-4462-BB06-689C1903E6FC}" destId="{8F13C7D3-3CAF-4F98-9847-28CC42E8D695}" srcOrd="0" destOrd="0" presId="urn:microsoft.com/office/officeart/2011/layout/HexagonRadial"/>
    <dgm:cxn modelId="{9D467129-71D7-4460-A19D-E89C908AD4C5}" type="presOf" srcId="{0B9D79E5-C6CD-49F7-B4B5-9FF1B5897283}" destId="{F42A587A-475E-487B-8C9F-B2E4EFF258B8}" srcOrd="0" destOrd="0" presId="urn:microsoft.com/office/officeart/2011/layout/HexagonRadial"/>
    <dgm:cxn modelId="{662D84AA-BC7A-4FF7-8961-C33DBAA44837}" srcId="{987617B3-55D6-4E7F-840B-737AF0BB9BF1}" destId="{81BBD357-4323-4462-BB06-689C1903E6FC}" srcOrd="0" destOrd="0" parTransId="{2873A8F2-D3AD-4AD3-ADF4-5D338698FE83}" sibTransId="{1519A7FF-BEC7-4D71-AA6F-B1A65D9554F3}"/>
    <dgm:cxn modelId="{911D99BE-2482-444D-9B93-4C12222CE806}" type="presOf" srcId="{344D2327-81BA-4FA0-BC3D-6883784FE394}" destId="{AC95AFCD-BDAB-45B1-B7B1-CB1E4E1F2291}" srcOrd="0" destOrd="0" presId="urn:microsoft.com/office/officeart/2011/layout/HexagonRadial"/>
    <dgm:cxn modelId="{3E623D3F-DC56-422C-B951-A85573A5E4DE}" srcId="{987617B3-55D6-4E7F-840B-737AF0BB9BF1}" destId="{B05E3012-33BF-4AE3-A0D3-D29901BDD511}" srcOrd="3" destOrd="0" parTransId="{A3B962A8-297D-4088-AF81-15B6D2A8AAEC}" sibTransId="{DEDB4E2A-27E2-4F9A-91F3-00E27EC2F0C6}"/>
    <dgm:cxn modelId="{9F8D19D6-712E-4778-944B-870B1032F7C5}" srcId="{987617B3-55D6-4E7F-840B-737AF0BB9BF1}" destId="{0C6CFFA7-DA08-4A7A-9BE2-B5CA092DBACB}" srcOrd="1" destOrd="0" parTransId="{04E42643-8AC1-42E0-A230-D894B6C00A52}" sibTransId="{6EFFCB83-26C6-4DFA-B50F-B0F48101329D}"/>
    <dgm:cxn modelId="{EABBC2C5-DB03-41DB-9564-666783B54D71}" srcId="{94ABAFB7-624B-41E8-8E65-8FA2270CD144}" destId="{987617B3-55D6-4E7F-840B-737AF0BB9BF1}" srcOrd="0" destOrd="0" parTransId="{0C6CF9C7-C353-42E8-A6FF-A549D7E77F80}" sibTransId="{7C6B5069-CB5A-459C-B447-B57534573019}"/>
    <dgm:cxn modelId="{516EB7A2-169A-48B9-86EA-DB9B2F94378A}" type="presOf" srcId="{16AB919F-D56C-4423-90F3-5C942935ABAE}" destId="{233EFDF6-B39A-4CF6-8175-CCB2D57CA7A5}" srcOrd="0" destOrd="0" presId="urn:microsoft.com/office/officeart/2011/layout/HexagonRadial"/>
    <dgm:cxn modelId="{8BAA53C5-5496-4DCB-80FF-FD7C846A39E6}" type="presOf" srcId="{B05E3012-33BF-4AE3-A0D3-D29901BDD511}" destId="{6439A1F8-D5E3-4271-9593-07B1EF7871B8}" srcOrd="0" destOrd="0" presId="urn:microsoft.com/office/officeart/2011/layout/HexagonRadial"/>
    <dgm:cxn modelId="{F145CCF1-C397-49FF-9224-FC33F83C9ADB}" srcId="{987617B3-55D6-4E7F-840B-737AF0BB9BF1}" destId="{344D2327-81BA-4FA0-BC3D-6883784FE394}" srcOrd="5" destOrd="0" parTransId="{5A1F3094-5F4C-4081-BE17-C06B6F37610E}" sibTransId="{516846A0-3A5E-4102-B670-5C689F80DDDA}"/>
    <dgm:cxn modelId="{90B5C8D6-A765-44AD-AD1A-AD3AAA7863D7}" type="presOf" srcId="{987617B3-55D6-4E7F-840B-737AF0BB9BF1}" destId="{8F2189EA-41E6-409B-A052-B0ECF8886F4D}" srcOrd="0" destOrd="0" presId="urn:microsoft.com/office/officeart/2011/layout/HexagonRadial"/>
    <dgm:cxn modelId="{36930C47-CE88-4177-B255-AEF31FEAC67A}" srcId="{987617B3-55D6-4E7F-840B-737AF0BB9BF1}" destId="{16AB919F-D56C-4423-90F3-5C942935ABAE}" srcOrd="2" destOrd="0" parTransId="{CB517E4B-4980-4CB7-980D-E077BA551D45}" sibTransId="{B242B0C8-3A3C-4D57-99DE-CFCD21C84C1D}"/>
    <dgm:cxn modelId="{B82282D1-A7CD-483D-811B-5C1F32B383FD}" type="presOf" srcId="{94ABAFB7-624B-41E8-8E65-8FA2270CD144}" destId="{223DA163-A512-480B-A58F-A619861D12E5}" srcOrd="0" destOrd="0" presId="urn:microsoft.com/office/officeart/2011/layout/HexagonRadial"/>
    <dgm:cxn modelId="{492FB4BD-2061-41A8-A72A-F2F77BAA66D5}" type="presOf" srcId="{0C6CFFA7-DA08-4A7A-9BE2-B5CA092DBACB}" destId="{583E8DE8-6EFC-4DE2-8B37-3D2145DB264F}" srcOrd="0" destOrd="0" presId="urn:microsoft.com/office/officeart/2011/layout/HexagonRadial"/>
    <dgm:cxn modelId="{6C2EF0A5-76C0-4984-A83D-C5A4A6F3CA79}" srcId="{987617B3-55D6-4E7F-840B-737AF0BB9BF1}" destId="{0B9D79E5-C6CD-49F7-B4B5-9FF1B5897283}" srcOrd="4" destOrd="0" parTransId="{6A943F7D-BA4E-499D-9231-BDFA9597F666}" sibTransId="{21D2844F-5031-4B51-A4C5-ABB5FF89FE4B}"/>
    <dgm:cxn modelId="{908F6086-E6F5-4B80-AD85-3DAF23397EC7}" type="presParOf" srcId="{223DA163-A512-480B-A58F-A619861D12E5}" destId="{8F2189EA-41E6-409B-A052-B0ECF8886F4D}" srcOrd="0" destOrd="0" presId="urn:microsoft.com/office/officeart/2011/layout/HexagonRadial"/>
    <dgm:cxn modelId="{24BCA4D6-F707-4527-85F6-97DCAD2C1055}" type="presParOf" srcId="{223DA163-A512-480B-A58F-A619861D12E5}" destId="{EA0DD125-BCA7-4C84-81DC-E3ECED9A5DC1}" srcOrd="1" destOrd="0" presId="urn:microsoft.com/office/officeart/2011/layout/HexagonRadial"/>
    <dgm:cxn modelId="{1C392901-1817-4DC0-8B4A-A1C2F1A3DA8F}" type="presParOf" srcId="{EA0DD125-BCA7-4C84-81DC-E3ECED9A5DC1}" destId="{E0204EFD-56E5-404D-AB87-83E79A900A8A}" srcOrd="0" destOrd="0" presId="urn:microsoft.com/office/officeart/2011/layout/HexagonRadial"/>
    <dgm:cxn modelId="{EACD5F85-F57D-409A-9641-0F242FC3B9B2}" type="presParOf" srcId="{223DA163-A512-480B-A58F-A619861D12E5}" destId="{8F13C7D3-3CAF-4F98-9847-28CC42E8D695}" srcOrd="2" destOrd="0" presId="urn:microsoft.com/office/officeart/2011/layout/HexagonRadial"/>
    <dgm:cxn modelId="{2DDAB85C-7D32-4C9D-A458-012E33DEF509}" type="presParOf" srcId="{223DA163-A512-480B-A58F-A619861D12E5}" destId="{D91A281C-4865-44EF-8981-15BBD8864FDD}" srcOrd="3" destOrd="0" presId="urn:microsoft.com/office/officeart/2011/layout/HexagonRadial"/>
    <dgm:cxn modelId="{76CACBE3-B2F9-405B-A16C-7EC8E7BB4C72}" type="presParOf" srcId="{D91A281C-4865-44EF-8981-15BBD8864FDD}" destId="{13962A19-DA7E-4BC3-84EA-289347438CDE}" srcOrd="0" destOrd="0" presId="urn:microsoft.com/office/officeart/2011/layout/HexagonRadial"/>
    <dgm:cxn modelId="{6A23141C-E7CC-4B5C-9DAD-B48D48401CC3}" type="presParOf" srcId="{223DA163-A512-480B-A58F-A619861D12E5}" destId="{583E8DE8-6EFC-4DE2-8B37-3D2145DB264F}" srcOrd="4" destOrd="0" presId="urn:microsoft.com/office/officeart/2011/layout/HexagonRadial"/>
    <dgm:cxn modelId="{DEA64A28-4108-4A5D-B76C-FFF99DBB417B}" type="presParOf" srcId="{223DA163-A512-480B-A58F-A619861D12E5}" destId="{C5B94206-CBAA-4B76-9931-BEEC7436E20F}" srcOrd="5" destOrd="0" presId="urn:microsoft.com/office/officeart/2011/layout/HexagonRadial"/>
    <dgm:cxn modelId="{F2A1E9BD-7705-452B-A077-8ED0AC0174AB}" type="presParOf" srcId="{C5B94206-CBAA-4B76-9931-BEEC7436E20F}" destId="{F4F1EB1D-A36B-4FC0-9805-E05CB675B1F8}" srcOrd="0" destOrd="0" presId="urn:microsoft.com/office/officeart/2011/layout/HexagonRadial"/>
    <dgm:cxn modelId="{77218786-4ED3-4937-BA1E-2D41E6AF225A}" type="presParOf" srcId="{223DA163-A512-480B-A58F-A619861D12E5}" destId="{233EFDF6-B39A-4CF6-8175-CCB2D57CA7A5}" srcOrd="6" destOrd="0" presId="urn:microsoft.com/office/officeart/2011/layout/HexagonRadial"/>
    <dgm:cxn modelId="{52F78C7B-EDA8-4377-9A96-F88564CD4B03}" type="presParOf" srcId="{223DA163-A512-480B-A58F-A619861D12E5}" destId="{365EE8EB-2E36-4157-82A0-AA549FEB6631}" srcOrd="7" destOrd="0" presId="urn:microsoft.com/office/officeart/2011/layout/HexagonRadial"/>
    <dgm:cxn modelId="{A8DA8327-3111-4AD8-8B00-C090586346A9}" type="presParOf" srcId="{365EE8EB-2E36-4157-82A0-AA549FEB6631}" destId="{E0A20487-22C2-4A53-A93B-E2F0403E6C51}" srcOrd="0" destOrd="0" presId="urn:microsoft.com/office/officeart/2011/layout/HexagonRadial"/>
    <dgm:cxn modelId="{F010BA0E-C83A-44BB-A48F-FD0A05D49D24}" type="presParOf" srcId="{223DA163-A512-480B-A58F-A619861D12E5}" destId="{6439A1F8-D5E3-4271-9593-07B1EF7871B8}" srcOrd="8" destOrd="0" presId="urn:microsoft.com/office/officeart/2011/layout/HexagonRadial"/>
    <dgm:cxn modelId="{1F880988-8C2B-4220-8207-9C587EB07787}" type="presParOf" srcId="{223DA163-A512-480B-A58F-A619861D12E5}" destId="{10B5897E-3F0D-4D18-97B1-9938056E084F}" srcOrd="9" destOrd="0" presId="urn:microsoft.com/office/officeart/2011/layout/HexagonRadial"/>
    <dgm:cxn modelId="{0C3C9928-A113-40A6-B992-43A7962E78FB}" type="presParOf" srcId="{10B5897E-3F0D-4D18-97B1-9938056E084F}" destId="{EBCEAF58-FDD0-4BBA-80AC-12A01E55C5DD}" srcOrd="0" destOrd="0" presId="urn:microsoft.com/office/officeart/2011/layout/HexagonRadial"/>
    <dgm:cxn modelId="{4AE7068E-E37B-4D55-8EE2-EBE69F40D60A}" type="presParOf" srcId="{223DA163-A512-480B-A58F-A619861D12E5}" destId="{F42A587A-475E-487B-8C9F-B2E4EFF258B8}" srcOrd="10" destOrd="0" presId="urn:microsoft.com/office/officeart/2011/layout/HexagonRadial"/>
    <dgm:cxn modelId="{C075AAAF-2997-441F-8EE0-95605EB8614C}" type="presParOf" srcId="{223DA163-A512-480B-A58F-A619861D12E5}" destId="{BA8C8EBA-5CE0-49C7-8045-6EDD92C97E3D}" srcOrd="11" destOrd="0" presId="urn:microsoft.com/office/officeart/2011/layout/HexagonRadial"/>
    <dgm:cxn modelId="{37EC82BD-7789-4B4E-B5B5-B4D66D0066B4}" type="presParOf" srcId="{BA8C8EBA-5CE0-49C7-8045-6EDD92C97E3D}" destId="{03A0A5EF-3662-4597-8C2A-66A1E2BBC873}" srcOrd="0" destOrd="0" presId="urn:microsoft.com/office/officeart/2011/layout/HexagonRadial"/>
    <dgm:cxn modelId="{7994E6DE-71A7-4C0B-A5B6-98792E875B71}" type="presParOf" srcId="{223DA163-A512-480B-A58F-A619861D12E5}" destId="{AC95AFCD-BDAB-45B1-B7B1-CB1E4E1F229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7336DD-128C-4D3B-A42C-2D08A39A97A0}" type="doc">
      <dgm:prSet loTypeId="urn:microsoft.com/office/officeart/2005/8/layout/cycle8" loCatId="cycle" qsTypeId="urn:microsoft.com/office/officeart/2005/8/quickstyle/simple4" qsCatId="simple" csTypeId="urn:microsoft.com/office/officeart/2005/8/colors/colorful1" csCatId="colorful" phldr="1"/>
      <dgm:spPr/>
    </dgm:pt>
    <dgm:pt modelId="{7B84B2FB-5C23-4038-A268-A23E322CB246}">
      <dgm:prSet phldrT="[文字]" custT="1"/>
      <dgm:spPr/>
      <dgm:t>
        <a:bodyPr/>
        <a:lstStyle/>
        <a:p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通識</a:t>
          </a:r>
          <a:endParaRPr lang="en-US" altLang="zh-TW" sz="18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活動</a:t>
          </a:r>
          <a:endParaRPr lang="en-US" altLang="zh-TW" sz="18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FFDC1A3-5E7C-48EC-A643-6206BDF9915D}" type="parTrans" cxnId="{F3A3B659-4BF9-43E0-A404-747DC868BBEF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B01029-BBEA-4F98-905A-2247C2F59543}" type="sibTrans" cxnId="{F3A3B659-4BF9-43E0-A404-747DC868BBEF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A15FF5-23D9-4E2E-849D-849608286E89}">
      <dgm:prSet phldrT="[文字]" custT="1"/>
      <dgm:spPr/>
      <dgm:t>
        <a:bodyPr/>
        <a:lstStyle/>
        <a:p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風雅頌藝文</a:t>
          </a:r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F9ACA2B-3A11-432F-8D05-DB087A962755}" type="parTrans" cxnId="{12A9DA90-337A-4D49-AA60-A79EAA1CFD9E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F10828-F9E0-4AFA-82E9-5DE74DE72F00}" type="sibTrans" cxnId="{12A9DA90-337A-4D49-AA60-A79EAA1CFD9E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4D1D14-BE24-40E7-8F79-51108CDDD5C2}">
      <dgm:prSet phldrT="[文字]" custT="1"/>
      <dgm:spPr/>
      <dgm:t>
        <a:bodyPr/>
        <a:lstStyle/>
        <a:p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全人博雅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講壇</a:t>
          </a:r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5E935CE-589B-4D57-89D6-E57EBA1CC111}" type="parTrans" cxnId="{7CE497B6-7C69-4948-96ED-1DB34D6FB343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49323A-A059-4D21-A3E6-6ACFF136C9F7}" type="sibTrans" cxnId="{7CE497B6-7C69-4948-96ED-1DB34D6FB343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9D5865-BD1C-4700-95AF-AFF052B61693}" type="pres">
      <dgm:prSet presAssocID="{AB7336DD-128C-4D3B-A42C-2D08A39A97A0}" presName="compositeShape" presStyleCnt="0">
        <dgm:presLayoutVars>
          <dgm:chMax val="7"/>
          <dgm:dir/>
          <dgm:resizeHandles val="exact"/>
        </dgm:presLayoutVars>
      </dgm:prSet>
      <dgm:spPr/>
    </dgm:pt>
    <dgm:pt modelId="{E4352CAC-81AD-4CCF-AD46-88E138ED7724}" type="pres">
      <dgm:prSet presAssocID="{AB7336DD-128C-4D3B-A42C-2D08A39A97A0}" presName="wedge1" presStyleLbl="node1" presStyleIdx="0" presStyleCnt="3" custScaleY="92660"/>
      <dgm:spPr/>
      <dgm:t>
        <a:bodyPr/>
        <a:lstStyle/>
        <a:p>
          <a:endParaRPr lang="zh-TW" altLang="en-US"/>
        </a:p>
      </dgm:t>
    </dgm:pt>
    <dgm:pt modelId="{570F523C-4FC6-488E-B2A8-743E6C8D7220}" type="pres">
      <dgm:prSet presAssocID="{AB7336DD-128C-4D3B-A42C-2D08A39A97A0}" presName="dummy1a" presStyleCnt="0"/>
      <dgm:spPr/>
    </dgm:pt>
    <dgm:pt modelId="{1794EC00-1164-4EF7-A2F6-28453291C749}" type="pres">
      <dgm:prSet presAssocID="{AB7336DD-128C-4D3B-A42C-2D08A39A97A0}" presName="dummy1b" presStyleCnt="0"/>
      <dgm:spPr/>
    </dgm:pt>
    <dgm:pt modelId="{CD249432-9896-4AB8-B73C-40B2656C461B}" type="pres">
      <dgm:prSet presAssocID="{AB7336DD-128C-4D3B-A42C-2D08A39A97A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78DED5-98D1-4CC5-89A1-C3ED4FD5C5EB}" type="pres">
      <dgm:prSet presAssocID="{AB7336DD-128C-4D3B-A42C-2D08A39A97A0}" presName="wedge2" presStyleLbl="node1" presStyleIdx="1" presStyleCnt="3"/>
      <dgm:spPr/>
      <dgm:t>
        <a:bodyPr/>
        <a:lstStyle/>
        <a:p>
          <a:endParaRPr lang="zh-TW" altLang="en-US"/>
        </a:p>
      </dgm:t>
    </dgm:pt>
    <dgm:pt modelId="{19A2316D-4B4E-4B13-AD20-F3EADB95E78F}" type="pres">
      <dgm:prSet presAssocID="{AB7336DD-128C-4D3B-A42C-2D08A39A97A0}" presName="dummy2a" presStyleCnt="0"/>
      <dgm:spPr/>
    </dgm:pt>
    <dgm:pt modelId="{2748622D-4691-4D1A-B99D-C4D1A322F2BC}" type="pres">
      <dgm:prSet presAssocID="{AB7336DD-128C-4D3B-A42C-2D08A39A97A0}" presName="dummy2b" presStyleCnt="0"/>
      <dgm:spPr/>
    </dgm:pt>
    <dgm:pt modelId="{44998F04-63E4-47E6-BF96-03521CDF8137}" type="pres">
      <dgm:prSet presAssocID="{AB7336DD-128C-4D3B-A42C-2D08A39A97A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B2C968-617E-4A4A-9BAD-18C761037AB3}" type="pres">
      <dgm:prSet presAssocID="{AB7336DD-128C-4D3B-A42C-2D08A39A97A0}" presName="wedge3" presStyleLbl="node1" presStyleIdx="2" presStyleCnt="3"/>
      <dgm:spPr/>
      <dgm:t>
        <a:bodyPr/>
        <a:lstStyle/>
        <a:p>
          <a:endParaRPr lang="zh-TW" altLang="en-US"/>
        </a:p>
      </dgm:t>
    </dgm:pt>
    <dgm:pt modelId="{846A58D5-8E36-4D6A-9366-C1E7DDE8F119}" type="pres">
      <dgm:prSet presAssocID="{AB7336DD-128C-4D3B-A42C-2D08A39A97A0}" presName="dummy3a" presStyleCnt="0"/>
      <dgm:spPr/>
    </dgm:pt>
    <dgm:pt modelId="{4AE6217A-E6B4-412E-9A8A-7B14E1B5AC9D}" type="pres">
      <dgm:prSet presAssocID="{AB7336DD-128C-4D3B-A42C-2D08A39A97A0}" presName="dummy3b" presStyleCnt="0"/>
      <dgm:spPr/>
    </dgm:pt>
    <dgm:pt modelId="{AC1C4D06-0F1B-430D-AC87-E642D4AE8545}" type="pres">
      <dgm:prSet presAssocID="{AB7336DD-128C-4D3B-A42C-2D08A39A97A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A4B394-8754-49C6-9C35-8717ED2D3171}" type="pres">
      <dgm:prSet presAssocID="{EAB01029-BBEA-4F98-905A-2247C2F59543}" presName="arrowWedge1" presStyleLbl="fgSibTrans2D1" presStyleIdx="0" presStyleCnt="3"/>
      <dgm:spPr/>
    </dgm:pt>
    <dgm:pt modelId="{6710D526-E083-441B-BC77-EE89626A32FC}" type="pres">
      <dgm:prSet presAssocID="{D6F10828-F9E0-4AFA-82E9-5DE74DE72F00}" presName="arrowWedge2" presStyleLbl="fgSibTrans2D1" presStyleIdx="1" presStyleCnt="3"/>
      <dgm:spPr/>
    </dgm:pt>
    <dgm:pt modelId="{F1A3AE0D-1CA2-4730-A580-51DFB64D3190}" type="pres">
      <dgm:prSet presAssocID="{A049323A-A059-4D21-A3E6-6ACFF136C9F7}" presName="arrowWedge3" presStyleLbl="fgSibTrans2D1" presStyleIdx="2" presStyleCnt="3"/>
      <dgm:spPr/>
    </dgm:pt>
  </dgm:ptLst>
  <dgm:cxnLst>
    <dgm:cxn modelId="{70BEC393-CCE7-4A5C-B449-55F9955B81E1}" type="presOf" srcId="{DC4D1D14-BE24-40E7-8F79-51108CDDD5C2}" destId="{AC1C4D06-0F1B-430D-AC87-E642D4AE8545}" srcOrd="1" destOrd="0" presId="urn:microsoft.com/office/officeart/2005/8/layout/cycle8"/>
    <dgm:cxn modelId="{59321383-A22A-4919-82B7-5CAA8B69FA84}" type="presOf" srcId="{7B84B2FB-5C23-4038-A268-A23E322CB246}" destId="{E4352CAC-81AD-4CCF-AD46-88E138ED7724}" srcOrd="0" destOrd="0" presId="urn:microsoft.com/office/officeart/2005/8/layout/cycle8"/>
    <dgm:cxn modelId="{7CE497B6-7C69-4948-96ED-1DB34D6FB343}" srcId="{AB7336DD-128C-4D3B-A42C-2D08A39A97A0}" destId="{DC4D1D14-BE24-40E7-8F79-51108CDDD5C2}" srcOrd="2" destOrd="0" parTransId="{A5E935CE-589B-4D57-89D6-E57EBA1CC111}" sibTransId="{A049323A-A059-4D21-A3E6-6ACFF136C9F7}"/>
    <dgm:cxn modelId="{CF2F508B-47ED-4666-A8D2-2907EAD6C4A7}" type="presOf" srcId="{65A15FF5-23D9-4E2E-849D-849608286E89}" destId="{44998F04-63E4-47E6-BF96-03521CDF8137}" srcOrd="1" destOrd="0" presId="urn:microsoft.com/office/officeart/2005/8/layout/cycle8"/>
    <dgm:cxn modelId="{F3A3B659-4BF9-43E0-A404-747DC868BBEF}" srcId="{AB7336DD-128C-4D3B-A42C-2D08A39A97A0}" destId="{7B84B2FB-5C23-4038-A268-A23E322CB246}" srcOrd="0" destOrd="0" parTransId="{4FFDC1A3-5E7C-48EC-A643-6206BDF9915D}" sibTransId="{EAB01029-BBEA-4F98-905A-2247C2F59543}"/>
    <dgm:cxn modelId="{12A9DA90-337A-4D49-AA60-A79EAA1CFD9E}" srcId="{AB7336DD-128C-4D3B-A42C-2D08A39A97A0}" destId="{65A15FF5-23D9-4E2E-849D-849608286E89}" srcOrd="1" destOrd="0" parTransId="{5F9ACA2B-3A11-432F-8D05-DB087A962755}" sibTransId="{D6F10828-F9E0-4AFA-82E9-5DE74DE72F00}"/>
    <dgm:cxn modelId="{2A47BBED-D4A5-48FF-B523-A1B5A31F0886}" type="presOf" srcId="{AB7336DD-128C-4D3B-A42C-2D08A39A97A0}" destId="{BA9D5865-BD1C-4700-95AF-AFF052B61693}" srcOrd="0" destOrd="0" presId="urn:microsoft.com/office/officeart/2005/8/layout/cycle8"/>
    <dgm:cxn modelId="{73D78B9F-7708-4366-BCD9-4B7D4322F170}" type="presOf" srcId="{7B84B2FB-5C23-4038-A268-A23E322CB246}" destId="{CD249432-9896-4AB8-B73C-40B2656C461B}" srcOrd="1" destOrd="0" presId="urn:microsoft.com/office/officeart/2005/8/layout/cycle8"/>
    <dgm:cxn modelId="{08B97112-88A8-43F2-933F-0E3DCB5FA5D0}" type="presOf" srcId="{65A15FF5-23D9-4E2E-849D-849608286E89}" destId="{4178DED5-98D1-4CC5-89A1-C3ED4FD5C5EB}" srcOrd="0" destOrd="0" presId="urn:microsoft.com/office/officeart/2005/8/layout/cycle8"/>
    <dgm:cxn modelId="{DF134829-8F66-4700-96CC-780045613C72}" type="presOf" srcId="{DC4D1D14-BE24-40E7-8F79-51108CDDD5C2}" destId="{F1B2C968-617E-4A4A-9BAD-18C761037AB3}" srcOrd="0" destOrd="0" presId="urn:microsoft.com/office/officeart/2005/8/layout/cycle8"/>
    <dgm:cxn modelId="{469D8AFB-2F79-4DC1-8BB3-515CE40F1153}" type="presParOf" srcId="{BA9D5865-BD1C-4700-95AF-AFF052B61693}" destId="{E4352CAC-81AD-4CCF-AD46-88E138ED7724}" srcOrd="0" destOrd="0" presId="urn:microsoft.com/office/officeart/2005/8/layout/cycle8"/>
    <dgm:cxn modelId="{57EFC877-A647-4E45-B4A9-DA35B1A8B361}" type="presParOf" srcId="{BA9D5865-BD1C-4700-95AF-AFF052B61693}" destId="{570F523C-4FC6-488E-B2A8-743E6C8D7220}" srcOrd="1" destOrd="0" presId="urn:microsoft.com/office/officeart/2005/8/layout/cycle8"/>
    <dgm:cxn modelId="{50747BFB-48BD-4245-9DDF-2B420E4EC6B1}" type="presParOf" srcId="{BA9D5865-BD1C-4700-95AF-AFF052B61693}" destId="{1794EC00-1164-4EF7-A2F6-28453291C749}" srcOrd="2" destOrd="0" presId="urn:microsoft.com/office/officeart/2005/8/layout/cycle8"/>
    <dgm:cxn modelId="{A2A4C5F9-C4E0-451E-90FF-0074F6DF9FA2}" type="presParOf" srcId="{BA9D5865-BD1C-4700-95AF-AFF052B61693}" destId="{CD249432-9896-4AB8-B73C-40B2656C461B}" srcOrd="3" destOrd="0" presId="urn:microsoft.com/office/officeart/2005/8/layout/cycle8"/>
    <dgm:cxn modelId="{CFF2CA28-E648-497D-AC28-C0F0244C9314}" type="presParOf" srcId="{BA9D5865-BD1C-4700-95AF-AFF052B61693}" destId="{4178DED5-98D1-4CC5-89A1-C3ED4FD5C5EB}" srcOrd="4" destOrd="0" presId="urn:microsoft.com/office/officeart/2005/8/layout/cycle8"/>
    <dgm:cxn modelId="{07FD210F-9F65-4515-B5DB-FBDA0FBDF491}" type="presParOf" srcId="{BA9D5865-BD1C-4700-95AF-AFF052B61693}" destId="{19A2316D-4B4E-4B13-AD20-F3EADB95E78F}" srcOrd="5" destOrd="0" presId="urn:microsoft.com/office/officeart/2005/8/layout/cycle8"/>
    <dgm:cxn modelId="{0B6261E5-2437-4135-BC83-F5700504ABF9}" type="presParOf" srcId="{BA9D5865-BD1C-4700-95AF-AFF052B61693}" destId="{2748622D-4691-4D1A-B99D-C4D1A322F2BC}" srcOrd="6" destOrd="0" presId="urn:microsoft.com/office/officeart/2005/8/layout/cycle8"/>
    <dgm:cxn modelId="{61B5FDC2-556E-4862-A5E7-C29FEDB256C0}" type="presParOf" srcId="{BA9D5865-BD1C-4700-95AF-AFF052B61693}" destId="{44998F04-63E4-47E6-BF96-03521CDF8137}" srcOrd="7" destOrd="0" presId="urn:microsoft.com/office/officeart/2005/8/layout/cycle8"/>
    <dgm:cxn modelId="{76C7FE89-77CE-4BA3-B951-D0527D819D84}" type="presParOf" srcId="{BA9D5865-BD1C-4700-95AF-AFF052B61693}" destId="{F1B2C968-617E-4A4A-9BAD-18C761037AB3}" srcOrd="8" destOrd="0" presId="urn:microsoft.com/office/officeart/2005/8/layout/cycle8"/>
    <dgm:cxn modelId="{009B01A1-DF6A-44BE-B192-D77606A94D4C}" type="presParOf" srcId="{BA9D5865-BD1C-4700-95AF-AFF052B61693}" destId="{846A58D5-8E36-4D6A-9366-C1E7DDE8F119}" srcOrd="9" destOrd="0" presId="urn:microsoft.com/office/officeart/2005/8/layout/cycle8"/>
    <dgm:cxn modelId="{77F825B1-DC2D-49E3-A6DC-90FB168E1EB4}" type="presParOf" srcId="{BA9D5865-BD1C-4700-95AF-AFF052B61693}" destId="{4AE6217A-E6B4-412E-9A8A-7B14E1B5AC9D}" srcOrd="10" destOrd="0" presId="urn:microsoft.com/office/officeart/2005/8/layout/cycle8"/>
    <dgm:cxn modelId="{0F18C5D5-E46F-4FEB-80A1-69CC4D05ACBD}" type="presParOf" srcId="{BA9D5865-BD1C-4700-95AF-AFF052B61693}" destId="{AC1C4D06-0F1B-430D-AC87-E642D4AE8545}" srcOrd="11" destOrd="0" presId="urn:microsoft.com/office/officeart/2005/8/layout/cycle8"/>
    <dgm:cxn modelId="{79CE2950-2E85-42DD-A6B6-076151CE7DAA}" type="presParOf" srcId="{BA9D5865-BD1C-4700-95AF-AFF052B61693}" destId="{D3A4B394-8754-49C6-9C35-8717ED2D3171}" srcOrd="12" destOrd="0" presId="urn:microsoft.com/office/officeart/2005/8/layout/cycle8"/>
    <dgm:cxn modelId="{3FF508B3-9803-4A8C-8BD3-0F77D1A75E41}" type="presParOf" srcId="{BA9D5865-BD1C-4700-95AF-AFF052B61693}" destId="{6710D526-E083-441B-BC77-EE89626A32FC}" srcOrd="13" destOrd="0" presId="urn:microsoft.com/office/officeart/2005/8/layout/cycle8"/>
    <dgm:cxn modelId="{E066712F-5A64-42B5-9C64-2BC01BE6DB9D}" type="presParOf" srcId="{BA9D5865-BD1C-4700-95AF-AFF052B61693}" destId="{F1A3AE0D-1CA2-4730-A580-51DFB64D319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189EA-41E6-409B-A052-B0ECF8886F4D}">
      <dsp:nvSpPr>
        <dsp:cNvPr id="0" name=""/>
        <dsp:cNvSpPr/>
      </dsp:nvSpPr>
      <dsp:spPr>
        <a:xfrm>
          <a:off x="2583338" y="1486705"/>
          <a:ext cx="1889667" cy="163463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研究所層次通識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896482" y="1757588"/>
        <a:ext cx="1263379" cy="1092873"/>
      </dsp:txXfrm>
    </dsp:sp>
    <dsp:sp modelId="{13962A19-DA7E-4BC3-84EA-289347438CDE}">
      <dsp:nvSpPr>
        <dsp:cNvPr id="0" name=""/>
        <dsp:cNvSpPr/>
      </dsp:nvSpPr>
      <dsp:spPr>
        <a:xfrm>
          <a:off x="3766633" y="704641"/>
          <a:ext cx="712966" cy="61431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F13C7D3-3CAF-4F98-9847-28CC42E8D695}">
      <dsp:nvSpPr>
        <dsp:cNvPr id="0" name=""/>
        <dsp:cNvSpPr/>
      </dsp:nvSpPr>
      <dsp:spPr>
        <a:xfrm>
          <a:off x="2757403" y="0"/>
          <a:ext cx="1548569" cy="133969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b="1" kern="12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強化自我能力</a:t>
          </a:r>
          <a:endParaRPr lang="zh-TW" altLang="en-US" sz="19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14034" y="222016"/>
        <a:ext cx="1035307" cy="895662"/>
      </dsp:txXfrm>
    </dsp:sp>
    <dsp:sp modelId="{F4F1EB1D-A36B-4FC0-9805-E05CB675B1F8}">
      <dsp:nvSpPr>
        <dsp:cNvPr id="0" name=""/>
        <dsp:cNvSpPr/>
      </dsp:nvSpPr>
      <dsp:spPr>
        <a:xfrm>
          <a:off x="4598720" y="1853082"/>
          <a:ext cx="712966" cy="61431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83E8DE8-6EFC-4DE2-8B37-3D2145DB264F}">
      <dsp:nvSpPr>
        <dsp:cNvPr id="0" name=""/>
        <dsp:cNvSpPr/>
      </dsp:nvSpPr>
      <dsp:spPr>
        <a:xfrm>
          <a:off x="4177621" y="824001"/>
          <a:ext cx="1548569" cy="133969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b="1" kern="12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提升文學音樂素養</a:t>
          </a:r>
          <a:endParaRPr lang="zh-TW" altLang="en-US" sz="19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34252" y="1046017"/>
        <a:ext cx="1035307" cy="895662"/>
      </dsp:txXfrm>
    </dsp:sp>
    <dsp:sp modelId="{E0A20487-22C2-4A53-A93B-E2F0403E6C51}">
      <dsp:nvSpPr>
        <dsp:cNvPr id="0" name=""/>
        <dsp:cNvSpPr/>
      </dsp:nvSpPr>
      <dsp:spPr>
        <a:xfrm>
          <a:off x="4020699" y="3149457"/>
          <a:ext cx="712966" cy="61431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33EFDF6-B39A-4CF6-8175-CCB2D57CA7A5}">
      <dsp:nvSpPr>
        <dsp:cNvPr id="0" name=""/>
        <dsp:cNvSpPr/>
      </dsp:nvSpPr>
      <dsp:spPr>
        <a:xfrm>
          <a:off x="4177621" y="2443893"/>
          <a:ext cx="1548569" cy="133969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b="1" kern="12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生命關懷 永續發展</a:t>
          </a:r>
          <a:endParaRPr lang="zh-TW" altLang="en-US" sz="19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34252" y="2665909"/>
        <a:ext cx="1035307" cy="895662"/>
      </dsp:txXfrm>
    </dsp:sp>
    <dsp:sp modelId="{EBCEAF58-FDD0-4BBA-80AC-12A01E55C5DD}">
      <dsp:nvSpPr>
        <dsp:cNvPr id="0" name=""/>
        <dsp:cNvSpPr/>
      </dsp:nvSpPr>
      <dsp:spPr>
        <a:xfrm>
          <a:off x="2586854" y="3284025"/>
          <a:ext cx="712966" cy="61431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439A1F8-D5E3-4271-9593-07B1EF7871B8}">
      <dsp:nvSpPr>
        <dsp:cNvPr id="0" name=""/>
        <dsp:cNvSpPr/>
      </dsp:nvSpPr>
      <dsp:spPr>
        <a:xfrm>
          <a:off x="2757403" y="3268817"/>
          <a:ext cx="1548569" cy="133969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b="1" kern="12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提升邏輯思辨能力</a:t>
          </a:r>
          <a:endParaRPr lang="zh-TW" altLang="en-US" sz="19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14034" y="3490833"/>
        <a:ext cx="1035307" cy="895662"/>
      </dsp:txXfrm>
    </dsp:sp>
    <dsp:sp modelId="{03A0A5EF-3662-4597-8C2A-66A1E2BBC873}">
      <dsp:nvSpPr>
        <dsp:cNvPr id="0" name=""/>
        <dsp:cNvSpPr/>
      </dsp:nvSpPr>
      <dsp:spPr>
        <a:xfrm>
          <a:off x="1741141" y="2136045"/>
          <a:ext cx="712966" cy="61431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42A587A-475E-487B-8C9F-B2E4EFF258B8}">
      <dsp:nvSpPr>
        <dsp:cNvPr id="0" name=""/>
        <dsp:cNvSpPr/>
      </dsp:nvSpPr>
      <dsp:spPr>
        <a:xfrm>
          <a:off x="1330592" y="2444815"/>
          <a:ext cx="1548569" cy="133969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b="1" kern="12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培養科技發展能力</a:t>
          </a:r>
          <a:endParaRPr lang="zh-TW" altLang="en-US" sz="19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587223" y="2666831"/>
        <a:ext cx="1035307" cy="895662"/>
      </dsp:txXfrm>
    </dsp:sp>
    <dsp:sp modelId="{AC95AFCD-BDAB-45B1-B7B1-CB1E4E1F2291}">
      <dsp:nvSpPr>
        <dsp:cNvPr id="0" name=""/>
        <dsp:cNvSpPr/>
      </dsp:nvSpPr>
      <dsp:spPr>
        <a:xfrm>
          <a:off x="1330592" y="822158"/>
          <a:ext cx="1548569" cy="133969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b="1" kern="12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塑造國際級人才</a:t>
          </a:r>
          <a:endParaRPr lang="zh-TW" altLang="en-US" sz="19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587223" y="1044174"/>
        <a:ext cx="1035307" cy="895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52CAC-81AD-4CCF-AD46-88E138ED7724}">
      <dsp:nvSpPr>
        <dsp:cNvPr id="0" name=""/>
        <dsp:cNvSpPr/>
      </dsp:nvSpPr>
      <dsp:spPr>
        <a:xfrm>
          <a:off x="1552431" y="395958"/>
          <a:ext cx="3470852" cy="3216091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通識</a:t>
          </a:r>
          <a:endParaRPr lang="en-US" altLang="zh-TW" sz="18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活動</a:t>
          </a:r>
          <a:endParaRPr lang="en-US" altLang="zh-TW" sz="18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81653" y="1077463"/>
        <a:ext cx="1239590" cy="957170"/>
      </dsp:txXfrm>
    </dsp:sp>
    <dsp:sp modelId="{4178DED5-98D1-4CC5-89A1-C3ED4FD5C5EB}">
      <dsp:nvSpPr>
        <dsp:cNvPr id="0" name=""/>
        <dsp:cNvSpPr/>
      </dsp:nvSpPr>
      <dsp:spPr>
        <a:xfrm>
          <a:off x="1480948" y="392536"/>
          <a:ext cx="3470852" cy="3470852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風雅頌藝文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307342" y="2644458"/>
        <a:ext cx="1859385" cy="909032"/>
      </dsp:txXfrm>
    </dsp:sp>
    <dsp:sp modelId="{F1B2C968-617E-4A4A-9BAD-18C761037AB3}">
      <dsp:nvSpPr>
        <dsp:cNvPr id="0" name=""/>
        <dsp:cNvSpPr/>
      </dsp:nvSpPr>
      <dsp:spPr>
        <a:xfrm>
          <a:off x="1409465" y="268577"/>
          <a:ext cx="3470852" cy="3470852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全人博雅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講壇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811506" y="1004067"/>
        <a:ext cx="1239590" cy="1032991"/>
      </dsp:txXfrm>
    </dsp:sp>
    <dsp:sp modelId="{D3A4B394-8754-49C6-9C35-8717ED2D3171}">
      <dsp:nvSpPr>
        <dsp:cNvPr id="0" name=""/>
        <dsp:cNvSpPr/>
      </dsp:nvSpPr>
      <dsp:spPr>
        <a:xfrm>
          <a:off x="1337856" y="55036"/>
          <a:ext cx="3900576" cy="390057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10D526-E083-441B-BC77-EE89626A32FC}">
      <dsp:nvSpPr>
        <dsp:cNvPr id="0" name=""/>
        <dsp:cNvSpPr/>
      </dsp:nvSpPr>
      <dsp:spPr>
        <a:xfrm>
          <a:off x="1266086" y="177455"/>
          <a:ext cx="3900576" cy="390057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A3AE0D-1CA2-4730-A580-51DFB64D3190}">
      <dsp:nvSpPr>
        <dsp:cNvPr id="0" name=""/>
        <dsp:cNvSpPr/>
      </dsp:nvSpPr>
      <dsp:spPr>
        <a:xfrm>
          <a:off x="1194317" y="53715"/>
          <a:ext cx="3900576" cy="390057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六角放射狀"/>
  <dgm:desc val="用來顯示與中心概念或主題相關的連續流程。上限為 6 個階層 2 的圖形。 最適合用在少量文字的情況。 未使用的文字不會出現，但只要切換版面配置，仍然可以使用。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2B6DE-CE7F-4DA2-8BBE-8F04D80C2508}" type="datetimeFigureOut">
              <a:rPr lang="zh-TW" altLang="en-US" smtClean="0"/>
              <a:pPr/>
              <a:t>2018/5/29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9971F-63DC-4E5C-A718-E9D88E06EC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7867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36E4F-5F6C-4142-968D-BD2497615962}" type="datetimeFigureOut">
              <a:rPr lang="zh-TW" altLang="en-US" smtClean="0"/>
              <a:pPr/>
              <a:t>2018/5/29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56809-A34F-4E4A-8FEE-02353019B8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493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56809-A34F-4E4A-8FEE-02353019B8EF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A28E2-FD6A-45E5-9667-45464BFD4339}" type="slidenum">
              <a:rPr lang="zh-TW" altLang="en-US" smtClean="0">
                <a:solidFill>
                  <a:prstClr val="black"/>
                </a:solidFill>
              </a:rPr>
              <a:pPr/>
              <a:t>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56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音樂</a:t>
            </a:r>
            <a:r>
              <a:rPr lang="en-US" altLang="zh-TW" dirty="0" smtClean="0"/>
              <a:t>/</a:t>
            </a:r>
            <a:r>
              <a:rPr lang="zh-TW" altLang="en-US" dirty="0" smtClean="0"/>
              <a:t>戲劇</a:t>
            </a:r>
            <a:r>
              <a:rPr lang="en-US" altLang="zh-TW" dirty="0" smtClean="0"/>
              <a:t>/</a:t>
            </a:r>
            <a:r>
              <a:rPr lang="zh-TW" altLang="en-US" dirty="0" smtClean="0"/>
              <a:t>舞蹈</a:t>
            </a:r>
            <a:r>
              <a:rPr lang="en-US" altLang="zh-TW" dirty="0" smtClean="0"/>
              <a:t>/</a:t>
            </a:r>
            <a:r>
              <a:rPr lang="zh-TW" altLang="en-US" dirty="0" smtClean="0"/>
              <a:t>影展 </a:t>
            </a:r>
            <a:r>
              <a:rPr lang="en-US" altLang="zh-TW" dirty="0" smtClean="0"/>
              <a:t>(</a:t>
            </a:r>
            <a:r>
              <a:rPr lang="zh-TW" altLang="en-US" dirty="0" smtClean="0"/>
              <a:t>集錦</a:t>
            </a:r>
            <a:r>
              <a:rPr lang="en-US" altLang="zh-TW" dirty="0" smtClean="0"/>
              <a:t>)18</a:t>
            </a:r>
            <a:r>
              <a:rPr lang="zh-TW" altLang="en-US" dirty="0" smtClean="0"/>
              <a:t>場次</a:t>
            </a:r>
            <a:r>
              <a:rPr lang="en-US" altLang="zh-TW" dirty="0" smtClean="0"/>
              <a:t>=</a:t>
            </a:r>
            <a:r>
              <a:rPr lang="zh-TW" altLang="en-US" dirty="0" smtClean="0"/>
              <a:t>影展</a:t>
            </a:r>
            <a:r>
              <a:rPr lang="en-US" altLang="zh-TW" dirty="0" smtClean="0"/>
              <a:t>4+ </a:t>
            </a:r>
            <a:r>
              <a:rPr lang="zh-TW" altLang="en-US" dirty="0" smtClean="0"/>
              <a:t>音樂戲劇舞蹈</a:t>
            </a:r>
            <a:r>
              <a:rPr lang="en-US" altLang="zh-TW" dirty="0" smtClean="0"/>
              <a:t>(</a:t>
            </a:r>
            <a:r>
              <a:rPr lang="zh-TW" altLang="en-US" dirty="0" smtClean="0"/>
              <a:t>含樂曲悠揚</a:t>
            </a:r>
            <a:r>
              <a:rPr lang="en-US" altLang="zh-TW" dirty="0" smtClean="0"/>
              <a:t>)12+ </a:t>
            </a:r>
            <a:r>
              <a:rPr lang="zh-TW" altLang="en-US" dirty="0" smtClean="0"/>
              <a:t>講座</a:t>
            </a:r>
            <a:r>
              <a:rPr lang="en-US" altLang="zh-TW" dirty="0" smtClean="0"/>
              <a:t>2(</a:t>
            </a:r>
            <a:r>
              <a:rPr lang="zh-TW" altLang="en-US" dirty="0" smtClean="0"/>
              <a:t>天文社</a:t>
            </a:r>
            <a:r>
              <a:rPr lang="en-US" altLang="zh-TW" dirty="0" smtClean="0"/>
              <a:t>+</a:t>
            </a:r>
            <a:r>
              <a:rPr lang="zh-TW" altLang="en-US" dirty="0" smtClean="0"/>
              <a:t>空汙講座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，約</a:t>
            </a:r>
            <a:r>
              <a:rPr lang="en-US" altLang="zh-TW" dirty="0" smtClean="0"/>
              <a:t>6,711</a:t>
            </a:r>
            <a:r>
              <a:rPr lang="zh-TW" altLang="en-US" dirty="0" smtClean="0"/>
              <a:t>人次。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A28E2-FD6A-45E5-9667-45464BFD4339}" type="slidenum">
              <a:rPr lang="zh-TW" altLang="en-US" smtClean="0">
                <a:solidFill>
                  <a:prstClr val="black"/>
                </a:solidFill>
              </a:rPr>
              <a:pPr/>
              <a:t>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8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altLang="zh-TW" smtClean="0"/>
              <a:t>2010/2/25</a:t>
            </a:r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D6E4CA-8A01-4F12-B02E-4C11634D231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67577"/>
            <a:ext cx="4207370" cy="257930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0848" y="3075742"/>
            <a:ext cx="6048672" cy="43136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2010/2/25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6E4CA-8A01-4F12-B02E-4C11634D23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2010/2/25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6E4CA-8A01-4F12-B02E-4C11634D23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0" y="6500834"/>
            <a:ext cx="1000100" cy="365760"/>
          </a:xfrm>
        </p:spPr>
        <p:txBody>
          <a:bodyPr/>
          <a:lstStyle>
            <a:extLst/>
          </a:lstStyle>
          <a:p>
            <a:r>
              <a:rPr lang="en-US" altLang="zh-TW" smtClean="0"/>
              <a:t>2010/2/25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78272" y="6492899"/>
            <a:ext cx="365760" cy="365125"/>
          </a:xfrm>
        </p:spPr>
        <p:txBody>
          <a:bodyPr/>
          <a:lstStyle>
            <a:extLst/>
          </a:lstStyle>
          <a:p>
            <a:fld id="{8FD6E4CA-8A01-4F12-B02E-4C11634D231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 rtlCol="0"/>
          <a:lstStyle>
            <a:extLst/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2010/2/25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6E4CA-8A01-4F12-B02E-4C11634D231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2010/2/25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6E4CA-8A01-4F12-B02E-4C11634D231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2010/2/25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6E4CA-8A01-4F12-B02E-4C11634D23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2010/2/25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6E4CA-8A01-4F12-B02E-4C11634D231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2010/2/25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6E4CA-8A01-4F12-B02E-4C11634D23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altLang="zh-TW" smtClean="0"/>
              <a:t>2010/2/25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6E4CA-8A01-4F12-B02E-4C11634D23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zh-TW" smtClean="0"/>
              <a:t>2010/2/25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D6E4CA-8A01-4F12-B02E-4C11634D231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zh-TW" smtClean="0"/>
              <a:t>2010/2/25</a:t>
            </a:r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FD6E4CA-8A01-4F12-B02E-4C11634D23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2085816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000" b="1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通</a:t>
            </a:r>
            <a:r>
              <a:rPr kumimoji="1" lang="zh-TW" altLang="en-US" sz="5000" b="1" dirty="0">
                <a:solidFill>
                  <a:srgbClr val="A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識教育精進</a:t>
            </a:r>
            <a:r>
              <a:rPr kumimoji="1" lang="zh-TW" altLang="en-US" sz="5000" b="1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計畫</a:t>
            </a:r>
            <a:endParaRPr kumimoji="1" lang="en-US" altLang="zh-TW" sz="5000" b="1" dirty="0" smtClean="0">
              <a:solidFill>
                <a:srgbClr val="A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  <a:p>
            <a:pPr algn="ctr"/>
            <a:r>
              <a:rPr kumimoji="1" lang="zh-TW" altLang="en-US" sz="5000" b="1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典範</a:t>
            </a:r>
            <a:r>
              <a:rPr kumimoji="1" lang="zh-TW" altLang="en-US" sz="5000" b="1" dirty="0">
                <a:solidFill>
                  <a:srgbClr val="A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與實務工作坊</a:t>
            </a:r>
            <a:endParaRPr kumimoji="1" lang="en-US" altLang="zh-TW" sz="5000" b="1" dirty="0" smtClean="0">
              <a:solidFill>
                <a:srgbClr val="A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35600" y="6021388"/>
            <a:ext cx="37131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2018</a:t>
            </a:r>
            <a:r>
              <a:rPr kumimoji="0"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kumimoji="0"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kumimoji="0"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日</a:t>
            </a:r>
            <a:endParaRPr kumimoji="0" lang="en-US" altLang="zh-TW" sz="22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4"/>
          <p:cNvSpPr txBox="1">
            <a:spLocks noChangeArrowheads="1"/>
          </p:cNvSpPr>
          <p:nvPr/>
        </p:nvSpPr>
        <p:spPr bwMode="auto">
          <a:xfrm>
            <a:off x="4319588" y="4724400"/>
            <a:ext cx="52927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10922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kumimoji="0" lang="zh-TW" altLang="en-US" sz="2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中原大學 校長</a:t>
            </a:r>
          </a:p>
        </p:txBody>
      </p:sp>
      <p:sp>
        <p:nvSpPr>
          <p:cNvPr id="10" name="文字方塊 5"/>
          <p:cNvSpPr txBox="1">
            <a:spLocks noChangeArrowheads="1"/>
          </p:cNvSpPr>
          <p:nvPr/>
        </p:nvSpPr>
        <p:spPr bwMode="auto">
          <a:xfrm>
            <a:off x="4356100" y="5211763"/>
            <a:ext cx="52974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10922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kumimoji="0" lang="zh-TW" altLang="en-US" sz="2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張 光 正 講座教授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內容版面配置區 3"/>
          <p:cNvSpPr>
            <a:spLocks noGrp="1"/>
          </p:cNvSpPr>
          <p:nvPr>
            <p:ph idx="1"/>
          </p:nvPr>
        </p:nvSpPr>
        <p:spPr>
          <a:xfrm>
            <a:off x="107505" y="1196752"/>
            <a:ext cx="8857108" cy="2808312"/>
          </a:xfrm>
        </p:spPr>
        <p:txBody>
          <a:bodyPr>
            <a:normAutofit fontScale="92500" lnSpcReduction="20000"/>
          </a:bodyPr>
          <a:lstStyle/>
          <a:p>
            <a:pPr marL="57150" lvl="1" indent="0">
              <a:buClr>
                <a:schemeClr val="accent1"/>
              </a:buClr>
              <a:buSzTx/>
              <a:buNone/>
              <a:defRPr/>
            </a:pPr>
            <a:r>
              <a:rPr lang="zh-TW" altLang="en-US" sz="3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型</a:t>
            </a:r>
            <a:r>
              <a:rPr lang="zh-TW" altLang="en-US" sz="3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塑幸福有感的多元學習空間</a:t>
            </a:r>
            <a:r>
              <a:rPr lang="zh-TW" altLang="en-US" sz="3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，獲兩岸各大學校院觀摩與學習。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lvl="1" indent="-457200">
              <a:buClr>
                <a:srgbClr val="002060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lang="zh-TW" altLang="en-US" sz="3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創造學生「</a:t>
            </a:r>
            <a:r>
              <a:rPr lang="zh-TW" altLang="en-US" sz="3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幸福有感的多元學習空間</a:t>
            </a:r>
            <a:r>
              <a:rPr lang="zh-TW" altLang="en-US" sz="3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en-US" altLang="zh-TW" sz="30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lvl="1" indent="-457200">
              <a:buClr>
                <a:srgbClr val="002060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lang="zh-TW" altLang="en-US" sz="3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以宋朝「窮理致知」理學大師朱熹之詩句取其精髓命名，</a:t>
            </a:r>
            <a:r>
              <a:rPr lang="zh-TW" altLang="en-US" sz="3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希冀同學能夠見賢思齊，以學為樂，故命名為「樂學園」學生學習基地。</a:t>
            </a:r>
            <a:endParaRPr lang="en-US" altLang="zh-TW" sz="3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lvl="1" indent="-457200">
              <a:buClr>
                <a:srgbClr val="002060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lang="zh-TW" altLang="en-US" sz="3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建置於教學大樓二樓，提供逾</a:t>
            </a:r>
            <a:r>
              <a:rPr lang="en-US" altLang="zh-TW" sz="3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440</a:t>
            </a:r>
            <a:r>
              <a:rPr lang="zh-TW" altLang="en-US" sz="3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坪之五大樂學區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2925" lvl="1" indent="-238125" eaLnBrk="1" hangingPunct="1">
              <a:spcBef>
                <a:spcPts val="600"/>
              </a:spcBef>
              <a:buClr>
                <a:srgbClr val="000099"/>
              </a:buClr>
              <a:buFont typeface="Wingdings" pitchFamily="2" charset="2"/>
              <a:buNone/>
              <a:defRPr/>
            </a:pPr>
            <a:endParaRPr lang="en-US" altLang="zh-TW" sz="1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eaLnBrk="1" hangingPunct="1">
              <a:spcBef>
                <a:spcPts val="300"/>
              </a:spcBef>
              <a:buClr>
                <a:srgbClr val="A50021"/>
              </a:buClr>
              <a:buFont typeface="Wingdings" pitchFamily="2" charset="2"/>
              <a:buChar char="n"/>
              <a:defRPr/>
            </a:pPr>
            <a:endParaRPr lang="en-US" altLang="zh-TW" sz="1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eaLnBrk="1" hangingPunct="1">
              <a:spcBef>
                <a:spcPts val="300"/>
              </a:spcBef>
              <a:buClr>
                <a:srgbClr val="A50021"/>
              </a:buClr>
              <a:buFont typeface="Wingdings" pitchFamily="2" charset="2"/>
              <a:buChar char="n"/>
              <a:defRPr/>
            </a:pPr>
            <a:endParaRPr lang="en-US" altLang="zh-TW" sz="1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eaLnBrk="1" hangingPunct="1">
              <a:spcBef>
                <a:spcPts val="300"/>
              </a:spcBef>
              <a:buClr>
                <a:srgbClr val="A50021"/>
              </a:buClr>
              <a:buFont typeface="Wingdings" pitchFamily="2" charset="2"/>
              <a:buChar char="n"/>
              <a:defRPr/>
            </a:pPr>
            <a:endParaRPr lang="en-US" altLang="zh-TW" sz="1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eaLnBrk="1" hangingPunct="1">
              <a:spcBef>
                <a:spcPts val="300"/>
              </a:spcBef>
              <a:buClr>
                <a:srgbClr val="A50021"/>
              </a:buClr>
              <a:buFont typeface="Wingdings" pitchFamily="2" charset="2"/>
              <a:buChar char="n"/>
              <a:defRPr/>
            </a:pPr>
            <a:endParaRPr lang="en-US" altLang="zh-TW" sz="1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eaLnBrk="1" hangingPunct="1">
              <a:spcBef>
                <a:spcPts val="300"/>
              </a:spcBef>
              <a:buClr>
                <a:srgbClr val="A50021"/>
              </a:buClr>
              <a:buFont typeface="Wingdings" pitchFamily="2" charset="2"/>
              <a:buChar char="n"/>
              <a:defRPr/>
            </a:pPr>
            <a:endParaRPr lang="en-US" altLang="zh-TW" sz="1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eaLnBrk="1" hangingPunct="1">
              <a:spcBef>
                <a:spcPts val="300"/>
              </a:spcBef>
              <a:buClr>
                <a:srgbClr val="A50021"/>
              </a:buClr>
              <a:buFont typeface="Wingdings" pitchFamily="2" charset="2"/>
              <a:buChar char="n"/>
              <a:defRPr/>
            </a:pPr>
            <a:endParaRPr lang="en-US" altLang="zh-TW" sz="1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eaLnBrk="1" hangingPunct="1">
              <a:spcBef>
                <a:spcPts val="300"/>
              </a:spcBef>
              <a:buClr>
                <a:srgbClr val="A50021"/>
              </a:buClr>
              <a:buFont typeface="Wingdings" pitchFamily="2" charset="2"/>
              <a:buChar char="n"/>
              <a:defRPr/>
            </a:pPr>
            <a:endParaRPr lang="en-US" altLang="zh-TW" sz="1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04800" lvl="1" indent="0" eaLnBrk="1" hangingPunct="1">
              <a:spcBef>
                <a:spcPts val="1800"/>
              </a:spcBef>
              <a:buClr>
                <a:srgbClr val="A50021"/>
              </a:buClr>
              <a:buNone/>
              <a:defRPr/>
            </a:pPr>
            <a:endPara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3"/>
          <p:cNvSpPr txBox="1">
            <a:spLocks noGrp="1"/>
          </p:cNvSpPr>
          <p:nvPr/>
        </p:nvSpPr>
        <p:spPr bwMode="auto">
          <a:xfrm>
            <a:off x="6686550" y="6477000"/>
            <a:ext cx="2133600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86897AC-8FDA-4F2A-BF00-3327BB68D83D}" type="slidenum">
              <a:rPr kumimoji="1" lang="ko-KR" alt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kumimoji="1" lang="en-US" altLang="ko-KR" sz="12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21" name="圓角矩形 1"/>
          <p:cNvSpPr>
            <a:spLocks noChangeArrowheads="1"/>
          </p:cNvSpPr>
          <p:nvPr/>
        </p:nvSpPr>
        <p:spPr bwMode="auto">
          <a:xfrm>
            <a:off x="467047" y="3914775"/>
            <a:ext cx="8353425" cy="2838450"/>
          </a:xfrm>
          <a:prstGeom prst="roundRect">
            <a:avLst>
              <a:gd name="adj" fmla="val 10560"/>
            </a:avLst>
          </a:prstGeom>
          <a:solidFill>
            <a:srgbClr val="FFFFCC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p"/>
              <a:defRPr sz="3200" b="1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346075" indent="-223838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kumimoji="1" lang="zh-TW" altLang="en-US" sz="18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「自在行」自學村</a:t>
            </a:r>
            <a:r>
              <a:rPr kumimoji="1" lang="zh-TW" altLang="en-US" sz="1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：設有</a:t>
            </a:r>
            <a:r>
              <a:rPr kumimoji="1" lang="zh-TW" altLang="en-US" sz="1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不同形式的團體學習空間</a:t>
            </a:r>
            <a:r>
              <a:rPr kumimoji="1" lang="zh-TW" altLang="en-US" sz="1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，提供學生們自主學習與作品展演空間，提供專屬於學生的活動空間。</a:t>
            </a:r>
          </a:p>
          <a:p>
            <a:pPr lvl="1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kumimoji="1" lang="zh-TW" altLang="en-US" sz="18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「活水來」討論坊</a:t>
            </a:r>
            <a:r>
              <a:rPr kumimoji="1" lang="zh-TW" altLang="en-US" sz="1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：提供</a:t>
            </a:r>
            <a:r>
              <a:rPr kumimoji="1" lang="zh-TW" altLang="en-US" sz="1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封閉式的預約討論空間</a:t>
            </a:r>
            <a:r>
              <a:rPr kumimoji="1" lang="zh-TW" altLang="en-US" sz="1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，可利用此空間進行小組討論或進行設計實作（共計六間）。</a:t>
            </a:r>
          </a:p>
          <a:p>
            <a:pPr lvl="1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kumimoji="1" lang="zh-TW" altLang="en-US" sz="18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「風雅頌」藝文廳</a:t>
            </a:r>
            <a:r>
              <a:rPr kumimoji="1" lang="zh-TW" altLang="en-US" sz="1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kumimoji="1" lang="zh-TW" altLang="en-US" sz="1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打造各種通識活動的舉辦空間</a:t>
            </a:r>
            <a:r>
              <a:rPr kumimoji="1" lang="zh-TW" altLang="en-US" sz="1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，同時可藉由專業視訊系統錄影，提供全校師生在網路點閱。</a:t>
            </a:r>
          </a:p>
          <a:p>
            <a:pPr lvl="1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kumimoji="1" lang="zh-TW" altLang="en-US" sz="18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「總是春」學用區</a:t>
            </a:r>
            <a:r>
              <a:rPr kumimoji="1" lang="zh-TW" altLang="en-US" sz="1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kumimoji="1" lang="zh-TW" altLang="en-US" sz="1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</a:t>
            </a:r>
            <a:r>
              <a:rPr kumimoji="1" lang="zh-TW" altLang="en-US" sz="1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學生各項就業輔導</a:t>
            </a:r>
            <a:r>
              <a:rPr kumimoji="1" lang="zh-TW" altLang="en-US" sz="1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、實習輔導、職涯規劃、就業學程、跨領域學習</a:t>
            </a:r>
            <a:r>
              <a:rPr kumimoji="1" lang="zh-TW" altLang="en-US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之諮</a:t>
            </a:r>
            <a:r>
              <a:rPr kumimoji="1" lang="zh-TW" altLang="en-US" sz="1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詢服務。</a:t>
            </a:r>
          </a:p>
          <a:p>
            <a:pPr lvl="1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kumimoji="1" lang="zh-TW" altLang="en-US" sz="18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「有思隨」課輔室</a:t>
            </a:r>
            <a:r>
              <a:rPr kumimoji="1" lang="zh-TW" altLang="en-US" sz="1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：規劃安排微積分、普物、普化、電子學等</a:t>
            </a:r>
            <a:r>
              <a:rPr kumimoji="1" lang="zh-TW" altLang="en-US" sz="1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基本</a:t>
            </a:r>
            <a:r>
              <a:rPr kumimoji="1" lang="zh-TW" altLang="en-US" sz="1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學科諮詢</a:t>
            </a:r>
            <a:r>
              <a:rPr kumimoji="1" lang="zh-TW" altLang="en-US" sz="1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Tx/>
              <a:buFontTx/>
              <a:buNone/>
              <a:defRPr/>
            </a:pPr>
            <a:endParaRPr lang="zh-TW" altLang="en-US" sz="1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78272" y="6492899"/>
            <a:ext cx="365760" cy="365125"/>
          </a:xfrm>
        </p:spPr>
        <p:txBody>
          <a:bodyPr/>
          <a:lstStyle/>
          <a:p>
            <a:fld id="{8FD6E4CA-8A01-4F12-B02E-4C11634D2317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0" y="18864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kumimoji="1" sz="4000" b="1" kern="0">
                <a:effectLst>
                  <a:outerShdw blurRad="38100" dist="38100" dir="2700000" algn="tl">
                    <a:schemeClr val="bg1"/>
                  </a:outerShdw>
                </a:effectLst>
                <a:latin typeface="Tahoma"/>
                <a:ea typeface="標楷體"/>
                <a:cs typeface="+mj-cs"/>
              </a:defRPr>
            </a:lvl1pPr>
          </a:lstStyle>
          <a:p>
            <a:r>
              <a:rPr kumimoji="0" lang="zh-TW" altLang="en-US" sz="3800" kern="12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學習環境</a:t>
            </a:r>
            <a:r>
              <a:rPr kumimoji="0" lang="en-US" altLang="zh-TW" sz="3800" kern="12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-</a:t>
            </a:r>
            <a:r>
              <a:rPr kumimoji="0" lang="zh-TW" altLang="en-US" sz="3200" kern="12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打造</a:t>
            </a:r>
            <a:r>
              <a:rPr kumimoji="0" lang="zh-TW" altLang="en-US" sz="3200" kern="12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幸福有感「樂學園」學生學習基地</a:t>
            </a:r>
            <a:endParaRPr kumimoji="0" lang="zh-TW" altLang="en-US" sz="3200" kern="1200" spc="-1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1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78272" y="6492899"/>
            <a:ext cx="365760" cy="365125"/>
          </a:xfrm>
        </p:spPr>
        <p:txBody>
          <a:bodyPr/>
          <a:lstStyle/>
          <a:p>
            <a:fld id="{8FD6E4CA-8A01-4F12-B02E-4C11634D2317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0" y="18864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kumimoji="1" sz="4000" b="1" kern="0">
                <a:effectLst>
                  <a:outerShdw blurRad="38100" dist="38100" dir="2700000" algn="tl">
                    <a:schemeClr val="bg1"/>
                  </a:outerShdw>
                </a:effectLst>
                <a:latin typeface="Tahoma"/>
                <a:ea typeface="標楷體"/>
                <a:cs typeface="+mj-cs"/>
              </a:defRPr>
            </a:lvl1pPr>
          </a:lstStyle>
          <a:p>
            <a:r>
              <a:rPr kumimoji="0" lang="zh-TW" altLang="en-US" sz="3800" kern="12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學習</a:t>
            </a:r>
            <a:r>
              <a:rPr kumimoji="0" lang="zh-TW" altLang="en-US" sz="3800" kern="12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環境</a:t>
            </a:r>
            <a:r>
              <a:rPr kumimoji="0" lang="en-US" altLang="zh-TW" sz="3800" kern="12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-</a:t>
            </a:r>
            <a:r>
              <a:rPr kumimoji="0" lang="zh-TW" altLang="en-US" sz="3200" kern="12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打造幸福有感「樂學園」學生學習基地</a:t>
            </a:r>
            <a:endParaRPr kumimoji="0" lang="zh-TW" altLang="en-US" sz="3200" kern="1200" spc="-1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6" name="Picture 2" descr="Y:\01.照片\樂學園照片\自在行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16" y="1956658"/>
            <a:ext cx="1926850" cy="144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48" y="1956658"/>
            <a:ext cx="2058686" cy="144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6" y="1956657"/>
            <a:ext cx="2088233" cy="144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17" y="3930764"/>
            <a:ext cx="1926850" cy="137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H:\樂學園相關\樂學園照片\有思隨照片(新版)\20160128_54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48" y="3930763"/>
            <a:ext cx="2012806" cy="137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圖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3" r="2787"/>
          <a:stretch/>
        </p:blipFill>
        <p:spPr bwMode="auto">
          <a:xfrm>
            <a:off x="4644006" y="3932760"/>
            <a:ext cx="2058688" cy="131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644006" y="1956657"/>
            <a:ext cx="2023331" cy="144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:\樂學園相關\有思隨分享會活動\有思隨分享會(多益高分\英語分享會_386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42"/>
          <a:stretch/>
        </p:blipFill>
        <p:spPr bwMode="auto">
          <a:xfrm>
            <a:off x="6804245" y="3920049"/>
            <a:ext cx="2088235" cy="138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5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內容版面配置區 2"/>
          <p:cNvSpPr txBox="1">
            <a:spLocks/>
          </p:cNvSpPr>
          <p:nvPr/>
        </p:nvSpPr>
        <p:spPr>
          <a:xfrm>
            <a:off x="179512" y="3231247"/>
            <a:ext cx="8856984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TW" sz="15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5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女高音羅明芳獨唱會</a:t>
            </a:r>
            <a:r>
              <a:rPr lang="en-US" altLang="zh-TW" sz="15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5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5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15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5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張睿洲小提琴獨奏會</a:t>
            </a:r>
            <a:r>
              <a:rPr lang="en-US" altLang="zh-TW" sz="15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5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5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5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5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吳欣澤與西尤島融合樂團</a:t>
            </a:r>
            <a:r>
              <a:rPr lang="en-US" altLang="zh-TW" sz="15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  </a:t>
            </a:r>
            <a:r>
              <a:rPr lang="en-US" altLang="zh-TW" sz="1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歌劇中的淚與笑</a:t>
            </a:r>
            <a:r>
              <a:rPr lang="en-US" altLang="zh-TW" sz="1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15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內容版面配置區 2"/>
          <p:cNvSpPr txBox="1">
            <a:spLocks/>
          </p:cNvSpPr>
          <p:nvPr/>
        </p:nvSpPr>
        <p:spPr>
          <a:xfrm>
            <a:off x="-40501" y="6009045"/>
            <a:ext cx="9184501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TW" sz="1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俄國風情：蕭士塔高維奇</a:t>
            </a:r>
            <a:r>
              <a:rPr lang="en-US" altLang="zh-TW" sz="1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德俄浪漫</a:t>
            </a:r>
            <a:r>
              <a:rPr lang="en-US" altLang="zh-TW" sz="1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深情的金牛座男人們</a:t>
            </a:r>
            <a:r>
              <a:rPr lang="en-US" altLang="zh-TW" sz="1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巴黎當代探戈四重奏</a:t>
            </a:r>
            <a:r>
              <a:rPr lang="en-US" altLang="zh-TW" sz="1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en-US" altLang="zh-TW" sz="1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(</a:t>
            </a:r>
            <a:r>
              <a:rPr lang="en-US" altLang="zh-TW" sz="1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5 JAZZ MEN </a:t>
            </a:r>
            <a:r>
              <a:rPr lang="zh-TW" altLang="en-US" sz="1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爵士五重奏</a:t>
            </a:r>
            <a:r>
              <a:rPr lang="en-US" altLang="zh-TW" sz="1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  </a:t>
            </a:r>
            <a:endParaRPr lang="en-US" altLang="zh-TW" sz="14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27" y="1359039"/>
            <a:ext cx="1866901" cy="186596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026" y="1350121"/>
            <a:ext cx="2099214" cy="186551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282" y="1340768"/>
            <a:ext cx="2099214" cy="1865512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10" y="4096801"/>
            <a:ext cx="2099212" cy="1865511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077072"/>
            <a:ext cx="2121412" cy="1885239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2" y="4096801"/>
            <a:ext cx="2099213" cy="1865511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771" y="1350121"/>
            <a:ext cx="2099213" cy="188112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6" y="4106673"/>
            <a:ext cx="2087593" cy="1855638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0" y="18864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kumimoji="1" sz="4000" b="1" kern="0">
                <a:effectLst>
                  <a:outerShdw blurRad="38100" dist="38100" dir="2700000" algn="tl">
                    <a:schemeClr val="bg1"/>
                  </a:outerShdw>
                </a:effectLst>
                <a:latin typeface="Tahoma"/>
                <a:ea typeface="標楷體"/>
                <a:cs typeface="+mj-cs"/>
              </a:defRPr>
            </a:lvl1pPr>
          </a:lstStyle>
          <a:p>
            <a:r>
              <a:rPr kumimoji="0" lang="zh-TW" altLang="en-US" sz="3800" kern="12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風雅頌藝文活動</a:t>
            </a:r>
            <a:endParaRPr kumimoji="0" lang="zh-TW" altLang="en-US" sz="3800" kern="1200" spc="-1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24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778875" y="6453336"/>
            <a:ext cx="365125" cy="365125"/>
          </a:xfrm>
        </p:spPr>
        <p:txBody>
          <a:bodyPr/>
          <a:lstStyle/>
          <a:p>
            <a:pPr>
              <a:defRPr/>
            </a:pPr>
            <a:fld id="{22B85F18-E0D3-426A-8129-D83B0EF49BB9}" type="slidenum">
              <a:rPr lang="zh-TW" altLang="en-US" smtClean="0"/>
              <a:pPr>
                <a:defRPr/>
              </a:pPr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14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23529" y="1628800"/>
            <a:ext cx="8496944" cy="23042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TW" altLang="zh-TW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貫徹</a:t>
            </a:r>
            <a:r>
              <a:rPr lang="zh-TW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本校「典範全人」精神，自</a:t>
            </a: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年起舉辦「</a:t>
            </a:r>
            <a:r>
              <a:rPr lang="zh-TW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全人博雅講壇</a:t>
            </a:r>
            <a:r>
              <a:rPr lang="zh-TW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」，</a:t>
            </a:r>
            <a:r>
              <a:rPr lang="zh-TW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邀請各領域重量級學者專家</a:t>
            </a:r>
            <a:r>
              <a:rPr lang="zh-TW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，以全人講學平臺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r>
              <a:rPr lang="zh-TW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，培育學生成為具有深刻</a:t>
            </a:r>
            <a:r>
              <a:rPr lang="zh-TW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人文藝術</a:t>
            </a:r>
            <a:r>
              <a:rPr lang="zh-TW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科學能力</a:t>
            </a:r>
            <a:r>
              <a:rPr lang="zh-TW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知識分子。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0" y="18864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kumimoji="1" sz="4000" b="1" kern="0">
                <a:effectLst>
                  <a:outerShdw blurRad="38100" dist="38100" dir="2700000" algn="tl">
                    <a:schemeClr val="bg1"/>
                  </a:outerShdw>
                </a:effectLst>
                <a:latin typeface="Tahoma"/>
                <a:ea typeface="標楷體"/>
                <a:cs typeface="+mj-cs"/>
              </a:defRPr>
            </a:lvl1pPr>
          </a:lstStyle>
          <a:p>
            <a:r>
              <a:rPr kumimoji="0" lang="zh-TW" altLang="en-US" sz="3800" kern="12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全人博雅講壇</a:t>
            </a:r>
            <a:endParaRPr kumimoji="0" lang="zh-TW" altLang="en-US" sz="3800" kern="1200" spc="-1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4149080"/>
            <a:ext cx="2754533" cy="183635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011708" y="4145632"/>
            <a:ext cx="3085033" cy="183635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246413" y="4168293"/>
            <a:ext cx="2725714" cy="181714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50081" y="5981987"/>
            <a:ext cx="26693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孫寶年</a:t>
            </a:r>
            <a:endParaRPr lang="en-US" altLang="zh-TW" sz="2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且讓我們吃喝快樂吧</a:t>
            </a:r>
            <a:endParaRPr lang="en-US" altLang="zh-TW" sz="16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11708" y="5985435"/>
            <a:ext cx="24337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史</a:t>
            </a: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作檉</a:t>
            </a:r>
            <a:endParaRPr lang="en-US" altLang="zh-TW" sz="2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人類及其文明的前途</a:t>
            </a:r>
            <a:endParaRPr lang="zh-TW" altLang="zh-TW" sz="16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48035" y="5981987"/>
            <a:ext cx="10054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李</a:t>
            </a: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濤</a:t>
            </a:r>
            <a:endParaRPr lang="en-US" altLang="zh-TW" sz="2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幸福非夢</a:t>
            </a:r>
            <a:endParaRPr lang="zh-TW" altLang="zh-TW" sz="16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778875" y="6492875"/>
            <a:ext cx="365125" cy="365125"/>
          </a:xfrm>
        </p:spPr>
        <p:txBody>
          <a:bodyPr/>
          <a:lstStyle/>
          <a:p>
            <a:pPr>
              <a:defRPr/>
            </a:pPr>
            <a:fld id="{22B85F18-E0D3-426A-8129-D83B0EF49BB9}" type="slidenum">
              <a:rPr lang="zh-TW" altLang="en-US" smtClean="0"/>
              <a:pPr>
                <a:defRPr/>
              </a:pPr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39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prstClr val="white"/>
                </a:solidFill>
              </a:rPr>
              <a:t>2010/2/25</a:t>
            </a: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53251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838" y="4437063"/>
            <a:ext cx="370046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內容版面配置區 1"/>
          <p:cNvSpPr txBox="1">
            <a:spLocks/>
          </p:cNvSpPr>
          <p:nvPr/>
        </p:nvSpPr>
        <p:spPr bwMode="auto">
          <a:xfrm>
            <a:off x="457200" y="1841500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795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2pPr>
            <a:lvl3pPr marL="858838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3pPr>
            <a:lvl4pPr marL="11430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4pPr>
            <a:lvl5pPr marL="13716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1200"/>
              </a:spcAft>
              <a:buFont typeface="Wingdings 3" pitchFamily="18" charset="2"/>
              <a:buNone/>
            </a:pPr>
            <a:r>
              <a:rPr kumimoji="0" lang="zh-TW" altLang="en-US" sz="3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我們感謝上帝的帶領與祝福</a:t>
            </a:r>
            <a:endParaRPr kumimoji="0" lang="en-US" altLang="zh-TW" sz="3800" b="1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ts val="2400"/>
              </a:spcBef>
              <a:spcAft>
                <a:spcPts val="1200"/>
              </a:spcAft>
              <a:buFont typeface="Wingdings 3" pitchFamily="18" charset="2"/>
              <a:buNone/>
            </a:pPr>
            <a:r>
              <a:rPr kumimoji="0" lang="zh-TW" altLang="en-US" sz="34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我們深信</a:t>
            </a:r>
            <a:endParaRPr kumimoji="0" lang="en-US" altLang="zh-TW" sz="1400" b="1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 3" pitchFamily="18" charset="2"/>
              <a:buNone/>
            </a:pPr>
            <a:r>
              <a:rPr kumimoji="0" lang="zh-TW" altLang="en-US" sz="3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 學生的光老師看得見</a:t>
            </a:r>
            <a:endParaRPr kumimoji="0" lang="en-US" altLang="zh-TW" sz="34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 3" pitchFamily="18" charset="2"/>
              <a:buNone/>
            </a:pPr>
            <a:r>
              <a:rPr kumimoji="0" lang="zh-TW" altLang="en-US" sz="3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kumimoji="0" lang="zh-TW" altLang="en-US" sz="34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老師的光上帝看得見</a:t>
            </a:r>
            <a:endParaRPr kumimoji="0" lang="en-US" altLang="zh-TW" sz="3400" b="1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 3" pitchFamily="18" charset="2"/>
              <a:buNone/>
            </a:pPr>
            <a:r>
              <a:rPr kumimoji="0" lang="zh-TW" altLang="en-US" sz="3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 校友的光您們看得見</a:t>
            </a:r>
          </a:p>
        </p:txBody>
      </p:sp>
    </p:spTree>
    <p:extLst>
      <p:ext uri="{BB962C8B-B14F-4D97-AF65-F5344CB8AC3E}">
        <p14:creationId xmlns:p14="http://schemas.microsoft.com/office/powerpoint/2010/main" val="274543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188913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TW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4000" b="1" spc="-1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r>
              <a:rPr lang="zh-TW" altLang="en-US" kern="0" dirty="0">
                <a:solidFill>
                  <a:schemeClr val="bg1"/>
                </a:solidFill>
                <a:cs typeface="+mj-cs"/>
              </a:rPr>
              <a:t>中原大學 教育理念</a:t>
            </a:r>
          </a:p>
        </p:txBody>
      </p:sp>
      <p:sp>
        <p:nvSpPr>
          <p:cNvPr id="15363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74791A2-211B-44B5-8C8F-C8EBF46FEBD2}" type="slidenum">
              <a:rPr lang="zh-TW" altLang="en-US" sz="10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zh-TW" altLang="en-US" sz="1000" smtClean="0"/>
          </a:p>
        </p:txBody>
      </p:sp>
      <p:sp>
        <p:nvSpPr>
          <p:cNvPr id="8" name="文字方塊 7"/>
          <p:cNvSpPr txBox="1"/>
          <p:nvPr/>
        </p:nvSpPr>
        <p:spPr>
          <a:xfrm>
            <a:off x="323850" y="1365250"/>
            <a:ext cx="84963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 fontAlgn="auto">
              <a:spcBef>
                <a:spcPts val="5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我們尊重自然與人性的尊嚴，尋求</a:t>
            </a:r>
            <a:r>
              <a:rPr lang="zh-TW" alt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天人物我</a:t>
            </a: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間的和諧，以智慧慎用</a:t>
            </a:r>
            <a:r>
              <a:rPr lang="zh-TW" alt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科技</a:t>
            </a: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與</a:t>
            </a:r>
            <a:r>
              <a:rPr lang="zh-TW" alt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人文</a:t>
            </a: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的專業知識，</a:t>
            </a:r>
            <a:r>
              <a:rPr lang="zh-TW" alt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造福人群</a:t>
            </a: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。</a:t>
            </a:r>
            <a:endParaRPr lang="en-US" altLang="zh-TW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標楷體"/>
            </a:endParaRPr>
          </a:p>
          <a:p>
            <a:pPr marL="457200" indent="-457200" algn="just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我們了解人人各承不同之秉賦，其性格、能力與環境各異，故充份發揮</a:t>
            </a:r>
            <a:r>
              <a:rPr lang="zh-TW" alt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個人潛力</a:t>
            </a: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就是</a:t>
            </a:r>
            <a:r>
              <a:rPr lang="zh-TW" alt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成功</a:t>
            </a: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。</a:t>
            </a:r>
            <a:endParaRPr lang="en-US" altLang="zh-TW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標楷體"/>
            </a:endParaRPr>
          </a:p>
          <a:p>
            <a:pPr marL="457200" indent="-457200" algn="just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我們認為</a:t>
            </a:r>
            <a:r>
              <a:rPr lang="zh-TW" alt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教育</a:t>
            </a: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不僅是探索知識與技能的途徑，也是</a:t>
            </a:r>
            <a:r>
              <a:rPr lang="zh-TW" alt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塑造人格</a:t>
            </a: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、追尋自我</a:t>
            </a:r>
            <a:r>
              <a:rPr lang="zh-TW" alt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生命意義</a:t>
            </a: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的過程。</a:t>
            </a:r>
            <a:endParaRPr lang="en-US" altLang="zh-TW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標楷體"/>
            </a:endParaRPr>
          </a:p>
          <a:p>
            <a:pPr marL="457200" indent="-457200" algn="just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我們確信</a:t>
            </a:r>
            <a:r>
              <a:rPr lang="zh-TW" alt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「愛」</a:t>
            </a: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是教育的主導力量，願以身教言教的方式，互愛互敬的態度，</a:t>
            </a:r>
            <a:r>
              <a:rPr lang="zh-TW" alt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師生共同追求成長</a:t>
            </a: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。</a:t>
            </a:r>
            <a:endParaRPr lang="en-US" altLang="zh-TW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標楷體"/>
            </a:endParaRPr>
          </a:p>
          <a:p>
            <a:pPr marL="457200" indent="-457200" algn="just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我們深以虔敬</a:t>
            </a:r>
            <a:r>
              <a:rPr lang="zh-TW" alt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上主</a:t>
            </a: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、摯愛</a:t>
            </a:r>
            <a:r>
              <a:rPr lang="zh-TW" alt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國家</a:t>
            </a: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、</a:t>
            </a:r>
            <a:r>
              <a:rPr lang="zh-TW" alt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敬業樂群</a:t>
            </a: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、崇尚簡樸的傳統</a:t>
            </a:r>
            <a:r>
              <a:rPr lang="zh-TW" alt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校風</a:t>
            </a: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為榮。</a:t>
            </a:r>
          </a:p>
        </p:txBody>
      </p:sp>
    </p:spTree>
    <p:extLst>
      <p:ext uri="{BB962C8B-B14F-4D97-AF65-F5344CB8AC3E}">
        <p14:creationId xmlns:p14="http://schemas.microsoft.com/office/powerpoint/2010/main" val="3550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E4CA-8A01-4F12-B02E-4C11634D2317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grpSp>
        <p:nvGrpSpPr>
          <p:cNvPr id="31" name="Group 49"/>
          <p:cNvGrpSpPr>
            <a:grpSpLocks/>
          </p:cNvGrpSpPr>
          <p:nvPr/>
        </p:nvGrpSpPr>
        <p:grpSpPr bwMode="auto">
          <a:xfrm>
            <a:off x="1604541" y="1071546"/>
            <a:ext cx="5919787" cy="5524500"/>
            <a:chOff x="975" y="840"/>
            <a:chExt cx="3729" cy="3480"/>
          </a:xfrm>
        </p:grpSpPr>
        <p:pic>
          <p:nvPicPr>
            <p:cNvPr id="32" name="Picture 23" descr="_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5" b="100000" l="0" r="99471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162"/>
              <a:ext cx="3010" cy="2857"/>
            </a:xfrm>
            <a:prstGeom prst="rect">
              <a:avLst/>
            </a:prstGeom>
            <a:noFill/>
          </p:spPr>
        </p:pic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>
              <a:off x="2504" y="1179"/>
              <a:ext cx="66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TW" altLang="en-US" sz="150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敬虔崇拜</a:t>
              </a:r>
            </a:p>
          </p:txBody>
        </p:sp>
        <p:sp>
          <p:nvSpPr>
            <p:cNvPr id="34" name="Text Box 26"/>
            <p:cNvSpPr txBox="1">
              <a:spLocks noChangeArrowheads="1"/>
            </p:cNvSpPr>
            <p:nvPr/>
          </p:nvSpPr>
          <p:spPr bwMode="auto">
            <a:xfrm>
              <a:off x="2600" y="1381"/>
              <a:ext cx="81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TW" altLang="en-US" sz="150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靈性</a:t>
              </a:r>
            </a:p>
          </p:txBody>
        </p:sp>
        <p:sp>
          <p:nvSpPr>
            <p:cNvPr id="35" name="Text Box 27"/>
            <p:cNvSpPr txBox="1">
              <a:spLocks noChangeArrowheads="1"/>
            </p:cNvSpPr>
            <p:nvPr/>
          </p:nvSpPr>
          <p:spPr bwMode="auto">
            <a:xfrm>
              <a:off x="2600" y="1563"/>
              <a:ext cx="81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TW" altLang="en-US" sz="150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求聖</a:t>
              </a:r>
            </a:p>
          </p:txBody>
        </p:sp>
        <p:sp>
          <p:nvSpPr>
            <p:cNvPr id="36" name="Text Box 28"/>
            <p:cNvSpPr txBox="1">
              <a:spLocks noChangeArrowheads="1"/>
            </p:cNvSpPr>
            <p:nvPr/>
          </p:nvSpPr>
          <p:spPr bwMode="auto">
            <a:xfrm>
              <a:off x="2504" y="1789"/>
              <a:ext cx="71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TW" altLang="en-US" sz="150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宗教信仰</a:t>
              </a:r>
            </a:p>
          </p:txBody>
        </p:sp>
        <p:sp>
          <p:nvSpPr>
            <p:cNvPr id="37" name="Text Box 30"/>
            <p:cNvSpPr txBox="1">
              <a:spLocks noChangeArrowheads="1"/>
            </p:cNvSpPr>
            <p:nvPr/>
          </p:nvSpPr>
          <p:spPr bwMode="auto">
            <a:xfrm>
              <a:off x="2546" y="3150"/>
              <a:ext cx="81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TW" altLang="en-US" sz="150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科技物質</a:t>
              </a:r>
            </a:p>
          </p:txBody>
        </p:sp>
        <p:sp>
          <p:nvSpPr>
            <p:cNvPr id="38" name="Text Box 31"/>
            <p:cNvSpPr txBox="1">
              <a:spLocks noChangeArrowheads="1"/>
            </p:cNvSpPr>
            <p:nvPr/>
          </p:nvSpPr>
          <p:spPr bwMode="auto">
            <a:xfrm>
              <a:off x="2642" y="3377"/>
              <a:ext cx="38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TW" altLang="en-US" sz="150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求真</a:t>
              </a:r>
            </a:p>
          </p:txBody>
        </p: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2670" y="3558"/>
              <a:ext cx="81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TW" altLang="en-US" sz="150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知性</a:t>
              </a:r>
            </a:p>
          </p:txBody>
        </p:sp>
        <p:sp>
          <p:nvSpPr>
            <p:cNvPr id="40" name="Text Box 33"/>
            <p:cNvSpPr txBox="1">
              <a:spLocks noChangeArrowheads="1"/>
            </p:cNvSpPr>
            <p:nvPr/>
          </p:nvSpPr>
          <p:spPr bwMode="auto">
            <a:xfrm>
              <a:off x="2551" y="3790"/>
              <a:ext cx="71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TW" altLang="en-US" sz="150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分析研究</a:t>
              </a:r>
            </a:p>
          </p:txBody>
        </p:sp>
        <p:sp>
          <p:nvSpPr>
            <p:cNvPr id="41" name="Text Box 35"/>
            <p:cNvSpPr txBox="1">
              <a:spLocks noChangeArrowheads="1"/>
            </p:cNvSpPr>
            <p:nvPr/>
          </p:nvSpPr>
          <p:spPr bwMode="auto">
            <a:xfrm>
              <a:off x="3370" y="2334"/>
              <a:ext cx="262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r>
                <a:rPr lang="zh-TW" altLang="en-US" sz="150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社會生活</a:t>
              </a:r>
            </a:p>
          </p:txBody>
        </p:sp>
        <p:sp>
          <p:nvSpPr>
            <p:cNvPr id="42" name="Text Box 36"/>
            <p:cNvSpPr txBox="1">
              <a:spLocks noChangeArrowheads="1"/>
            </p:cNvSpPr>
            <p:nvPr/>
          </p:nvSpPr>
          <p:spPr bwMode="auto">
            <a:xfrm>
              <a:off x="3663" y="2470"/>
              <a:ext cx="262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r>
                <a:rPr lang="zh-TW" altLang="en-US" sz="150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求善</a:t>
              </a:r>
            </a:p>
          </p:txBody>
        </p:sp>
        <p:sp>
          <p:nvSpPr>
            <p:cNvPr id="43" name="Text Box 37"/>
            <p:cNvSpPr txBox="1">
              <a:spLocks noChangeArrowheads="1"/>
            </p:cNvSpPr>
            <p:nvPr/>
          </p:nvSpPr>
          <p:spPr bwMode="auto">
            <a:xfrm>
              <a:off x="3854" y="2470"/>
              <a:ext cx="262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r>
                <a:rPr lang="zh-TW" altLang="en-US" sz="150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德性</a:t>
              </a:r>
            </a:p>
          </p:txBody>
        </p:sp>
        <p:sp>
          <p:nvSpPr>
            <p:cNvPr id="44" name="Text Box 38"/>
            <p:cNvSpPr txBox="1">
              <a:spLocks noChangeArrowheads="1"/>
            </p:cNvSpPr>
            <p:nvPr/>
          </p:nvSpPr>
          <p:spPr bwMode="auto">
            <a:xfrm>
              <a:off x="4093" y="2334"/>
              <a:ext cx="262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r>
                <a:rPr lang="zh-TW" altLang="en-US" sz="150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倫理秩序</a:t>
              </a:r>
            </a:p>
          </p:txBody>
        </p:sp>
        <p:sp>
          <p:nvSpPr>
            <p:cNvPr id="45" name="Text Box 39"/>
            <p:cNvSpPr txBox="1">
              <a:spLocks noChangeArrowheads="1"/>
            </p:cNvSpPr>
            <p:nvPr/>
          </p:nvSpPr>
          <p:spPr bwMode="auto">
            <a:xfrm>
              <a:off x="1321" y="2288"/>
              <a:ext cx="262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r>
                <a:rPr lang="zh-TW" altLang="en-US" sz="150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直覺領悟</a:t>
              </a:r>
            </a:p>
          </p:txBody>
        </p:sp>
        <p:sp>
          <p:nvSpPr>
            <p:cNvPr id="46" name="Text Box 40"/>
            <p:cNvSpPr txBox="1">
              <a:spLocks noChangeArrowheads="1"/>
            </p:cNvSpPr>
            <p:nvPr/>
          </p:nvSpPr>
          <p:spPr bwMode="auto">
            <a:xfrm>
              <a:off x="1560" y="2379"/>
              <a:ext cx="262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r>
                <a:rPr lang="zh-TW" altLang="en-US" sz="150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感性</a:t>
              </a:r>
            </a:p>
          </p:txBody>
        </p:sp>
        <p:sp>
          <p:nvSpPr>
            <p:cNvPr id="47" name="Text Box 41"/>
            <p:cNvSpPr txBox="1">
              <a:spLocks noChangeArrowheads="1"/>
            </p:cNvSpPr>
            <p:nvPr/>
          </p:nvSpPr>
          <p:spPr bwMode="auto">
            <a:xfrm>
              <a:off x="1752" y="2334"/>
              <a:ext cx="262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r>
                <a:rPr lang="zh-TW" altLang="en-US" sz="150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求美</a:t>
              </a:r>
            </a:p>
          </p:txBody>
        </p:sp>
        <p:sp>
          <p:nvSpPr>
            <p:cNvPr id="48" name="Text Box 42"/>
            <p:cNvSpPr txBox="1">
              <a:spLocks noChangeArrowheads="1"/>
            </p:cNvSpPr>
            <p:nvPr/>
          </p:nvSpPr>
          <p:spPr bwMode="auto">
            <a:xfrm>
              <a:off x="1990" y="2288"/>
              <a:ext cx="262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r>
                <a:rPr lang="zh-TW" altLang="en-US" sz="150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人文藝術</a:t>
              </a:r>
            </a:p>
          </p:txBody>
        </p:sp>
        <p:sp>
          <p:nvSpPr>
            <p:cNvPr id="49" name="Text Box 44"/>
            <p:cNvSpPr txBox="1">
              <a:spLocks noChangeArrowheads="1"/>
            </p:cNvSpPr>
            <p:nvPr/>
          </p:nvSpPr>
          <p:spPr bwMode="auto">
            <a:xfrm>
              <a:off x="2426" y="2478"/>
              <a:ext cx="8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TW" altLang="en-US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你</a:t>
              </a:r>
              <a:r>
                <a:rPr lang="zh-TW" altLang="en-US" sz="1000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、</a:t>
              </a:r>
              <a:r>
                <a:rPr lang="zh-TW" altLang="en-US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我</a:t>
              </a:r>
              <a:r>
                <a:rPr lang="zh-TW" altLang="en-US" sz="1000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、</a:t>
              </a:r>
              <a:r>
                <a:rPr lang="zh-TW" altLang="en-US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他</a:t>
              </a:r>
            </a:p>
          </p:txBody>
        </p:sp>
        <p:sp>
          <p:nvSpPr>
            <p:cNvPr id="50" name="Text Box 45"/>
            <p:cNvSpPr txBox="1">
              <a:spLocks noChangeArrowheads="1"/>
            </p:cNvSpPr>
            <p:nvPr/>
          </p:nvSpPr>
          <p:spPr bwMode="auto">
            <a:xfrm>
              <a:off x="2355" y="840"/>
              <a:ext cx="813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zh-TW" altLang="en-US" sz="26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天</a:t>
              </a:r>
              <a:endParaRPr lang="zh-TW" altLang="en-US" sz="2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Arial Unicode MS" pitchFamily="34" charset="-120"/>
              </a:endParaRPr>
            </a:p>
          </p:txBody>
        </p:sp>
        <p:sp>
          <p:nvSpPr>
            <p:cNvPr id="51" name="Text Box 46"/>
            <p:cNvSpPr txBox="1">
              <a:spLocks noChangeArrowheads="1"/>
            </p:cNvSpPr>
            <p:nvPr/>
          </p:nvSpPr>
          <p:spPr bwMode="auto">
            <a:xfrm>
              <a:off x="2592" y="4012"/>
              <a:ext cx="573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zh-TW" altLang="en-US" sz="26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物</a:t>
              </a:r>
              <a:endParaRPr lang="zh-TW" altLang="en-US" sz="2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Arial Unicode MS" pitchFamily="34" charset="-120"/>
              </a:endParaRPr>
            </a:p>
          </p:txBody>
        </p:sp>
        <p:sp>
          <p:nvSpPr>
            <p:cNvPr id="52" name="Text Box 47"/>
            <p:cNvSpPr txBox="1">
              <a:spLocks noChangeArrowheads="1"/>
            </p:cNvSpPr>
            <p:nvPr/>
          </p:nvSpPr>
          <p:spPr bwMode="auto">
            <a:xfrm>
              <a:off x="4273" y="2379"/>
              <a:ext cx="431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zh-TW" altLang="en-US" sz="26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人</a:t>
              </a:r>
            </a:p>
          </p:txBody>
        </p:sp>
        <p:sp>
          <p:nvSpPr>
            <p:cNvPr id="53" name="Text Box 48"/>
            <p:cNvSpPr txBox="1">
              <a:spLocks noChangeArrowheads="1"/>
            </p:cNvSpPr>
            <p:nvPr/>
          </p:nvSpPr>
          <p:spPr bwMode="auto">
            <a:xfrm>
              <a:off x="975" y="2334"/>
              <a:ext cx="335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zh-TW" altLang="en-US" sz="26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我</a:t>
              </a:r>
            </a:p>
          </p:txBody>
        </p:sp>
      </p:grpSp>
      <p:sp>
        <p:nvSpPr>
          <p:cNvPr id="54" name="文字方塊 53"/>
          <p:cNvSpPr txBox="1"/>
          <p:nvPr/>
        </p:nvSpPr>
        <p:spPr>
          <a:xfrm>
            <a:off x="0" y="18864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kumimoji="1" sz="4000" b="1" kern="0">
                <a:effectLst>
                  <a:outerShdw blurRad="38100" dist="38100" dir="2700000" algn="tl">
                    <a:schemeClr val="bg1"/>
                  </a:outerShdw>
                </a:effectLst>
                <a:latin typeface="Tahoma"/>
                <a:ea typeface="標楷體"/>
                <a:cs typeface="+mj-cs"/>
              </a:defRPr>
            </a:lvl1pPr>
          </a:lstStyle>
          <a:p>
            <a:r>
              <a:rPr kumimoji="0" lang="zh-TW" altLang="en-US" sz="3800" kern="12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全人教育的理論</a:t>
            </a:r>
            <a:r>
              <a:rPr kumimoji="0" lang="zh-TW" altLang="en-US" sz="3800" kern="12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基礎－天</a:t>
            </a:r>
            <a:r>
              <a:rPr kumimoji="0" lang="zh-TW" altLang="en-US" sz="3800" kern="12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人物</a:t>
            </a:r>
            <a:r>
              <a:rPr kumimoji="0" lang="zh-TW" altLang="en-US" sz="3800" kern="12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我之和諧</a:t>
            </a:r>
            <a:endParaRPr kumimoji="0" lang="zh-TW" altLang="en-US" sz="3800" kern="1200" spc="-1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68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E4CA-8A01-4F12-B02E-4C11634D2317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186352" y="2204864"/>
            <a:ext cx="499416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C0000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標楷體"/>
                <a:cs typeface="+mn-cs"/>
              </a:rPr>
              <a:t>專門</a:t>
            </a: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標楷體"/>
                <a:cs typeface="+mn-cs"/>
              </a:rPr>
              <a:t>與</a:t>
            </a: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標楷體"/>
                <a:cs typeface="+mn-cs"/>
              </a:rPr>
              <a:t>通識</a:t>
            </a: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標楷體"/>
                <a:cs typeface="+mn-cs"/>
              </a:rPr>
              <a:t>的平衡。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AC0000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1" lang="zh-TW" altLang="en-US" sz="3200" b="1" kern="0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學識</a:t>
            </a: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標楷體"/>
                <a:cs typeface="+mn-cs"/>
              </a:rPr>
              <a:t>與</a:t>
            </a:r>
            <a:r>
              <a:rPr kumimoji="1" lang="zh-TW" altLang="en-US" sz="3200" b="1" kern="0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人格</a:t>
            </a: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標楷體"/>
                <a:cs typeface="+mn-cs"/>
              </a:rPr>
              <a:t>的平衡。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AC0000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1" lang="zh-TW" altLang="en-US" sz="3200" b="1" kern="0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個人</a:t>
            </a: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標楷體"/>
                <a:cs typeface="+mn-cs"/>
              </a:rPr>
              <a:t>與</a:t>
            </a:r>
            <a:r>
              <a:rPr kumimoji="1" lang="zh-TW" altLang="en-US" sz="3200" b="1" kern="0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群體</a:t>
            </a: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標楷體"/>
                <a:cs typeface="+mn-cs"/>
              </a:rPr>
              <a:t>的平衡。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AC0000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1" lang="zh-TW" altLang="en-US" sz="3200" b="1" kern="0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身</a:t>
            </a: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標楷體"/>
                <a:cs typeface="+mn-cs"/>
              </a:rPr>
              <a:t>、</a:t>
            </a:r>
            <a:r>
              <a:rPr kumimoji="1" lang="zh-TW" altLang="en-US" sz="3200" b="1" kern="0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心</a:t>
            </a: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標楷體"/>
                <a:cs typeface="+mn-cs"/>
              </a:rPr>
              <a:t>、</a:t>
            </a:r>
            <a:r>
              <a:rPr kumimoji="1" lang="zh-TW" altLang="en-US" sz="3200" b="1" kern="0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靈</a:t>
            </a: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標楷體"/>
                <a:cs typeface="+mn-cs"/>
              </a:rPr>
              <a:t>健康與平衡。</a:t>
            </a:r>
          </a:p>
        </p:txBody>
      </p:sp>
      <p:pic>
        <p:nvPicPr>
          <p:cNvPr id="9" name="Picture 5" descr="C:\Users\71969\Desktop\跳躍IMG_1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322191"/>
            <a:ext cx="385127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0" y="18864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kumimoji="1" sz="4000" b="1" kern="0">
                <a:effectLst>
                  <a:outerShdw blurRad="38100" dist="38100" dir="2700000" algn="tl">
                    <a:schemeClr val="bg1"/>
                  </a:outerShdw>
                </a:effectLst>
                <a:latin typeface="Tahoma"/>
                <a:ea typeface="標楷體"/>
                <a:cs typeface="+mj-cs"/>
              </a:defRPr>
            </a:lvl1pPr>
          </a:lstStyle>
          <a:p>
            <a:r>
              <a:rPr kumimoji="0" lang="zh-TW" altLang="en-US" sz="3800" kern="12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全人教育的</a:t>
            </a:r>
            <a:r>
              <a:rPr kumimoji="0" lang="zh-TW" altLang="en-US" sz="3800" kern="12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理論的實踐</a:t>
            </a:r>
            <a:endParaRPr kumimoji="0" lang="zh-TW" altLang="en-US" sz="3800" kern="1200" spc="-1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2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F0371-6970-4567-AAB6-0B8A346C82F1}" type="slidenum">
              <a:rPr lang="zh-TW" altLang="en-US" smtClean="0"/>
              <a:pPr>
                <a:defRPr/>
              </a:pPr>
              <a:t>5</a:t>
            </a:fld>
            <a:endParaRPr lang="zh-TW" altLang="en-US" dirty="0"/>
          </a:p>
        </p:txBody>
      </p:sp>
      <p:sp>
        <p:nvSpPr>
          <p:cNvPr id="33796" name="Rectangle 3"/>
          <p:cNvSpPr txBox="1">
            <a:spLocks noChangeArrowheads="1"/>
          </p:cNvSpPr>
          <p:nvPr/>
        </p:nvSpPr>
        <p:spPr bwMode="auto">
          <a:xfrm>
            <a:off x="323850" y="1341438"/>
            <a:ext cx="84963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953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2pPr>
            <a:lvl3pPr marL="858838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3pPr>
            <a:lvl4pPr marL="11430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4pPr>
            <a:lvl5pPr marL="13716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 3" pitchFamily="18" charset="2"/>
              <a:buNone/>
            </a:pPr>
            <a:endParaRPr kumimoji="0" lang="en-US" altLang="zh-TW" sz="3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797" name="文字方塊 6"/>
          <p:cNvSpPr txBox="1">
            <a:spLocks noChangeArrowheads="1"/>
          </p:cNvSpPr>
          <p:nvPr/>
        </p:nvSpPr>
        <p:spPr bwMode="auto">
          <a:xfrm>
            <a:off x="754063" y="6053138"/>
            <a:ext cx="8281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通識教育在</a:t>
            </a:r>
            <a:r>
              <a:rPr lang="zh-TW" altLang="en-US" sz="20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天人物我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課程架構下，規劃出「</a:t>
            </a:r>
            <a:r>
              <a:rPr lang="zh-TW" altLang="en-US" sz="20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基礎課程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」與「</a:t>
            </a:r>
            <a:r>
              <a:rPr lang="zh-TW" altLang="en-US" sz="20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延伸課程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」</a:t>
            </a:r>
          </a:p>
        </p:txBody>
      </p:sp>
      <p:sp>
        <p:nvSpPr>
          <p:cNvPr id="33798" name="文字方塊 1"/>
          <p:cNvSpPr txBox="1">
            <a:spLocks noChangeArrowheads="1"/>
          </p:cNvSpPr>
          <p:nvPr/>
        </p:nvSpPr>
        <p:spPr bwMode="auto">
          <a:xfrm>
            <a:off x="149225" y="2997200"/>
            <a:ext cx="49212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基礎</a:t>
            </a:r>
          </a:p>
        </p:txBody>
      </p:sp>
      <p:sp>
        <p:nvSpPr>
          <p:cNvPr id="33799" name="文字方塊 7"/>
          <p:cNvSpPr txBox="1">
            <a:spLocks noChangeArrowheads="1"/>
          </p:cNvSpPr>
          <p:nvPr/>
        </p:nvSpPr>
        <p:spPr bwMode="auto">
          <a:xfrm>
            <a:off x="149225" y="1484313"/>
            <a:ext cx="4921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學類</a:t>
            </a:r>
            <a:endParaRPr lang="en-US" altLang="zh-TW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800" name="文字方塊 8"/>
          <p:cNvSpPr txBox="1">
            <a:spLocks noChangeArrowheads="1"/>
          </p:cNvSpPr>
          <p:nvPr/>
        </p:nvSpPr>
        <p:spPr bwMode="auto">
          <a:xfrm>
            <a:off x="149225" y="4791075"/>
            <a:ext cx="49212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延伸</a:t>
            </a:r>
            <a:endParaRPr lang="en-US" altLang="zh-TW" sz="2000" b="1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3801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22375"/>
            <a:ext cx="8250237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0" y="18864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kumimoji="1" sz="4000" b="1" kern="0">
                <a:effectLst>
                  <a:outerShdw blurRad="38100" dist="38100" dir="2700000" algn="tl">
                    <a:schemeClr val="bg1"/>
                  </a:outerShdw>
                </a:effectLst>
                <a:latin typeface="Tahoma"/>
                <a:ea typeface="標楷體"/>
                <a:cs typeface="+mj-cs"/>
              </a:defRPr>
            </a:lvl1pPr>
          </a:lstStyle>
          <a:p>
            <a:r>
              <a:rPr kumimoji="0" lang="zh-TW" altLang="en-US" sz="3800" kern="12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課程</a:t>
            </a:r>
            <a:r>
              <a:rPr kumimoji="0" lang="zh-TW" altLang="en-US" sz="3800" kern="12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規劃與設計</a:t>
            </a:r>
            <a:endParaRPr kumimoji="0" lang="zh-TW" altLang="en-US" sz="3800" kern="1200" spc="-1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7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E4CA-8A01-4F12-B02E-4C11634D2317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01654219"/>
              </p:ext>
            </p:extLst>
          </p:nvPr>
        </p:nvGraphicFramePr>
        <p:xfrm>
          <a:off x="971600" y="2204864"/>
          <a:ext cx="70567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251520" y="1124744"/>
            <a:ext cx="8712968" cy="2259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50"/>
              </a:spcBef>
              <a:spcAft>
                <a:spcPts val="0"/>
              </a:spcAft>
              <a:defRPr/>
            </a:pPr>
            <a:r>
              <a:rPr lang="zh-TW" altLang="en-US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增加</a:t>
            </a: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通識學分比重，視其為培育高級人才不可或缺的一環，</a:t>
            </a:r>
            <a:r>
              <a:rPr lang="en-US" altLang="zh-TW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102</a:t>
            </a: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學年起推動</a:t>
            </a:r>
            <a:r>
              <a:rPr lang="zh-TW" alt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研究所層次</a:t>
            </a: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通識課程（累計已開設</a:t>
            </a:r>
            <a:r>
              <a:rPr lang="en-US" altLang="zh-TW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41</a:t>
            </a: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門課程）</a:t>
            </a:r>
            <a:b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</a:br>
            <a:endParaRPr lang="zh-TW" alt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標楷體"/>
            </a:endParaRPr>
          </a:p>
          <a:p>
            <a:pPr fontAlgn="auto">
              <a:spcBef>
                <a:spcPts val="50"/>
              </a:spcBef>
              <a:spcAft>
                <a:spcPts val="0"/>
              </a:spcAft>
              <a:defRPr/>
            </a:pPr>
            <a:endParaRPr lang="en-US" altLang="zh-TW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標楷體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0" y="188913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TW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4000" b="1" spc="-1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r>
              <a:rPr lang="zh-TW" altLang="en-US" kern="0" dirty="0" smtClean="0">
                <a:solidFill>
                  <a:schemeClr val="bg1"/>
                </a:solidFill>
                <a:cs typeface="+mj-cs"/>
              </a:rPr>
              <a:t>增加通</a:t>
            </a:r>
            <a:r>
              <a:rPr lang="zh-TW" altLang="en-US" kern="0" dirty="0">
                <a:solidFill>
                  <a:schemeClr val="bg1"/>
                </a:solidFill>
                <a:cs typeface="+mj-cs"/>
              </a:rPr>
              <a:t>識學分比重</a:t>
            </a:r>
          </a:p>
        </p:txBody>
      </p:sp>
    </p:spTree>
    <p:extLst>
      <p:ext uri="{BB962C8B-B14F-4D97-AF65-F5344CB8AC3E}">
        <p14:creationId xmlns:p14="http://schemas.microsoft.com/office/powerpoint/2010/main" val="1393348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146016095"/>
              </p:ext>
            </p:extLst>
          </p:nvPr>
        </p:nvGraphicFramePr>
        <p:xfrm>
          <a:off x="3467842" y="1601289"/>
          <a:ext cx="6432750" cy="4131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323528" y="1700808"/>
            <a:ext cx="4104456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本校在正式課程之外，依據</a:t>
            </a:r>
            <a:r>
              <a:rPr lang="zh-TW" alt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天</a:t>
            </a: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、</a:t>
            </a:r>
            <a:r>
              <a:rPr lang="zh-TW" alt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人</a:t>
            </a: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、</a:t>
            </a:r>
            <a:r>
              <a:rPr lang="zh-TW" alt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物</a:t>
            </a: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、</a:t>
            </a:r>
            <a:r>
              <a:rPr lang="zh-TW" alt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我</a:t>
            </a: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的基本架構下發展出多元豐富的通識活動，涵蓋</a:t>
            </a:r>
            <a:r>
              <a:rPr lang="zh-TW" alt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音樂</a:t>
            </a: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、</a:t>
            </a:r>
            <a:r>
              <a:rPr lang="zh-TW" alt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戲劇</a:t>
            </a: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、</a:t>
            </a:r>
            <a:r>
              <a:rPr lang="zh-TW" alt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舞蹈</a:t>
            </a: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、</a:t>
            </a:r>
            <a:r>
              <a:rPr lang="zh-TW" alt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藝術</a:t>
            </a: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等表演、相關主題演講、以及系列</a:t>
            </a:r>
            <a:r>
              <a:rPr lang="zh-TW" alt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影展</a:t>
            </a: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等活動，期能</a:t>
            </a:r>
            <a:r>
              <a:rPr lang="zh-TW" alt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提升學生通識素養</a:t>
            </a:r>
            <a:r>
              <a:rPr lang="zh-TW" alt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標楷體"/>
              </a:rPr>
              <a:t>。</a:t>
            </a:r>
            <a:endParaRPr lang="en-US" altLang="zh-TW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標楷體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26064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kumimoji="1" sz="4000" b="1" kern="0">
                <a:effectLst>
                  <a:outerShdw blurRad="38100" dist="38100" dir="2700000" algn="tl">
                    <a:schemeClr val="bg1"/>
                  </a:outerShdw>
                </a:effectLst>
                <a:latin typeface="Tahoma"/>
                <a:ea typeface="標楷體"/>
                <a:cs typeface="+mj-cs"/>
              </a:defRPr>
            </a:lvl1pPr>
          </a:lstStyle>
          <a:p>
            <a:r>
              <a:rPr kumimoji="0" lang="zh-TW" altLang="en-US" sz="3000" kern="12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豐富</a:t>
            </a:r>
            <a:r>
              <a:rPr kumimoji="0" lang="zh-TW" altLang="en-US" sz="3000" kern="12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的通識活動以及情境</a:t>
            </a:r>
            <a:r>
              <a:rPr kumimoji="0" lang="zh-TW" altLang="en-US" sz="3000" kern="12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教育深化及落實</a:t>
            </a:r>
            <a:r>
              <a:rPr kumimoji="0" lang="zh-TW" altLang="en-US" sz="3000" kern="12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通識教育理念</a:t>
            </a:r>
            <a:endParaRPr kumimoji="0" lang="zh-TW" altLang="en-US" sz="3000" kern="1200" spc="-1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778875" y="6492875"/>
            <a:ext cx="365125" cy="365125"/>
          </a:xfrm>
        </p:spPr>
        <p:txBody>
          <a:bodyPr/>
          <a:lstStyle/>
          <a:p>
            <a:pPr>
              <a:defRPr/>
            </a:pPr>
            <a:fld id="{22B85F18-E0D3-426A-8129-D83B0EF49BB9}" type="slidenum">
              <a:rPr lang="zh-TW" altLang="en-US" smtClean="0"/>
              <a:pPr>
                <a:defRPr/>
              </a:pPr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67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E4CA-8A01-4F12-B02E-4C11634D2317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323528" y="1413271"/>
            <a:ext cx="8496944" cy="4752033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24078" indent="-51435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+mj-lt"/>
              <a:buAutoNum type="arabicPeriod"/>
              <a:defRPr/>
            </a:pPr>
            <a:r>
              <a:rPr lang="zh-TW" altLang="en-US" sz="3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倫理品格</a:t>
            </a:r>
            <a:r>
              <a:rPr lang="zh-TW" altLang="en-US" sz="3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</a:t>
            </a:r>
            <a:endParaRPr lang="en-US" altLang="zh-TW" sz="30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4078" indent="-51435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+mj-lt"/>
              <a:buAutoNum type="arabicPeriod"/>
              <a:defRPr/>
            </a:pPr>
            <a:r>
              <a:rPr lang="zh-TW" altLang="en-US" sz="3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永續發展</a:t>
            </a:r>
            <a:r>
              <a:rPr lang="zh-TW" altLang="en-US" sz="3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、性別教育、公民</a:t>
            </a:r>
            <a:r>
              <a:rPr lang="zh-TW" altLang="en-US" sz="3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素養</a:t>
            </a:r>
            <a:endParaRPr lang="en-US" altLang="zh-TW" sz="30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4078" indent="-51435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+mj-lt"/>
              <a:buAutoNum type="arabicPeriod"/>
              <a:defRPr/>
            </a:pPr>
            <a:r>
              <a:rPr lang="zh-TW" altLang="en-US" sz="3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專業倫理</a:t>
            </a:r>
            <a:r>
              <a:rPr lang="zh-TW" altLang="en-US" sz="3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課程成為全校各院必修課程      </a:t>
            </a:r>
            <a:r>
              <a:rPr lang="en-US" altLang="zh-TW" sz="3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例如：工程倫理、法律倫理</a:t>
            </a:r>
            <a:r>
              <a:rPr lang="en-US" altLang="zh-TW" sz="3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0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indent="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100000"/>
              <a:buNone/>
              <a:defRPr/>
            </a:pPr>
            <a:endParaRPr lang="en-US" altLang="zh-TW" sz="30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3" descr="relationship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3928156"/>
            <a:ext cx="2987682" cy="199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935" y="3928157"/>
            <a:ext cx="2667800" cy="199827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0" y="26064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kumimoji="1" sz="4000" b="1" kern="0">
                <a:effectLst>
                  <a:outerShdw blurRad="38100" dist="38100" dir="2700000" algn="tl">
                    <a:schemeClr val="bg1"/>
                  </a:outerShdw>
                </a:effectLst>
                <a:latin typeface="Tahoma"/>
                <a:ea typeface="標楷體"/>
                <a:cs typeface="+mj-cs"/>
              </a:defRPr>
            </a:lvl1pPr>
          </a:lstStyle>
          <a:p>
            <a:r>
              <a:rPr kumimoji="0" lang="zh-TW" altLang="en-US" sz="3000" kern="12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通</a:t>
            </a:r>
            <a:r>
              <a:rPr kumimoji="0" lang="zh-TW" altLang="en-US" sz="3000" kern="12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識課程與校、院訂定之基本素養或社會關注倫理議題</a:t>
            </a:r>
            <a:endParaRPr kumimoji="0" lang="zh-TW" altLang="en-US" sz="3000" kern="1200" spc="-1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82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內容版面配置區 2"/>
          <p:cNvSpPr txBox="1">
            <a:spLocks/>
          </p:cNvSpPr>
          <p:nvPr/>
        </p:nvSpPr>
        <p:spPr>
          <a:xfrm>
            <a:off x="395536" y="3360412"/>
            <a:ext cx="8640960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TW" sz="15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5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影展放映後會談實況</a:t>
            </a:r>
            <a:r>
              <a:rPr lang="en-US" altLang="zh-TW" sz="15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5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15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5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5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黑門山</a:t>
            </a:r>
            <a:r>
              <a:rPr lang="zh-TW" altLang="en-US" sz="15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劇團演出</a:t>
            </a:r>
            <a:r>
              <a:rPr lang="en-US" altLang="zh-TW" sz="15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5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5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15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5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吳兆南相聲演出實況</a:t>
            </a:r>
            <a:r>
              <a:rPr lang="en-US" altLang="zh-TW" sz="15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sz="1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(</a:t>
            </a:r>
            <a:r>
              <a:rPr lang="zh-TW" altLang="en-US" sz="1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身聲劇場演出實況</a:t>
            </a:r>
            <a:r>
              <a:rPr lang="en-US" altLang="zh-TW" sz="1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15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" name="內容版面配置區 2"/>
          <p:cNvSpPr txBox="1">
            <a:spLocks/>
          </p:cNvSpPr>
          <p:nvPr/>
        </p:nvSpPr>
        <p:spPr>
          <a:xfrm>
            <a:off x="683568" y="5957878"/>
            <a:ext cx="8388424" cy="396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TW" sz="1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國光劇團</a:t>
            </a:r>
            <a:r>
              <a:rPr lang="zh-TW" altLang="en-US" sz="1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實況</a:t>
            </a:r>
            <a:r>
              <a:rPr lang="en-US" altLang="zh-TW" sz="1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        (</a:t>
            </a:r>
            <a:r>
              <a:rPr lang="zh-TW" altLang="en-US" sz="1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生祥樂團演出實況</a:t>
            </a:r>
            <a:r>
              <a:rPr lang="en-US" altLang="zh-TW" sz="1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1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(</a:t>
            </a:r>
            <a:r>
              <a:rPr lang="zh-TW" altLang="en-US" sz="1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犀牛</a:t>
            </a:r>
            <a:r>
              <a:rPr lang="zh-TW" altLang="en-US" sz="1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劇團演出</a:t>
            </a:r>
            <a:r>
              <a:rPr lang="zh-TW" altLang="en-US" sz="1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實況</a:t>
            </a:r>
            <a:r>
              <a:rPr lang="en-US" altLang="zh-TW" sz="1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1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玻利維亞安地斯</a:t>
            </a:r>
            <a:r>
              <a:rPr lang="zh-TW" altLang="en-US" sz="1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樂團</a:t>
            </a:r>
            <a:r>
              <a:rPr lang="en-US" altLang="zh-TW" sz="1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14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522307"/>
            <a:ext cx="2009220" cy="1785973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522310"/>
            <a:ext cx="2009220" cy="178597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1522309"/>
            <a:ext cx="2009220" cy="1785973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5" y="4152342"/>
            <a:ext cx="2009219" cy="1782375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171906"/>
            <a:ext cx="2009220" cy="1785972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509150"/>
            <a:ext cx="2009219" cy="178597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042" y="4149080"/>
            <a:ext cx="1984193" cy="176372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154766"/>
            <a:ext cx="1977795" cy="1758040"/>
          </a:xfrm>
          <a:prstGeom prst="rect">
            <a:avLst/>
          </a:prstGeom>
        </p:spPr>
      </p:pic>
      <p:sp>
        <p:nvSpPr>
          <p:cNvPr id="24" name="文字方塊 23"/>
          <p:cNvSpPr txBox="1"/>
          <p:nvPr/>
        </p:nvSpPr>
        <p:spPr>
          <a:xfrm>
            <a:off x="-7006" y="159604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kumimoji="1" sz="4000" b="1" kern="0">
                <a:effectLst>
                  <a:outerShdw blurRad="38100" dist="38100" dir="2700000" algn="tl">
                    <a:schemeClr val="bg1"/>
                  </a:outerShdw>
                </a:effectLst>
                <a:latin typeface="Tahoma"/>
                <a:ea typeface="標楷體"/>
                <a:cs typeface="+mj-cs"/>
              </a:defRPr>
            </a:lvl1pPr>
          </a:lstStyle>
          <a:p>
            <a:r>
              <a:rPr kumimoji="0" lang="zh-TW" altLang="en-US" sz="3800" kern="12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通</a:t>
            </a:r>
            <a:r>
              <a:rPr kumimoji="0" lang="zh-TW" altLang="en-US" sz="3800" kern="12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識</a:t>
            </a:r>
            <a:r>
              <a:rPr kumimoji="0" lang="zh-TW" altLang="en-US" sz="3800" kern="12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活動  音樂</a:t>
            </a:r>
            <a:r>
              <a:rPr kumimoji="0" lang="en-US" altLang="zh-TW" sz="3800" kern="12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/</a:t>
            </a:r>
            <a:r>
              <a:rPr kumimoji="0" lang="zh-TW" altLang="en-US" sz="3800" kern="12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戲劇</a:t>
            </a:r>
            <a:r>
              <a:rPr kumimoji="0" lang="en-US" altLang="zh-TW" sz="3800" kern="12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/</a:t>
            </a:r>
            <a:r>
              <a:rPr kumimoji="0" lang="zh-TW" altLang="en-US" sz="3800" kern="12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舞蹈</a:t>
            </a:r>
            <a:r>
              <a:rPr kumimoji="0" lang="en-US" altLang="zh-TW" sz="3800" kern="12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/</a:t>
            </a:r>
            <a:r>
              <a:rPr kumimoji="0" lang="zh-TW" altLang="en-US" sz="3800" kern="12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影展</a:t>
            </a:r>
            <a:endParaRPr kumimoji="0" lang="zh-TW" altLang="en-US" sz="3800" kern="1200" spc="-1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26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778875" y="6492875"/>
            <a:ext cx="365125" cy="365125"/>
          </a:xfrm>
        </p:spPr>
        <p:txBody>
          <a:bodyPr/>
          <a:lstStyle/>
          <a:p>
            <a:pPr>
              <a:defRPr/>
            </a:pPr>
            <a:fld id="{22B85F18-E0D3-426A-8129-D83B0EF49BB9}" type="slidenum">
              <a:rPr lang="zh-TW" altLang="en-US" smtClean="0"/>
              <a:pPr>
                <a:defRPr/>
              </a:pPr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29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7987</TotalTime>
  <Words>1030</Words>
  <Application>Microsoft Office PowerPoint</Application>
  <PresentationFormat>如螢幕大小 (4:3)</PresentationFormat>
  <Paragraphs>117</Paragraphs>
  <Slides>14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匯合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黎淑婷</dc:creator>
  <cp:lastModifiedBy>黎淑婷</cp:lastModifiedBy>
  <cp:revision>226</cp:revision>
  <cp:lastPrinted>2018-05-31T07:28:20Z</cp:lastPrinted>
  <dcterms:created xsi:type="dcterms:W3CDTF">2010-02-22T07:19:09Z</dcterms:created>
  <dcterms:modified xsi:type="dcterms:W3CDTF">2018-05-31T08:07:31Z</dcterms:modified>
</cp:coreProperties>
</file>